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9" d="100"/>
          <a:sy n="49" d="100"/>
        </p:scale>
        <p:origin x="62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788652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8560" y="4098240"/>
            <a:ext cx="788652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69920" y="409824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8560" y="409824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2539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95080" y="1825560"/>
            <a:ext cx="2539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961240" y="1825560"/>
            <a:ext cx="2539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961240" y="4098240"/>
            <a:ext cx="2539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95080" y="4098240"/>
            <a:ext cx="2539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28560" y="4098240"/>
            <a:ext cx="2539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628560" y="1825560"/>
            <a:ext cx="7886520" cy="4350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i-FI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788652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628560" y="365040"/>
            <a:ext cx="7886520" cy="6144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i-FI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28560" y="409824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28560" y="1825560"/>
            <a:ext cx="7886520" cy="4350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i-FI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669920" y="409824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628560" y="4098240"/>
            <a:ext cx="788652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788652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628560" y="4098240"/>
            <a:ext cx="788652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4669920" y="409824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628560" y="409824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2539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295080" y="1825560"/>
            <a:ext cx="2539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5961240" y="1825560"/>
            <a:ext cx="2539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5961240" y="4098240"/>
            <a:ext cx="2539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3295080" y="4098240"/>
            <a:ext cx="2539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628560" y="4098240"/>
            <a:ext cx="2539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788652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28560" y="365040"/>
            <a:ext cx="7886520" cy="6144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i-FI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8560" y="409824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69920" y="409824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28560" y="4098240"/>
            <a:ext cx="788652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143000" y="1122480"/>
            <a:ext cx="6857640" cy="2387160"/>
          </a:xfrm>
          <a:prstGeom prst="rect">
            <a:avLst/>
          </a:prstGeom>
        </p:spPr>
        <p:txBody>
          <a:bodyPr tIns="91440" bIns="91440" anchor="b"/>
          <a:lstStyle/>
          <a:p>
            <a:r>
              <a:rPr lang="fi-FI" sz="4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Muokkaa otsikon tekstimuotoa napsauttamalla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628560" y="6356520"/>
            <a:ext cx="2057040" cy="364680"/>
          </a:xfrm>
          <a:prstGeom prst="rect">
            <a:avLst/>
          </a:prstGeom>
        </p:spPr>
        <p:txBody>
          <a:bodyPr tIns="91440" bIns="91440" anchor="ctr"/>
          <a:lstStyle/>
          <a:p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029040" y="6356520"/>
            <a:ext cx="3085560" cy="364680"/>
          </a:xfrm>
          <a:prstGeom prst="rect">
            <a:avLst/>
          </a:prstGeom>
        </p:spPr>
        <p:txBody>
          <a:bodyPr tIns="91440" bIns="91440" anchor="ctr"/>
          <a:lstStyle/>
          <a:p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2881A72F-097D-4991-8CCE-3FE440A8215A}" type="slidenum">
              <a:rPr lang="fi-FI" sz="900" b="0" strike="noStrike" spc="-1">
                <a:solidFill>
                  <a:srgbClr val="898989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Century Gothic"/>
              </a:rPr>
              <a:t>‹#›</a:t>
            </a:fld>
            <a:endParaRPr lang="fi-FI" sz="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Muokkaa jäsennyksen tekstimuotoa napsauttamalla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Toinen jäsennystaso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Kolmas jäsennystaso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Neljäs jäsennystaso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Viides jäsennystaso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Kuudes jäsennystaso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Seitsemäs jäsennystaso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tIns="91440" bIns="91440" anchor="ctr"/>
          <a:lstStyle/>
          <a:p>
            <a:r>
              <a:rPr lang="fi-FI" sz="33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Muokkaa otsikon tekstimuotoa napsauttamalla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7886520" cy="4350960"/>
          </a:xfrm>
          <a:prstGeom prst="rect">
            <a:avLst/>
          </a:prstGeom>
        </p:spPr>
        <p:txBody>
          <a:bodyPr tIns="91440" bIns="91440"/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Muokkaa jäsennyksen tekstimuotoa napsauttamalla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Toinen jäsennystaso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Kolmas jäsennystaso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Neljäs jäsennystaso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Viides jäsennystaso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Kuudes jäsennystaso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Seitsemäs jäsennystaso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628560" y="6356520"/>
            <a:ext cx="2057040" cy="364680"/>
          </a:xfrm>
          <a:prstGeom prst="rect">
            <a:avLst/>
          </a:prstGeom>
        </p:spPr>
        <p:txBody>
          <a:bodyPr tIns="91440" bIns="91440" anchor="ctr"/>
          <a:lstStyle/>
          <a:p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3029040" y="6356520"/>
            <a:ext cx="3085560" cy="364680"/>
          </a:xfrm>
          <a:prstGeom prst="rect">
            <a:avLst/>
          </a:prstGeom>
        </p:spPr>
        <p:txBody>
          <a:bodyPr tIns="91440" bIns="91440" anchor="ctr"/>
          <a:lstStyle/>
          <a:p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F9483241-6619-4319-84F3-1657DD80C5F2}" type="slidenum">
              <a:rPr lang="fi-FI" sz="900" b="0" strike="noStrike" spc="-1">
                <a:solidFill>
                  <a:srgbClr val="898989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Century Gothic"/>
              </a:rPr>
              <a:t>‹#›</a:t>
            </a:fld>
            <a:endParaRPr lang="fi-FI" sz="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s.fi/elama/art-2000002776968.html" TargetMode="Externa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1143000" y="338040"/>
            <a:ext cx="6857640" cy="9140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ctr">
              <a:lnSpc>
                <a:spcPct val="90000"/>
              </a:lnSpc>
            </a:pPr>
            <a:r>
              <a:rPr lang="fi-FI" sz="4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Mielihyvää vai riippuvuutta?</a:t>
            </a:r>
            <a:endParaRPr lang="fi-FI" sz="45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3" name="TextShape 2"/>
          <p:cNvSpPr txBox="1"/>
          <p:nvPr/>
        </p:nvSpPr>
        <p:spPr>
          <a:xfrm>
            <a:off x="1143000" y="1252440"/>
            <a:ext cx="6857640" cy="4005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lnSpc>
                <a:spcPct val="100000"/>
              </a:lnSpc>
              <a:spcBef>
                <a:spcPts val="751"/>
              </a:spcBef>
            </a:pPr>
            <a:r>
              <a:rPr lang="fi-FI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Kerrataan</a:t>
            </a:r>
            <a:endParaRPr lang="fi-FI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Bef>
                <a:spcPts val="751"/>
              </a:spcBef>
            </a:pPr>
            <a:r>
              <a:rPr lang="fi-FI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Pohditaan</a:t>
            </a:r>
            <a:endParaRPr lang="fi-FI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Bef>
                <a:spcPts val="751"/>
              </a:spcBef>
            </a:pPr>
            <a:r>
              <a:rPr lang="fi-FI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Analysoidaan</a:t>
            </a:r>
            <a:endParaRPr lang="fi-FI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Bef>
                <a:spcPts val="751"/>
              </a:spcBef>
            </a:pPr>
            <a:r>
              <a:rPr lang="fi-FI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Harjoitellaan hyvää essee vastausta</a:t>
            </a:r>
            <a:endParaRPr lang="fi-FI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Bef>
                <a:spcPts val="751"/>
              </a:spcBef>
            </a:pPr>
            <a:endParaRPr lang="fi-FI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Bef>
                <a:spcPts val="751"/>
              </a:spcBef>
            </a:pPr>
            <a:r>
              <a:rPr lang="fi-FI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Terve 1 s. 94-145</a:t>
            </a:r>
            <a:endParaRPr lang="fi-FI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endParaRPr lang="fi-FI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84" name="Kuva 2"/>
          <p:cNvPicPr/>
          <p:nvPr/>
        </p:nvPicPr>
        <p:blipFill>
          <a:blip r:embed="rId2"/>
          <a:stretch/>
        </p:blipFill>
        <p:spPr>
          <a:xfrm>
            <a:off x="2652480" y="4381560"/>
            <a:ext cx="3520800" cy="17517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extShape 1"/>
          <p:cNvSpPr txBox="1"/>
          <p:nvPr/>
        </p:nvSpPr>
        <p:spPr>
          <a:xfrm>
            <a:off x="628560" y="365040"/>
            <a:ext cx="7886520" cy="1325520"/>
          </a:xfrm>
          <a:prstGeom prst="rect">
            <a:avLst/>
          </a:prstGeom>
          <a:noFill/>
          <a:ln>
            <a:noFill/>
          </a:ln>
        </p:spPr>
        <p:txBody>
          <a:bodyPr tIns="91440" bIns="91440" anchor="ctr"/>
          <a:lstStyle/>
          <a:p>
            <a:pPr>
              <a:lnSpc>
                <a:spcPct val="100000"/>
              </a:lnSpc>
            </a:pPr>
            <a:r>
              <a:rPr lang="fi-FI" sz="33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RIIPPUVUUSKIERRE? Selitä lyhyesti</a:t>
            </a:r>
            <a:endParaRPr lang="fi-FI" sz="33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2" name="TextShape 2"/>
          <p:cNvSpPr txBox="1"/>
          <p:nvPr/>
        </p:nvSpPr>
        <p:spPr>
          <a:xfrm>
            <a:off x="628560" y="1825560"/>
            <a:ext cx="7886520" cy="435096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lstStyle/>
          <a:p>
            <a:pPr marL="457200" indent="-380520">
              <a:lnSpc>
                <a:spcPct val="100000"/>
              </a:lnSpc>
              <a:buClr>
                <a:srgbClr val="000000"/>
              </a:buClr>
              <a:buFont typeface="Arial"/>
              <a:buAutoNum type="arabicPeriod"/>
            </a:pPr>
            <a:r>
              <a:rPr lang="fi-FI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Päihde kiihdyttää mielihyväjärjestelmän dopamiiniviestintää</a:t>
            </a: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380520">
              <a:lnSpc>
                <a:spcPct val="100000"/>
              </a:lnSpc>
              <a:buClr>
                <a:srgbClr val="000000"/>
              </a:buClr>
              <a:buFont typeface="Arial"/>
              <a:buAutoNum type="arabicPeriod"/>
            </a:pPr>
            <a:r>
              <a:rPr lang="fi-FI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Aivot oppivat himoitsemaan päihdettä</a:t>
            </a: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380520">
              <a:lnSpc>
                <a:spcPct val="100000"/>
              </a:lnSpc>
              <a:buClr>
                <a:srgbClr val="000000"/>
              </a:buClr>
              <a:buFont typeface="Arial"/>
              <a:buAutoNum type="arabicPeriod"/>
            </a:pPr>
            <a:r>
              <a:rPr lang="fi-FI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Hermosto tasapainottaa päihteen aiheuttamia muutoksia keskushermostossa -&gt; toleranssi kasvaa</a:t>
            </a: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380520">
              <a:lnSpc>
                <a:spcPct val="100000"/>
              </a:lnSpc>
              <a:buClr>
                <a:srgbClr val="000000"/>
              </a:buClr>
              <a:buFont typeface="Arial"/>
              <a:buAutoNum type="arabicPeriod"/>
            </a:pPr>
            <a:r>
              <a:rPr lang="fi-FI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Mielihyväjärjestelmän turtuminen ja itsehillinnän heikkeneminen ylläpitävät riippuvuutta</a:t>
            </a: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380520">
              <a:lnSpc>
                <a:spcPct val="100000"/>
              </a:lnSpc>
              <a:buClr>
                <a:srgbClr val="000000"/>
              </a:buClr>
              <a:buFont typeface="Arial"/>
              <a:buAutoNum type="arabicPeriod"/>
            </a:pPr>
            <a:r>
              <a:rPr lang="fi-FI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Vieroitusoireet syntyvät, kun keskushermosto ei saa ainetta, johon se on sopeutunut</a:t>
            </a: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0" end="6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60" end="9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97" end="19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190" end="27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279" end="36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extShape 1"/>
          <p:cNvSpPr txBox="1"/>
          <p:nvPr/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fi-FI" sz="2400" b="0" strike="noStrike" spc="-1">
                <a:solidFill>
                  <a:srgbClr val="2E75B6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Onko kyse </a:t>
            </a:r>
            <a:r>
              <a:rPr lang="fi-FI" sz="3600" b="1" i="1" strike="noStrike" spc="-1">
                <a:solidFill>
                  <a:srgbClr val="2E75B6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aineellisesta vai toiminnallisesta</a:t>
            </a:r>
            <a:r>
              <a:rPr lang="fi-FI" sz="2400" b="0" strike="noStrike" spc="-1">
                <a:solidFill>
                  <a:srgbClr val="2E75B6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riippuvuudesta?</a:t>
            </a: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4" name="TextShape 2"/>
          <p:cNvSpPr txBox="1"/>
          <p:nvPr/>
        </p:nvSpPr>
        <p:spPr>
          <a:xfrm>
            <a:off x="628560" y="1825560"/>
            <a:ext cx="7886520" cy="43509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114480">
              <a:lnSpc>
                <a:spcPct val="90000"/>
              </a:lnSpc>
            </a:pPr>
            <a:endParaRPr lang="fi-FI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144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Shoppailuriippuvuus</a:t>
            </a:r>
            <a:endParaRPr lang="fi-FI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144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Peliriippuvuus</a:t>
            </a:r>
            <a:endParaRPr lang="fi-FI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144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Tupakkariippuvuus</a:t>
            </a:r>
            <a:endParaRPr lang="fi-FI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144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Amfetamiiniriippuvuus</a:t>
            </a:r>
            <a:endParaRPr lang="fi-FI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144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Someriippuvuus</a:t>
            </a:r>
            <a:endParaRPr lang="fi-FI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144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Liikuntariippuvuus</a:t>
            </a:r>
            <a:endParaRPr lang="fi-FI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21" end="3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36" end="5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54" end="7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76" end="9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91" end="1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extShape 1"/>
          <p:cNvSpPr txBox="1"/>
          <p:nvPr/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fi-FI" sz="33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Riippuvuuden muodot</a:t>
            </a:r>
            <a:endParaRPr lang="fi-FI" sz="33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6" name="TextShape 2"/>
          <p:cNvSpPr txBox="1"/>
          <p:nvPr/>
        </p:nvSpPr>
        <p:spPr>
          <a:xfrm>
            <a:off x="628560" y="1825560"/>
            <a:ext cx="7886520" cy="43509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171360" indent="-171000">
              <a:lnSpc>
                <a:spcPct val="8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Fyysinen riippuvuus syntyy</a:t>
            </a:r>
            <a:r>
              <a:rPr lang="fi-FI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, kun käyttäjän elimistö tottuu riippuvuutta aiheuttavan aineen läsnäoloon. Aineen katoaminen elimistöstä aiheuttaa eriasteisia fyysisiä vierotusoireita. </a:t>
            </a: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  <a:spcBef>
                <a:spcPts val="700"/>
              </a:spcBef>
            </a:pP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8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</a:pPr>
            <a:r>
              <a:rPr lang="fi-FI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Psyykkinen riippuvuus </a:t>
            </a:r>
            <a:r>
              <a:rPr lang="fi-FI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syntyy vahvasta tottumuksesta johonkin toimintaan tai jonkin aineen käyttöön. Toiminnasta syntyy vahva tapa, ja esim internetin käytön tai pelaamisen rajoittaminen tai lopettaminen on vaikeaa. </a:t>
            </a: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  <a:spcBef>
                <a:spcPts val="700"/>
              </a:spcBef>
            </a:pP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80000"/>
              </a:lnSpc>
              <a:spcBef>
                <a:spcPts val="700"/>
              </a:spcBef>
              <a:buClr>
                <a:srgbClr val="000000"/>
              </a:buClr>
              <a:buSzPct val="114000"/>
              <a:buFont typeface="Arial"/>
              <a:buChar char="•"/>
            </a:pPr>
            <a:r>
              <a:rPr lang="fi-FI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</a:t>
            </a:r>
            <a:r>
              <a:rPr lang="fi-FI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osiaalinen riippuvuus </a:t>
            </a:r>
            <a:r>
              <a:rPr lang="fi-FI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syntyy siihen ryhmään ja sosiaaliseen tilanteeseen, jossa esim päihteitä käytetään.</a:t>
            </a: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90000"/>
              </a:lnSpc>
              <a:spcBef>
                <a:spcPts val="751"/>
              </a:spcBef>
            </a:pP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extShape 1"/>
          <p:cNvSpPr txBox="1"/>
          <p:nvPr/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108" name="Table 2"/>
          <p:cNvGraphicFramePr/>
          <p:nvPr/>
        </p:nvGraphicFramePr>
        <p:xfrm>
          <a:off x="468360" y="1413000"/>
          <a:ext cx="8229600" cy="4508280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792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Calibri"/>
                        </a:rPr>
                        <a:t>Riippuvuus</a:t>
                      </a:r>
                      <a:endParaRPr lang="fi-FI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Calibri"/>
                        </a:rPr>
                        <a:t>Alkoholin suurkulutus</a:t>
                      </a:r>
                      <a:endParaRPr lang="fi-FI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Calibri"/>
                        </a:rPr>
                        <a:t>Netin liiallinen käyttö</a:t>
                      </a:r>
                      <a:endParaRPr lang="fi-FI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</a:tr>
              <a:tr h="1439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Calibri"/>
                        </a:rPr>
                        <a:t>Fyysinen riippuvuus: miten ilmenee?</a:t>
                      </a:r>
                      <a:endParaRPr lang="fi-FI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2DEEF"/>
                    </a:solidFill>
                  </a:tcPr>
                </a:tc>
              </a:tr>
              <a:tr h="1441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Calibri"/>
                        </a:rPr>
                        <a:t>Sosiaalinen riippuvuus: miten ilmenee?</a:t>
                      </a:r>
                      <a:endParaRPr lang="fi-FI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AEFF7"/>
                    </a:solidFill>
                  </a:tcPr>
                </a:tc>
              </a:tr>
              <a:tr h="835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Calibri"/>
                        </a:rPr>
                        <a:t>Psyykkinen riippuvuus: miten ilmenee?</a:t>
                      </a:r>
                      <a:endParaRPr lang="fi-FI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2DEE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extShape 1"/>
          <p:cNvSpPr txBox="1"/>
          <p:nvPr/>
        </p:nvSpPr>
        <p:spPr>
          <a:xfrm>
            <a:off x="251640" y="764640"/>
            <a:ext cx="8434800" cy="583272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lstStyle/>
          <a:p>
            <a:pPr marL="171360" indent="-37800">
              <a:lnSpc>
                <a:spcPct val="80000"/>
              </a:lnSpc>
              <a:spcBef>
                <a:spcPts val="751"/>
              </a:spcBef>
            </a:pPr>
            <a:r>
              <a:rPr lang="fi-FI" sz="2800" b="1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AINEELLISET</a:t>
            </a:r>
            <a:r>
              <a:rPr lang="fi-FI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RIIPPUVUUDET</a:t>
            </a:r>
            <a:endParaRPr lang="fi-FI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lvl="1" indent="-56880">
              <a:lnSpc>
                <a:spcPct val="8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lang="fi-FI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Nikotiini</a:t>
            </a: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lvl="1" indent="-56880">
              <a:lnSpc>
                <a:spcPct val="8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lang="fi-FI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Huumausaineet</a:t>
            </a: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lvl="1" indent="-56880">
              <a:lnSpc>
                <a:spcPct val="8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lang="fi-FI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Lääkeaineet</a:t>
            </a: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lvl="1" indent="-56880">
              <a:lnSpc>
                <a:spcPct val="8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lang="fi-FI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Alkoholi</a:t>
            </a: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37800">
              <a:lnSpc>
                <a:spcPct val="80000"/>
              </a:lnSpc>
              <a:spcBef>
                <a:spcPts val="751"/>
              </a:spcBef>
            </a:pPr>
            <a:r>
              <a:rPr lang="fi-FI" sz="2800" b="1" strike="noStrike" spc="-1">
                <a:solidFill>
                  <a:srgbClr val="00B0F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TOIMINNALLISET</a:t>
            </a:r>
            <a:r>
              <a:rPr lang="fi-FI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RIIPPUVUUDET</a:t>
            </a:r>
            <a:endParaRPr lang="fi-FI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lvl="1" indent="-56880">
              <a:lnSpc>
                <a:spcPct val="8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-"/>
            </a:pPr>
            <a:r>
              <a:rPr lang="fi-FI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Peliriippuvuus </a:t>
            </a: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lvl="1" indent="-56880">
              <a:lnSpc>
                <a:spcPct val="8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-"/>
            </a:pPr>
            <a:r>
              <a:rPr lang="fi-FI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Nettiriippuvuus </a:t>
            </a: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lvl="1" indent="-56880">
              <a:lnSpc>
                <a:spcPct val="8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-"/>
            </a:pPr>
            <a:r>
              <a:rPr lang="fi-FI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Syömishäiriöt </a:t>
            </a: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lvl="1" indent="-56880">
              <a:lnSpc>
                <a:spcPct val="8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-"/>
            </a:pPr>
            <a:r>
              <a:rPr lang="fi-FI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Läheisriippuvuus</a:t>
            </a: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lvl="1" indent="-56880">
              <a:lnSpc>
                <a:spcPct val="8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-"/>
            </a:pPr>
            <a:r>
              <a:rPr lang="fi-FI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Seksiriippuvuus</a:t>
            </a: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lvl="1" indent="-56880">
              <a:lnSpc>
                <a:spcPct val="8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-"/>
            </a:pPr>
            <a:r>
              <a:rPr lang="fi-FI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Shoppailu </a:t>
            </a: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lvl="1" indent="-56880">
              <a:lnSpc>
                <a:spcPct val="8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-"/>
            </a:pPr>
            <a:r>
              <a:rPr lang="fi-FI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Liikuntariippuvuus</a:t>
            </a: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lvl="1" indent="-56880">
              <a:lnSpc>
                <a:spcPct val="8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-"/>
            </a:pPr>
            <a:r>
              <a:rPr lang="fi-FI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JNE..</a:t>
            </a: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10" name="Picture 4"/>
          <p:cNvPicPr/>
          <p:nvPr/>
        </p:nvPicPr>
        <p:blipFill>
          <a:blip r:embed="rId2"/>
          <a:stretch/>
        </p:blipFill>
        <p:spPr>
          <a:xfrm>
            <a:off x="6948360" y="764640"/>
            <a:ext cx="1511640" cy="1511640"/>
          </a:xfrm>
          <a:prstGeom prst="rect">
            <a:avLst/>
          </a:prstGeom>
          <a:ln w="9360">
            <a:noFill/>
          </a:ln>
        </p:spPr>
      </p:pic>
      <p:pic>
        <p:nvPicPr>
          <p:cNvPr id="111" name="Picture 5"/>
          <p:cNvPicPr/>
          <p:nvPr/>
        </p:nvPicPr>
        <p:blipFill>
          <a:blip r:embed="rId3"/>
          <a:stretch/>
        </p:blipFill>
        <p:spPr>
          <a:xfrm>
            <a:off x="5292000" y="4149000"/>
            <a:ext cx="2968200" cy="201564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0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25" end="3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35" end="4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49" end="6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61" end="7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Effect">
                      <p:stCondLst>
                        <p:cond delay="indefinite"/>
                      </p:stCondLst>
                      <p:childTnLst>
                        <p:par>
                          <p:cTn id="16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71" end="9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99" end="1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115" end="1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132" end="14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147" end="16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164" end="18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180" end="19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191" end="2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210" end="2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extShape 1"/>
          <p:cNvSpPr txBox="1"/>
          <p:nvPr/>
        </p:nvSpPr>
        <p:spPr>
          <a:xfrm>
            <a:off x="467640" y="188640"/>
            <a:ext cx="8229240" cy="836280"/>
          </a:xfrm>
          <a:prstGeom prst="rect">
            <a:avLst/>
          </a:prstGeom>
          <a:noFill/>
          <a:ln>
            <a:noFill/>
          </a:ln>
        </p:spPr>
        <p:txBody>
          <a:bodyPr tIns="91440" bIns="91440" anchor="ctr"/>
          <a:lstStyle/>
          <a:p>
            <a:pPr>
              <a:lnSpc>
                <a:spcPct val="90000"/>
              </a:lnSpc>
            </a:pPr>
            <a:r>
              <a:rPr lang="fi-FI" sz="33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libri"/>
              </a:rPr>
              <a:t>Riippuvuuksien hoito</a:t>
            </a:r>
            <a:endParaRPr lang="fi-FI" sz="33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3" name="TextShape 2"/>
          <p:cNvSpPr txBox="1"/>
          <p:nvPr/>
        </p:nvSpPr>
        <p:spPr>
          <a:xfrm>
            <a:off x="251640" y="981000"/>
            <a:ext cx="8652240" cy="5688000"/>
          </a:xfrm>
          <a:prstGeom prst="rect">
            <a:avLst/>
          </a:prstGeom>
          <a:noFill/>
          <a:ln>
            <a:noFill/>
          </a:ln>
        </p:spPr>
        <p:txBody>
          <a:bodyPr tIns="91440" bIns="91440">
            <a:normAutofit fontScale="92500" lnSpcReduction="10000"/>
          </a:bodyPr>
          <a:lstStyle/>
          <a:p>
            <a:pPr marL="609480" indent="-609120">
              <a:lnSpc>
                <a:spcPct val="8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lang="fi-FI" sz="2400" b="1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edellyttää ongelman myöntämistä</a:t>
            </a:r>
            <a:r>
              <a:rPr lang="fi-FI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, sekä omaa tahtoa haluta siitä eroon</a:t>
            </a: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  <a:spcBef>
                <a:spcPts val="751"/>
              </a:spcBef>
            </a:pP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609480" indent="-609120">
              <a:lnSpc>
                <a:spcPct val="8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lang="fi-FI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On usein </a:t>
            </a:r>
            <a:r>
              <a:rPr lang="fi-FI" sz="2400" b="1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pitkä prosessi</a:t>
            </a: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371600" lvl="2" indent="-456840">
              <a:lnSpc>
                <a:spcPct val="8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lang="fi-FI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Jopa elinikäinen (esim. alkoholismi)</a:t>
            </a:r>
            <a:endParaRPr lang="fi-FI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371600" lvl="2" indent="-456840">
              <a:lnSpc>
                <a:spcPct val="8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lang="fi-FI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Mielihyväkeskus jää ”yliherkäksi”</a:t>
            </a:r>
            <a:endParaRPr lang="fi-FI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371600" lvl="2" indent="-456840">
              <a:lnSpc>
                <a:spcPct val="8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lang="fi-FI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”retkahduksia”</a:t>
            </a:r>
            <a:endParaRPr lang="fi-FI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  <a:spcBef>
                <a:spcPts val="751"/>
              </a:spcBef>
            </a:pPr>
            <a:endParaRPr lang="fi-FI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609480" indent="-609120">
              <a:lnSpc>
                <a:spcPct val="8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lang="fi-FI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Lähes aina tarvitaan </a:t>
            </a:r>
            <a:r>
              <a:rPr lang="fi-FI" sz="2400" b="1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läheisten tuki/apu</a:t>
            </a:r>
            <a:r>
              <a:rPr lang="fi-FI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. Joskus henkilö pääsee riippuvuudestaan irti omin avuin, joskus tarvitaan ulkopuolista hoitoa</a:t>
            </a: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  <a:spcBef>
                <a:spcPts val="751"/>
              </a:spcBef>
            </a:pP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609480" indent="-609120">
              <a:lnSpc>
                <a:spcPct val="8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lang="fi-FI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Hoitomahdollisuuksia on monia. Tärkeintä on löytää jokaiselle </a:t>
            </a:r>
            <a:r>
              <a:rPr lang="fi-FI" sz="2400" b="1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yksilöllisesti sopivin</a:t>
            </a: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371600" lvl="2" indent="-456840">
              <a:lnSpc>
                <a:spcPct val="8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lang="fi-FI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Yksilöterapia, pariterapia, ryhmäterapia</a:t>
            </a:r>
            <a:endParaRPr lang="fi-FI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371600" lvl="2" indent="-456840">
              <a:lnSpc>
                <a:spcPct val="8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lang="fi-FI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Vertaistukiryhmät</a:t>
            </a:r>
            <a:endParaRPr lang="fi-FI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371600" lvl="2" indent="-456840">
              <a:lnSpc>
                <a:spcPct val="8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lang="fi-FI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Auttavat puhelimet</a:t>
            </a:r>
            <a:endParaRPr lang="fi-FI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371600" lvl="2" indent="-456840">
              <a:lnSpc>
                <a:spcPct val="8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lang="fi-FI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Kouluterveydenhoitaja, terveyskeskus, sairaala</a:t>
            </a:r>
            <a:endParaRPr lang="fi-FI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371600" lvl="2" indent="-456840">
              <a:lnSpc>
                <a:spcPct val="8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lang="fi-FI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Päihdehuolto, sosiaalitoimi, nuorisoasemat</a:t>
            </a:r>
            <a:endParaRPr lang="fi-FI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371600" lvl="2" indent="-456840">
              <a:lnSpc>
                <a:spcPct val="8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lang="fi-FI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A-klinikat, katkaisuhoitoyksiköt</a:t>
            </a:r>
            <a:endParaRPr lang="fi-FI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extShape 1"/>
          <p:cNvSpPr txBox="1"/>
          <p:nvPr/>
        </p:nvSpPr>
        <p:spPr>
          <a:xfrm>
            <a:off x="628560" y="365040"/>
            <a:ext cx="7886520" cy="1325520"/>
          </a:xfrm>
          <a:prstGeom prst="rect">
            <a:avLst/>
          </a:prstGeom>
          <a:noFill/>
          <a:ln>
            <a:noFill/>
          </a:ln>
        </p:spPr>
        <p:txBody>
          <a:bodyPr tIns="91440" bIns="91440" anchor="ctr"/>
          <a:lstStyle/>
          <a:p>
            <a:pPr>
              <a:lnSpc>
                <a:spcPct val="100000"/>
              </a:lnSpc>
            </a:pPr>
            <a:r>
              <a:rPr lang="fi-FI" sz="33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Riippuvuudesta toipumisen vaiheet?</a:t>
            </a:r>
            <a:endParaRPr lang="fi-FI" sz="33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5" name="TextShape 2"/>
          <p:cNvSpPr txBox="1"/>
          <p:nvPr/>
        </p:nvSpPr>
        <p:spPr>
          <a:xfrm>
            <a:off x="628560" y="1825560"/>
            <a:ext cx="7886520" cy="435096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lstStyle/>
          <a:p>
            <a:pPr marL="457200" indent="-418680">
              <a:lnSpc>
                <a:spcPct val="100000"/>
              </a:lnSpc>
              <a:buClr>
                <a:srgbClr val="000000"/>
              </a:buClr>
              <a:buFont typeface="Arial"/>
              <a:buAutoNum type="arabicPeriod"/>
            </a:pPr>
            <a:r>
              <a:rPr lang="fi-FI" sz="3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Esiharkinta: ongelman kieltäminen, ei muutostarvetta</a:t>
            </a:r>
            <a:endParaRPr lang="fi-FI" sz="3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18680">
              <a:lnSpc>
                <a:spcPct val="100000"/>
              </a:lnSpc>
              <a:buClr>
                <a:srgbClr val="000000"/>
              </a:buClr>
              <a:buFont typeface="Arial"/>
              <a:buAutoNum type="arabicPeriod"/>
            </a:pPr>
            <a:r>
              <a:rPr lang="fi-FI" sz="3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Harkinta: ymmärrys omasta tilanteesta kasvaa, kokeilua</a:t>
            </a:r>
            <a:endParaRPr lang="fi-FI" sz="3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18680">
              <a:lnSpc>
                <a:spcPct val="100000"/>
              </a:lnSpc>
              <a:buClr>
                <a:srgbClr val="000000"/>
              </a:buClr>
              <a:buFont typeface="Arial"/>
              <a:buAutoNum type="arabicPeriod"/>
            </a:pPr>
            <a:r>
              <a:rPr lang="fi-FI" sz="3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Valmistelu: vaihtoehtojen pohdinta</a:t>
            </a:r>
            <a:endParaRPr lang="fi-FI" sz="3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18680">
              <a:lnSpc>
                <a:spcPct val="100000"/>
              </a:lnSpc>
              <a:buClr>
                <a:srgbClr val="000000"/>
              </a:buClr>
              <a:buFont typeface="Arial"/>
              <a:buAutoNum type="arabicPeriod"/>
            </a:pPr>
            <a:r>
              <a:rPr lang="fi-FI" sz="3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Toiminta: elämäntapojen muutos</a:t>
            </a:r>
            <a:endParaRPr lang="fi-FI" sz="3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18680">
              <a:lnSpc>
                <a:spcPct val="100000"/>
              </a:lnSpc>
              <a:buClr>
                <a:srgbClr val="000000"/>
              </a:buClr>
              <a:buFont typeface="Arial"/>
              <a:buAutoNum type="arabicPeriod"/>
            </a:pPr>
            <a:r>
              <a:rPr lang="fi-FI" sz="3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Ylläpito: uuden elämäntavan ylläpitäminen</a:t>
            </a:r>
            <a:endParaRPr lang="fi-FI" sz="3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i-FI" sz="3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i-FI" sz="3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-&gt; mahdollinen retkahdus!</a:t>
            </a:r>
            <a:endParaRPr lang="fi-FI" sz="3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0" end="5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53" end="10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108" end="14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143" end="17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174" end="2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217" end="24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extShape 1"/>
          <p:cNvSpPr txBox="1"/>
          <p:nvPr/>
        </p:nvSpPr>
        <p:spPr>
          <a:xfrm>
            <a:off x="628560" y="365040"/>
            <a:ext cx="7886520" cy="1325520"/>
          </a:xfrm>
          <a:prstGeom prst="rect">
            <a:avLst/>
          </a:prstGeom>
          <a:noFill/>
          <a:ln>
            <a:noFill/>
          </a:ln>
        </p:spPr>
        <p:txBody>
          <a:bodyPr tIns="91440" bIns="91440" anchor="ctr"/>
          <a:lstStyle/>
          <a:p>
            <a:pPr>
              <a:lnSpc>
                <a:spcPct val="100000"/>
              </a:lnSpc>
            </a:pPr>
            <a:r>
              <a:rPr lang="fi-FI" sz="33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Peliriippuvuus</a:t>
            </a:r>
            <a:endParaRPr lang="fi-FI" sz="33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7" name="TextShape 2"/>
          <p:cNvSpPr txBox="1"/>
          <p:nvPr/>
        </p:nvSpPr>
        <p:spPr>
          <a:xfrm>
            <a:off x="628560" y="1390680"/>
            <a:ext cx="8192520" cy="509868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lstStyle/>
          <a:p>
            <a:pPr marL="171360" indent="-37800">
              <a:lnSpc>
                <a:spcPct val="100000"/>
              </a:lnSpc>
            </a:pPr>
            <a:r>
              <a:rPr lang="fi-FI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= </a:t>
            </a:r>
            <a:r>
              <a:rPr lang="fi-FI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toistuva tai pakonomainen tarve pelata, mikä jatkuu ja lisääntyy vastoinkäymisistä huolimatta.</a:t>
            </a: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3805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Peliriippuvuus helppo salata! Pelaajalla usein ahdistuksen ja syyllisyyden tunteita</a:t>
            </a: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3805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Rahapelaamisesta aiheutuvat haitat: terveydelliset, taloudelliset ja sosiaaliset ongelmat</a:t>
            </a: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6320">
              <a:lnSpc>
                <a:spcPct val="100000"/>
              </a:lnSpc>
            </a:pP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6320">
              <a:lnSpc>
                <a:spcPct val="100000"/>
              </a:lnSpc>
            </a:pPr>
            <a:r>
              <a:rPr lang="fi-FI" sz="2400" b="1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Nuorten rahapelaaminen:</a:t>
            </a: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380520">
              <a:lnSpc>
                <a:spcPct val="100000"/>
              </a:lnSpc>
              <a:buClr>
                <a:srgbClr val="000000"/>
              </a:buClr>
              <a:buFont typeface="Arial"/>
              <a:buAutoNum type="arabicPeriod"/>
            </a:pPr>
            <a:r>
              <a:rPr lang="fi-FI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Yksilön elämäntyyli (päihteet / mielenterveysongelmat)</a:t>
            </a: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380520">
              <a:lnSpc>
                <a:spcPct val="100000"/>
              </a:lnSpc>
              <a:buClr>
                <a:srgbClr val="000000"/>
              </a:buClr>
              <a:buFont typeface="Arial"/>
              <a:buAutoNum type="arabicPeriod"/>
            </a:pPr>
            <a:r>
              <a:rPr lang="fi-FI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Yhteisö malli (kaverien pelaaminen / kodin kasvatuskäytännöt)</a:t>
            </a: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380520">
              <a:lnSpc>
                <a:spcPct val="100000"/>
              </a:lnSpc>
              <a:buClr>
                <a:srgbClr val="000000"/>
              </a:buClr>
              <a:buFont typeface="Arial"/>
              <a:buAutoNum type="arabicPeriod"/>
            </a:pPr>
            <a:r>
              <a:rPr lang="fi-FI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Yhteiskunta (rahapelikulttuuri ja asenteet pelaamista kohtaan, rahapelipolitiikka ja lainsäädäntö)</a:t>
            </a: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0" end="9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98" end="18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182" end="27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273" end="29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297" end="35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352" end="4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414" end="5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extShape 1"/>
          <p:cNvSpPr txBox="1"/>
          <p:nvPr/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fi-FI" sz="33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Harjoittelua – Tehdään loistava essee</a:t>
            </a:r>
            <a:endParaRPr lang="fi-FI" sz="33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9" name="TextShape 2"/>
          <p:cNvSpPr txBox="1"/>
          <p:nvPr/>
        </p:nvSpPr>
        <p:spPr>
          <a:xfrm>
            <a:off x="628560" y="1825560"/>
            <a:ext cx="7886520" cy="43509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114480">
              <a:lnSpc>
                <a:spcPct val="90000"/>
              </a:lnSpc>
            </a:pPr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14480">
              <a:lnSpc>
                <a:spcPct val="90000"/>
              </a:lnSpc>
              <a:spcBef>
                <a:spcPts val="700"/>
              </a:spcBef>
            </a:pPr>
            <a:r>
              <a:rPr lang="fi-FI" sz="21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”Peliriippuvuus: syyt, seuraukset ja preventio”</a:t>
            </a:r>
            <a:endParaRPr lang="fi-FI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14480">
              <a:lnSpc>
                <a:spcPct val="90000"/>
              </a:lnSpc>
              <a:spcBef>
                <a:spcPts val="700"/>
              </a:spcBef>
            </a:pPr>
            <a:endParaRPr lang="fi-FI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14480">
              <a:lnSpc>
                <a:spcPct val="90000"/>
              </a:lnSpc>
              <a:spcBef>
                <a:spcPts val="700"/>
              </a:spcBef>
            </a:pPr>
            <a:r>
              <a:rPr lang="fi-FI" sz="21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-&gt; Aloita Käsitekartan laatimisella</a:t>
            </a:r>
            <a:endParaRPr lang="fi-FI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144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Arial"/>
              <a:buAutoNum type="arabicParenR"/>
            </a:pPr>
            <a:r>
              <a:rPr lang="fi-FI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Vastaa kaikkiin osioihin </a:t>
            </a:r>
            <a:endParaRPr lang="fi-FI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144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Arial"/>
              <a:buAutoNum type="arabicParenR"/>
            </a:pPr>
            <a:r>
              <a:rPr lang="fi-FI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Tee täsmällinen essee vastaus</a:t>
            </a:r>
            <a:endParaRPr lang="fi-FI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144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Arial"/>
              <a:buAutoNum type="arabicParenR"/>
            </a:pPr>
            <a:endParaRPr lang="fi-FI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144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Arial"/>
              <a:buAutoNum type="arabicParenR"/>
            </a:pPr>
            <a:r>
              <a:rPr lang="fi-FI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Muista määritellä riippuvuus heti esseen alkuun!</a:t>
            </a:r>
            <a:endParaRPr lang="fi-FI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144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Arial"/>
              <a:buAutoNum type="arabicParenR"/>
            </a:pPr>
            <a:endParaRPr lang="fi-FI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144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Arial"/>
              <a:buAutoNum type="arabicParenR"/>
            </a:pPr>
            <a:r>
              <a:rPr lang="fi-FI" sz="21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Palautus Pedanettiin!!</a:t>
            </a:r>
            <a:endParaRPr lang="fi-FI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144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Arial"/>
              <a:buAutoNum type="arabicParenR"/>
            </a:pPr>
            <a:endParaRPr lang="fi-FI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extShape 1"/>
          <p:cNvSpPr txBox="1"/>
          <p:nvPr/>
        </p:nvSpPr>
        <p:spPr>
          <a:xfrm rot="10800000">
            <a:off x="8515080" y="365040"/>
            <a:ext cx="7886520" cy="46800"/>
          </a:xfrm>
          <a:prstGeom prst="rect">
            <a:avLst/>
          </a:prstGeom>
          <a:noFill/>
          <a:ln>
            <a:noFill/>
          </a:ln>
        </p:spPr>
        <p:txBody>
          <a:bodyPr tIns="91440" bIns="91440" anchor="ctr"/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1" name="TextShape 2"/>
          <p:cNvSpPr txBox="1"/>
          <p:nvPr/>
        </p:nvSpPr>
        <p:spPr>
          <a:xfrm>
            <a:off x="628560" y="317880"/>
            <a:ext cx="7886520" cy="622152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lstStyle/>
          <a:p>
            <a:pPr marL="133200">
              <a:lnSpc>
                <a:spcPct val="100000"/>
              </a:lnSpc>
              <a:spcBef>
                <a:spcPts val="751"/>
              </a:spcBef>
            </a:pPr>
            <a:r>
              <a:rPr lang="fi-FI" sz="3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Hyvä Essee vastaus</a:t>
            </a:r>
            <a:endParaRPr lang="fi-FI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33200">
              <a:lnSpc>
                <a:spcPct val="100000"/>
              </a:lnSpc>
              <a:spcBef>
                <a:spcPts val="751"/>
              </a:spcBef>
            </a:pPr>
            <a:r>
              <a:rPr lang="fi-FI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Kokonaisuus on jäsennelty ja asiasisältö on johdonmukainen.</a:t>
            </a:r>
            <a:endParaRPr lang="fi-FI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33200">
              <a:lnSpc>
                <a:spcPct val="100000"/>
              </a:lnSpc>
              <a:spcBef>
                <a:spcPts val="751"/>
              </a:spcBef>
            </a:pPr>
            <a:r>
              <a:rPr lang="fi-FI" sz="2000" b="0" u="sng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Ennakkosuunnittelu auttaa aina! Mind map, tms.</a:t>
            </a:r>
            <a:endParaRPr lang="fi-FI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378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-"/>
            </a:pPr>
            <a:r>
              <a:rPr lang="fi-FI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Keskeiset tiedot esitetään</a:t>
            </a:r>
            <a:endParaRPr lang="fi-FI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378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-"/>
            </a:pPr>
            <a:r>
              <a:rPr lang="fi-FI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Mene suoraan asiaan, älä jaarittele.</a:t>
            </a:r>
            <a:endParaRPr lang="fi-FI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378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-"/>
            </a:pPr>
            <a:r>
              <a:rPr lang="fi-FI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Vastaa siihen mitä kysytään</a:t>
            </a:r>
            <a:endParaRPr lang="fi-FI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378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-"/>
            </a:pPr>
            <a:r>
              <a:rPr lang="fi-FI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Kirjoita vain niin kauan kuin tietoa riittää.</a:t>
            </a:r>
            <a:endParaRPr lang="fi-FI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Bef>
                <a:spcPts val="751"/>
              </a:spcBef>
            </a:pPr>
            <a:endParaRPr lang="fi-FI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33200">
              <a:lnSpc>
                <a:spcPct val="100000"/>
              </a:lnSpc>
              <a:spcBef>
                <a:spcPts val="751"/>
              </a:spcBef>
            </a:pPr>
            <a:r>
              <a:rPr lang="fi-FI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Syitä ja seurauksia tarkastellaan asianmukaisesti eri näkökulmista.</a:t>
            </a:r>
            <a:endParaRPr lang="fi-FI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378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-"/>
            </a:pPr>
            <a:r>
              <a:rPr lang="fi-FI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Esitä erilaisia näkökulmia</a:t>
            </a:r>
            <a:endParaRPr lang="fi-FI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378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-"/>
            </a:pPr>
            <a:r>
              <a:rPr lang="fi-FI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Aseta tiedot asiayhteyksiinsä ja pohdi niiden merkitystä.</a:t>
            </a:r>
            <a:endParaRPr lang="fi-FI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33200">
              <a:lnSpc>
                <a:spcPct val="100000"/>
              </a:lnSpc>
              <a:spcBef>
                <a:spcPts val="751"/>
              </a:spcBef>
            </a:pPr>
            <a:r>
              <a:rPr lang="fi-FI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Asioiden käsittely ilmentää tietojen ja taitojen itsenäistä ahllintaa ja kykyä niiden soveltamiseen.</a:t>
            </a:r>
            <a:endParaRPr lang="fi-FI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378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-"/>
            </a:pPr>
            <a:r>
              <a:rPr lang="fi-FI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Sovella tietoja</a:t>
            </a:r>
            <a:endParaRPr lang="fi-FI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378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-"/>
            </a:pPr>
            <a:r>
              <a:rPr lang="fi-FI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Perustele väitteet selkeästi</a:t>
            </a:r>
            <a:endParaRPr lang="fi-FI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378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-"/>
            </a:pPr>
            <a:r>
              <a:rPr lang="fi-FI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Tulkitse ja arvioi esitettyä tietoa, erityisesti jos näin pyydetään.</a:t>
            </a:r>
            <a:endParaRPr lang="fi-FI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468360" y="333360"/>
            <a:ext cx="8496000" cy="103932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fi-FI" sz="4000" b="0" strike="noStrike" spc="-1">
                <a:solidFill>
                  <a:srgbClr val="2E75B6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Välillä vaikeaa erottaa mielihyvä riippuvuudesta, vaikka …</a:t>
            </a:r>
            <a:endParaRPr lang="fi-FI" sz="4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TextShape 2"/>
          <p:cNvSpPr txBox="1"/>
          <p:nvPr/>
        </p:nvSpPr>
        <p:spPr>
          <a:xfrm>
            <a:off x="628560" y="1825560"/>
            <a:ext cx="7886520" cy="43509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Yleensä </a:t>
            </a:r>
            <a:r>
              <a:rPr lang="fi-FI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mielihyvää tuottavat </a:t>
            </a:r>
            <a:r>
              <a:rPr lang="fi-FI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perustarpeiden tyydyttämiseen liittyvät </a:t>
            </a:r>
            <a:r>
              <a:rPr lang="fi-FI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arkipäivän asiat: </a:t>
            </a:r>
            <a:r>
              <a:rPr lang="fi-FI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nukkuminen, syöminen, juominen, lepääminen, liikunta jne.</a:t>
            </a:r>
            <a:endParaRPr lang="fi-FI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90000"/>
              </a:lnSpc>
              <a:spcBef>
                <a:spcPts val="700"/>
              </a:spcBef>
            </a:pPr>
            <a:endParaRPr lang="fi-FI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Riippuvuus on hallitsematonta ja pakonomaista tarvetta saada mielihyvää</a:t>
            </a:r>
            <a:r>
              <a:rPr lang="fi-FI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, normaalin olon saavuttaminen edellyttää tietyn toiminnan tai aineen tuottamaa nautintoa</a:t>
            </a:r>
            <a:endParaRPr lang="fi-FI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14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146" end="30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extShape 1"/>
          <p:cNvSpPr txBox="1"/>
          <p:nvPr/>
        </p:nvSpPr>
        <p:spPr>
          <a:xfrm rot="10800000">
            <a:off x="8515080" y="365040"/>
            <a:ext cx="7886520" cy="46800"/>
          </a:xfrm>
          <a:prstGeom prst="rect">
            <a:avLst/>
          </a:prstGeom>
          <a:noFill/>
          <a:ln>
            <a:noFill/>
          </a:ln>
        </p:spPr>
        <p:txBody>
          <a:bodyPr tIns="91440" bIns="91440" anchor="ctr"/>
          <a:lstStyle/>
          <a:p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3" name="TextShape 2"/>
          <p:cNvSpPr txBox="1"/>
          <p:nvPr/>
        </p:nvSpPr>
        <p:spPr>
          <a:xfrm>
            <a:off x="628560" y="317880"/>
            <a:ext cx="7886520" cy="631116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lstStyle/>
          <a:p>
            <a:pPr marL="133200">
              <a:lnSpc>
                <a:spcPct val="100000"/>
              </a:lnSpc>
              <a:spcBef>
                <a:spcPts val="751"/>
              </a:spcBef>
            </a:pPr>
            <a:r>
              <a:rPr lang="fi-FI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Tehtäviin liittyviä aineistoja käytetään tarkoituksen mukaisesti.</a:t>
            </a: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378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-"/>
            </a:pPr>
            <a:r>
              <a:rPr lang="fi-FI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Esitetyt tiedot asetetaan laajempiin asiayhteyksiin</a:t>
            </a: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378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-"/>
            </a:pPr>
            <a:r>
              <a:rPr lang="fi-FI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Erityisesti pohdiskelua edellyttävissä tehtävissä erotetaan tosiasiat, perustellut kannanotot ja mielipiteet.</a:t>
            </a: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378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-"/>
            </a:pPr>
            <a:r>
              <a:rPr lang="fi-FI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Omia mielipiteitä voi esittää harkitusti, mutta ne tulee perustella.</a:t>
            </a: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33200">
              <a:lnSpc>
                <a:spcPct val="100000"/>
              </a:lnSpc>
              <a:spcBef>
                <a:spcPts val="751"/>
              </a:spcBef>
            </a:pPr>
            <a:r>
              <a:rPr lang="fi-FI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LUE TEHTÄVÄNANTO HUOLELLISESTI!!</a:t>
            </a: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33200">
              <a:lnSpc>
                <a:spcPct val="100000"/>
              </a:lnSpc>
              <a:spcBef>
                <a:spcPts val="751"/>
              </a:spcBef>
            </a:pPr>
            <a:r>
              <a:rPr lang="fi-FI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Miinusta tulee jos…</a:t>
            </a: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378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-"/>
            </a:pPr>
            <a:r>
              <a:rPr lang="fi-FI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Asia väärin ymmärretty</a:t>
            </a: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378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-"/>
            </a:pPr>
            <a:r>
              <a:rPr lang="fi-FI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Asiavirheet</a:t>
            </a: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378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-"/>
            </a:pPr>
            <a:r>
              <a:rPr lang="fi-FI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Pelkkiä mielipiteitä</a:t>
            </a: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378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-"/>
            </a:pPr>
            <a:r>
              <a:rPr lang="fi-FI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Terveystiedon terminologia ei ole hallussa!</a:t>
            </a: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33200">
              <a:lnSpc>
                <a:spcPct val="100000"/>
              </a:lnSpc>
              <a:spcBef>
                <a:spcPts val="751"/>
              </a:spcBef>
            </a:pPr>
            <a:r>
              <a:rPr lang="fi-FI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KÄSITTEET HALTUUN!</a:t>
            </a: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33200">
              <a:lnSpc>
                <a:spcPct val="100000"/>
              </a:lnSpc>
              <a:spcBef>
                <a:spcPts val="751"/>
              </a:spcBef>
            </a:pP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fi-FI" sz="40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Yleistä riippuvuuksista</a:t>
            </a:r>
            <a:endParaRPr lang="fi-FI" sz="4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8" name="TextShape 2"/>
          <p:cNvSpPr txBox="1"/>
          <p:nvPr/>
        </p:nvSpPr>
        <p:spPr>
          <a:xfrm>
            <a:off x="628560" y="1308960"/>
            <a:ext cx="7886520" cy="542592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171360" indent="-171000">
              <a:lnSpc>
                <a:spcPct val="90000"/>
              </a:lnSpc>
              <a:spcBef>
                <a:spcPts val="700"/>
              </a:spcBef>
            </a:pPr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8396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</a:pPr>
            <a:r>
              <a:rPr lang="fi-FI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Nuorille riippuvuus syntyy nopeammin kuin aikuisille, sillä heillä aivojen kehitys on kesken. Riippuvuutta aiheuttavan aineen käyttö vahvistaa nopeasti aineesta saadun mielihyvän ”muistijälkeä” aivoissa.</a:t>
            </a:r>
            <a:endParaRPr lang="fi-FI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90000"/>
              </a:lnSpc>
              <a:spcBef>
                <a:spcPts val="700"/>
              </a:spcBef>
            </a:pPr>
            <a:endParaRPr lang="fi-FI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8396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</a:pPr>
            <a:r>
              <a:rPr lang="fi-FI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Nuori oppii käyttämään samaa ”reittiä”, eikä enää etsi vaihtoehtoisia tapoja (esimerkiksi ystävien seura tai liikunta) elämänilon ja nautinnon saamiseen. Muut myönteiset ”muistijäljet” jäävät näin syntymättä, ja riippuvuus alkaa muodostua.</a:t>
            </a:r>
            <a:endParaRPr lang="fi-FI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90000"/>
              </a:lnSpc>
              <a:spcBef>
                <a:spcPts val="700"/>
              </a:spcBef>
            </a:pPr>
            <a:endParaRPr lang="fi-FI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8396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</a:pPr>
            <a:r>
              <a:rPr lang="fi-FI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Tarvitaan myös riippuvuutta aiheuttava aine tai toiminto. Jos koskaan ei käytä päihteitä tai surffaa netissä, ei voi tulla päihde- tai nettiriippuvaiseksi vaikka olisikin saanut perintötekijöissään taipumuksen riippuvuuden syntymiseen.</a:t>
            </a:r>
            <a:endParaRPr lang="fi-FI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90000"/>
              </a:lnSpc>
              <a:spcBef>
                <a:spcPts val="751"/>
              </a:spcBef>
            </a:pPr>
            <a:endParaRPr lang="fi-FI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1" end="20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206" end="44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447" end="68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Shape 1"/>
          <p:cNvSpPr txBox="1"/>
          <p:nvPr/>
        </p:nvSpPr>
        <p:spPr>
          <a:xfrm>
            <a:off x="251640" y="609480"/>
            <a:ext cx="8434800" cy="5843520"/>
          </a:xfrm>
          <a:prstGeom prst="rect">
            <a:avLst/>
          </a:prstGeom>
          <a:noFill/>
          <a:ln>
            <a:noFill/>
          </a:ln>
        </p:spPr>
        <p:txBody>
          <a:bodyPr tIns="91440" bIns="91440">
            <a:normAutofit/>
          </a:bodyPr>
          <a:lstStyle/>
          <a:p>
            <a:pPr marL="171360" indent="-378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Ihminen on oppinut ”hämäämään” mielihyväjärjestelmää erilaisilla päihteillä.</a:t>
            </a:r>
            <a:endParaRPr lang="fi-FI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37800">
              <a:lnSpc>
                <a:spcPct val="100000"/>
              </a:lnSpc>
              <a:spcBef>
                <a:spcPts val="751"/>
              </a:spcBef>
            </a:pPr>
            <a:endParaRPr lang="fi-FI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378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Mielihyvän tuottamiseen osallistuvat </a:t>
            </a:r>
            <a:r>
              <a:rPr lang="fi-FI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aivojen eri keskukset, mm. mantelitumake ja välittäjäaineet, </a:t>
            </a:r>
            <a:r>
              <a:rPr lang="fi-FI" sz="2800" b="1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mm. dopamiini ja endorfiini</a:t>
            </a:r>
            <a:r>
              <a:rPr lang="fi-FI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.</a:t>
            </a:r>
            <a:endParaRPr lang="fi-FI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37800">
              <a:lnSpc>
                <a:spcPct val="100000"/>
              </a:lnSpc>
              <a:spcBef>
                <a:spcPts val="751"/>
              </a:spcBef>
            </a:pPr>
            <a:endParaRPr lang="fi-FI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37800">
              <a:lnSpc>
                <a:spcPct val="100000"/>
              </a:lnSpc>
              <a:spcBef>
                <a:spcPts val="751"/>
              </a:spcBef>
            </a:pPr>
            <a:endParaRPr lang="fi-FI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37800">
              <a:lnSpc>
                <a:spcPct val="100000"/>
              </a:lnSpc>
              <a:spcBef>
                <a:spcPts val="751"/>
              </a:spcBef>
            </a:pPr>
            <a:endParaRPr lang="fi-FI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378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Yhteistä lähes kaikille </a:t>
            </a:r>
            <a:r>
              <a:rPr lang="fi-FI" sz="2800" b="0" u="sng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päihteinä käytettäville </a:t>
            </a:r>
            <a:r>
              <a:rPr lang="fi-FI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aineille</a:t>
            </a:r>
            <a:r>
              <a:rPr lang="fi-FI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on </a:t>
            </a:r>
            <a:r>
              <a:rPr lang="fi-FI" sz="2800" b="1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dopamiinia välittäjäaineena käyttävien </a:t>
            </a:r>
            <a:r>
              <a:rPr lang="fi-FI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hermoratojen aktivointi</a:t>
            </a:r>
            <a:r>
              <a:rPr lang="fi-FI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.</a:t>
            </a:r>
            <a:endParaRPr lang="fi-FI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</a:pPr>
            <a:endParaRPr lang="fi-FI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90" name="Picture 4"/>
          <p:cNvPicPr/>
          <p:nvPr/>
        </p:nvPicPr>
        <p:blipFill>
          <a:blip r:embed="rId2"/>
          <a:stretch/>
        </p:blipFill>
        <p:spPr>
          <a:xfrm>
            <a:off x="5508000" y="3141000"/>
            <a:ext cx="1856880" cy="14601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extShape 1"/>
          <p:cNvSpPr txBox="1"/>
          <p:nvPr/>
        </p:nvSpPr>
        <p:spPr>
          <a:xfrm>
            <a:off x="179640" y="692640"/>
            <a:ext cx="8229240" cy="543996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lstStyle/>
          <a:p>
            <a:pPr>
              <a:lnSpc>
                <a:spcPct val="90000"/>
              </a:lnSpc>
              <a:spcBef>
                <a:spcPts val="751"/>
              </a:spcBef>
            </a:pPr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378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lang="fi-FI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Dopamiini </a:t>
            </a:r>
            <a:r>
              <a:rPr lang="fi-FI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sitouttaa meidät toistamaan tyydytystä tuottavia asioita </a:t>
            </a:r>
            <a:r>
              <a:rPr lang="fi-FI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palkitsemalla ne </a:t>
            </a:r>
            <a:r>
              <a:rPr lang="fi-FI" sz="2400" b="1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mielihyvän kokemuksella</a:t>
            </a:r>
            <a:r>
              <a:rPr lang="fi-FI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.</a:t>
            </a: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</a:pP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378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lang="fi-FI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Elimistö tuottaa itse </a:t>
            </a:r>
            <a:r>
              <a:rPr lang="fi-FI" sz="2400" b="1" strike="noStrike" spc="-1">
                <a:solidFill>
                  <a:srgbClr val="CC66FF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endorfiinia</a:t>
            </a:r>
            <a:r>
              <a:rPr lang="fi-FI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37800">
              <a:lnSpc>
                <a:spcPct val="100000"/>
              </a:lnSpc>
              <a:spcBef>
                <a:spcPts val="751"/>
              </a:spcBef>
            </a:pPr>
            <a:r>
              <a:rPr lang="fi-FI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	(morfiinin kaltaisia yhdisteitä) </a:t>
            </a:r>
            <a:r>
              <a:rPr lang="fi-FI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fyysisen rasituksen yhteydessä</a:t>
            </a:r>
            <a:r>
              <a:rPr lang="fi-FI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.</a:t>
            </a:r>
            <a:endParaRPr lang="fi-FI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92" name="Picture 4"/>
          <p:cNvPicPr/>
          <p:nvPr/>
        </p:nvPicPr>
        <p:blipFill>
          <a:blip r:embed="rId2"/>
          <a:stretch/>
        </p:blipFill>
        <p:spPr>
          <a:xfrm>
            <a:off x="5292000" y="3213000"/>
            <a:ext cx="2604960" cy="34736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fi-FI" sz="40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Syitä riippuvuuksien taustalla?</a:t>
            </a:r>
            <a:endParaRPr lang="fi-FI" sz="4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4" name="TextShape 2"/>
          <p:cNvSpPr txBox="1"/>
          <p:nvPr/>
        </p:nvSpPr>
        <p:spPr>
          <a:xfrm>
            <a:off x="628560" y="1825560"/>
            <a:ext cx="7886520" cy="43509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457200" indent="-406080">
              <a:lnSpc>
                <a:spcPct val="90000"/>
              </a:lnSpc>
              <a:buClr>
                <a:srgbClr val="000000"/>
              </a:buClr>
              <a:buFont typeface="Calibri"/>
              <a:buAutoNum type="arabicPeriod"/>
            </a:pPr>
            <a:r>
              <a:rPr lang="fi-FI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Herkkyys riippuvuuden syntymiseen </a:t>
            </a:r>
            <a:r>
              <a:rPr lang="fi-FI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periytyy</a:t>
            </a:r>
            <a:endParaRPr lang="fi-FI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06080">
              <a:lnSpc>
                <a:spcPct val="90000"/>
              </a:lnSpc>
              <a:buClr>
                <a:srgbClr val="000000"/>
              </a:buClr>
              <a:buFont typeface="Calibri"/>
              <a:buAutoNum type="arabicPeriod"/>
            </a:pPr>
            <a:r>
              <a:rPr lang="fi-FI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Neurobiologisen näkemyksen </a:t>
            </a:r>
            <a:r>
              <a:rPr lang="fi-FI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mukaan mielihyvää tuottavat aineet ja toiminnat vaikuttavat aivojen välittäjäaineisiin -&gt; dopamiinin eritys lisääntyy ja häiritsee normaalia tasapainoa</a:t>
            </a:r>
            <a:endParaRPr lang="fi-FI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06080">
              <a:lnSpc>
                <a:spcPct val="90000"/>
              </a:lnSpc>
              <a:buClr>
                <a:srgbClr val="000000"/>
              </a:buClr>
              <a:buFont typeface="Arial"/>
              <a:buAutoNum type="arabicPeriod"/>
            </a:pPr>
            <a:r>
              <a:rPr lang="fi-FI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Psykologinen näkemys korostaa </a:t>
            </a:r>
            <a:r>
              <a:rPr lang="fi-FI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oppimista</a:t>
            </a:r>
            <a:r>
              <a:rPr lang="fi-FI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. Miten ja mistä mielihyväkokemusta koetaan?</a:t>
            </a:r>
            <a:endParaRPr lang="fi-FI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06080">
              <a:lnSpc>
                <a:spcPct val="90000"/>
              </a:lnSpc>
              <a:buClr>
                <a:srgbClr val="000000"/>
              </a:buClr>
              <a:buFont typeface="Calibri"/>
              <a:buAutoNum type="arabicPeriod"/>
            </a:pPr>
            <a:r>
              <a:rPr lang="fi-FI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Sosiaaliset kokemukset</a:t>
            </a:r>
            <a:r>
              <a:rPr lang="fi-FI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kotona / kaveripiirissä vahvistavat mielihyvän tavoittelua ja riippuvuutta</a:t>
            </a:r>
            <a:endParaRPr lang="fi-FI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4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43" end="2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222" end="30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306" end="40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1"/>
          <p:cNvSpPr txBox="1"/>
          <p:nvPr/>
        </p:nvSpPr>
        <p:spPr>
          <a:xfrm>
            <a:off x="628560" y="365040"/>
            <a:ext cx="7886520" cy="1325520"/>
          </a:xfrm>
          <a:prstGeom prst="rect">
            <a:avLst/>
          </a:prstGeom>
          <a:noFill/>
          <a:ln>
            <a:noFill/>
          </a:ln>
        </p:spPr>
        <p:txBody>
          <a:bodyPr tIns="91440" bIns="91440" anchor="ctr"/>
          <a:lstStyle/>
          <a:p>
            <a:pPr>
              <a:lnSpc>
                <a:spcPct val="100000"/>
              </a:lnSpc>
            </a:pPr>
            <a:r>
              <a:rPr lang="fi-FI" sz="33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Riippuvuuksien syitä</a:t>
            </a:r>
            <a:endParaRPr lang="fi-FI" sz="33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6" name="TextShape 2"/>
          <p:cNvSpPr txBox="1"/>
          <p:nvPr/>
        </p:nvSpPr>
        <p:spPr>
          <a:xfrm>
            <a:off x="628560" y="1825560"/>
            <a:ext cx="7886520" cy="435096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lstStyle/>
          <a:p>
            <a:pPr>
              <a:lnSpc>
                <a:spcPct val="100000"/>
              </a:lnSpc>
            </a:pPr>
            <a:endParaRPr lang="fi-FI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i-FI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Riippuvuus mielletään usein yksilöiden ongelmaksi huomaamatta, että ilmiön syntyyn vaikuttaa myös yhteiskunta</a:t>
            </a:r>
            <a:r>
              <a:rPr lang="fi-FI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(traditioiden murtuminen, yksinäisyys, vieraantuminen ja tulevaisuuden perspektiivien supistuminen)</a:t>
            </a:r>
            <a:endParaRPr lang="fi-FI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i-FI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060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Yhteiskunnan yleiset asenteet!!!</a:t>
            </a:r>
            <a:endParaRPr lang="fi-FI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37800">
              <a:lnSpc>
                <a:spcPct val="100000"/>
              </a:lnSpc>
            </a:pPr>
            <a:endParaRPr lang="fi-FI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Shape 1"/>
          <p:cNvSpPr txBox="1"/>
          <p:nvPr/>
        </p:nvSpPr>
        <p:spPr>
          <a:xfrm>
            <a:off x="628560" y="365040"/>
            <a:ext cx="7886520" cy="1325520"/>
          </a:xfrm>
          <a:prstGeom prst="rect">
            <a:avLst/>
          </a:prstGeom>
          <a:noFill/>
          <a:ln>
            <a:noFill/>
          </a:ln>
        </p:spPr>
        <p:txBody>
          <a:bodyPr tIns="91440" bIns="91440" anchor="ctr"/>
          <a:lstStyle/>
          <a:p>
            <a:pPr>
              <a:lnSpc>
                <a:spcPct val="100000"/>
              </a:lnSpc>
            </a:pPr>
            <a:r>
              <a:rPr lang="fi-FI" sz="33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Tarina lääkeriippuvuudesta</a:t>
            </a:r>
            <a:endParaRPr lang="fi-FI" sz="33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8" name="TextShape 2"/>
          <p:cNvSpPr txBox="1"/>
          <p:nvPr/>
        </p:nvSpPr>
        <p:spPr>
          <a:xfrm>
            <a:off x="628560" y="1825560"/>
            <a:ext cx="7886520" cy="435096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lstStyle/>
          <a:p>
            <a:pPr marL="171360" indent="-37800">
              <a:lnSpc>
                <a:spcPct val="100000"/>
              </a:lnSpc>
            </a:pPr>
            <a:r>
              <a:rPr lang="fi-FI" sz="3600" b="0" u="sng" strike="noStrike" spc="-1">
                <a:solidFill>
                  <a:srgbClr val="0563C1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  <a:hlinkClick r:id="rId2"/>
              </a:rPr>
              <a:t>http://www.hs.fi/elama/art-2000002776968.html</a:t>
            </a:r>
            <a:r>
              <a:rPr lang="fi-FI" sz="3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tai hakusanat </a:t>
            </a:r>
            <a:r>
              <a:rPr lang="fi-FI" sz="36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HS Lääkkeiden väärinkäyttö</a:t>
            </a:r>
            <a:r>
              <a:rPr lang="fi-FI" sz="3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(Lotan tarina)</a:t>
            </a:r>
            <a:endParaRPr lang="fi-FI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37800">
              <a:lnSpc>
                <a:spcPct val="100000"/>
              </a:lnSpc>
            </a:pPr>
            <a:endParaRPr lang="fi-FI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37800">
              <a:lnSpc>
                <a:spcPct val="100000"/>
              </a:lnSpc>
            </a:pPr>
            <a:r>
              <a:rPr lang="fi-FI" sz="3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Miksi artikkelissa mainittu henkilö sai mielihyvää aineesta tai toiminnasta?</a:t>
            </a:r>
            <a:endParaRPr lang="fi-FI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37800">
              <a:lnSpc>
                <a:spcPct val="100000"/>
              </a:lnSpc>
            </a:pPr>
            <a:endParaRPr lang="fi-FI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extShape 1"/>
          <p:cNvSpPr txBox="1"/>
          <p:nvPr/>
        </p:nvSpPr>
        <p:spPr>
          <a:xfrm>
            <a:off x="628560" y="365040"/>
            <a:ext cx="7886520" cy="1325520"/>
          </a:xfrm>
          <a:prstGeom prst="rect">
            <a:avLst/>
          </a:prstGeom>
          <a:noFill/>
          <a:ln>
            <a:noFill/>
          </a:ln>
        </p:spPr>
        <p:txBody>
          <a:bodyPr tIns="91440" bIns="91440" anchor="ctr"/>
          <a:lstStyle/>
          <a:p>
            <a:pPr>
              <a:lnSpc>
                <a:spcPct val="100000"/>
              </a:lnSpc>
            </a:pPr>
            <a:r>
              <a:rPr lang="fi-FI" sz="33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Päihteiden käytön eteneminen</a:t>
            </a:r>
            <a:endParaRPr lang="fi-FI" sz="33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0" name="TextShape 2"/>
          <p:cNvSpPr txBox="1"/>
          <p:nvPr/>
        </p:nvSpPr>
        <p:spPr>
          <a:xfrm>
            <a:off x="628560" y="1825560"/>
            <a:ext cx="7886520" cy="435096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lstStyle/>
          <a:p>
            <a:pPr marL="457200" indent="-418680">
              <a:lnSpc>
                <a:spcPct val="100000"/>
              </a:lnSpc>
              <a:buClr>
                <a:srgbClr val="000000"/>
              </a:buClr>
              <a:buFont typeface="Arial"/>
              <a:buAutoNum type="arabicPeriod"/>
            </a:pPr>
            <a:r>
              <a:rPr lang="fi-FI" sz="3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Kokeilukäyttö (hyvän olo tavoittelu)</a:t>
            </a:r>
            <a:endParaRPr lang="fi-FI" sz="3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18680">
              <a:lnSpc>
                <a:spcPct val="100000"/>
              </a:lnSpc>
              <a:buClr>
                <a:srgbClr val="000000"/>
              </a:buClr>
              <a:buFont typeface="Arial"/>
              <a:buAutoNum type="arabicPeriod"/>
            </a:pPr>
            <a:r>
              <a:rPr lang="fi-FI" sz="3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Satunnaiskäyttö (oppiminen)</a:t>
            </a:r>
            <a:endParaRPr lang="fi-FI" sz="3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18680">
              <a:lnSpc>
                <a:spcPct val="100000"/>
              </a:lnSpc>
              <a:buClr>
                <a:srgbClr val="000000"/>
              </a:buClr>
              <a:buFont typeface="Arial"/>
              <a:buAutoNum type="arabicPeriod"/>
            </a:pPr>
            <a:r>
              <a:rPr lang="fi-FI" sz="3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Viihdekäyttö (toleranssi kasvaa, vieroitusoireet)</a:t>
            </a:r>
            <a:endParaRPr lang="fi-FI" sz="3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18680">
              <a:lnSpc>
                <a:spcPct val="100000"/>
              </a:lnSpc>
              <a:buClr>
                <a:srgbClr val="000000"/>
              </a:buClr>
              <a:buFont typeface="Arial"/>
              <a:buAutoNum type="arabicPeriod"/>
            </a:pPr>
            <a:r>
              <a:rPr lang="fi-FI" sz="3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Ongelmakäyttö (juomaputket, sekakäyttö)</a:t>
            </a:r>
            <a:endParaRPr lang="fi-FI" sz="3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18680">
              <a:lnSpc>
                <a:spcPct val="100000"/>
              </a:lnSpc>
              <a:buClr>
                <a:srgbClr val="000000"/>
              </a:buClr>
              <a:buFont typeface="Arial"/>
              <a:buAutoNum type="arabicPeriod"/>
            </a:pPr>
            <a:r>
              <a:rPr lang="fi-FI" sz="3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Riippuvuussairaus -&gt; aivomuutokset (pakonomainen käyttö)</a:t>
            </a:r>
            <a:endParaRPr lang="fi-FI" sz="3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3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37" end="6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65" end="1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15" end="15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55" end="2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</TotalTime>
  <Words>882</Words>
  <Application>Microsoft Office PowerPoint</Application>
  <PresentationFormat>Näytössä katseltava diaesitys (4:3)</PresentationFormat>
  <Paragraphs>163</Paragraphs>
  <Slides>20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20</vt:i4>
      </vt:variant>
    </vt:vector>
  </HeadingPairs>
  <TitlesOfParts>
    <vt:vector size="29" baseType="lpstr">
      <vt:lpstr>Arial</vt:lpstr>
      <vt:lpstr>Calibri</vt:lpstr>
      <vt:lpstr>Century Gothic</vt:lpstr>
      <vt:lpstr>DejaVu Sans</vt:lpstr>
      <vt:lpstr>Symbol</vt:lpstr>
      <vt:lpstr>Times New Roman</vt:lpstr>
      <vt:lpstr>Wingdings</vt:lpstr>
      <vt:lpstr>Office Theme</vt:lpstr>
      <vt:lpstr>Office Theme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Mielihyvää vai riippuvuutta?</dc:title>
  <dc:subject/>
  <dc:creator>Omistaja</dc:creator>
  <dc:description/>
  <cp:lastModifiedBy>Koulu Kuhmoinen</cp:lastModifiedBy>
  <cp:revision>14</cp:revision>
  <dcterms:modified xsi:type="dcterms:W3CDTF">2018-09-03T05:41:11Z</dcterms:modified>
  <dc:language>fi-FI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15</vt:i4>
  </property>
  <property fmtid="{D5CDD505-2E9C-101B-9397-08002B2CF9AE}" pid="8" name="PresentationFormat">
    <vt:lpwstr>Näytössä katseltava diaesitys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21</vt:i4>
  </property>
</Properties>
</file>