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10"/>
      <p:bold r:id="rId11"/>
      <p:italic r:id="rId12"/>
      <p:boldItalic r:id="rId13"/>
    </p:embeddedFont>
    <p:embeddedFont>
      <p:font typeface="Merriweather Sans" panose="020B0604020202020204" charset="0"/>
      <p:italic r:id="rId14"/>
      <p:boldItalic r:id="rId15"/>
    </p:embeddedFont>
    <p:embeddedFont>
      <p:font typeface="Calibri" panose="020F0502020204030204" pitchFamily="3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91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tableStyles" Target="tableStyles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91207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0236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440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9540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4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571220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4" name="Shape 11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16473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6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927250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7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1945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Idea 01 – Johdatus filosofiaan</a:t>
            </a:r>
          </a:p>
        </p:txBody>
      </p:sp>
      <p:pic>
        <p:nvPicPr>
          <p:cNvPr id="13" name="Shape 13" descr="Idea3_pp_kehys.pn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4"/>
          <p:cNvSpPr txBox="1"/>
          <p:nvPr/>
        </p:nvSpPr>
        <p:spPr>
          <a:xfrm>
            <a:off x="206895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Idea 3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Shape 89" descr="Idea3_pp_etusivu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/>
          <p:nvPr/>
        </p:nvSpPr>
        <p:spPr>
          <a:xfrm>
            <a:off x="4267200" y="2035760"/>
            <a:ext cx="4472072" cy="19389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endParaRPr lang="fi-FI"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Oikeudenmukaisuuden kysymyksiä</a:t>
            </a:r>
          </a:p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Virittäytyminen aiheeseen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1143000"/>
            <a:ext cx="7666630" cy="444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 rtl="0">
              <a:lnSpc>
                <a:spcPct val="150000"/>
              </a:lnSpc>
              <a:spcBef>
                <a:spcPts val="560"/>
              </a:spcBef>
              <a:buNone/>
            </a:pPr>
            <a:r>
              <a:rPr lang="fi-FI" dirty="0"/>
              <a:t>Keksikää mahdollisimman huonoja tapoja jakaa seuraavat asiat:</a:t>
            </a:r>
          </a:p>
          <a:p>
            <a:pPr marL="457200" lvl="0" indent="-381000" rtl="0">
              <a:lnSpc>
                <a:spcPct val="150000"/>
              </a:lnSpc>
              <a:spcBef>
                <a:spcPts val="560"/>
              </a:spcBef>
              <a:buSzPct val="100000"/>
            </a:pPr>
            <a:r>
              <a:rPr lang="fi-FI" dirty="0"/>
              <a:t>k</a:t>
            </a:r>
            <a:r>
              <a:rPr lang="fi-FI" dirty="0" smtClean="0"/>
              <a:t>ouluarvosanat</a:t>
            </a:r>
            <a:endParaRPr lang="fi-FI" dirty="0"/>
          </a:p>
          <a:p>
            <a:pPr marL="457200" lvl="0" indent="-381000" rtl="0">
              <a:lnSpc>
                <a:spcPct val="150000"/>
              </a:lnSpc>
              <a:spcBef>
                <a:spcPts val="560"/>
              </a:spcBef>
              <a:buSzPct val="100000"/>
            </a:pPr>
            <a:r>
              <a:rPr lang="fi-FI" dirty="0"/>
              <a:t>r</a:t>
            </a:r>
            <a:r>
              <a:rPr lang="fi-FI" dirty="0" smtClean="0"/>
              <a:t>uoka</a:t>
            </a:r>
            <a:endParaRPr lang="fi-FI" dirty="0"/>
          </a:p>
          <a:p>
            <a:pPr marL="457200" lvl="0" indent="-381000" rtl="0">
              <a:lnSpc>
                <a:spcPct val="150000"/>
              </a:lnSpc>
              <a:spcBef>
                <a:spcPts val="560"/>
              </a:spcBef>
              <a:buSzPct val="100000"/>
            </a:pPr>
            <a:r>
              <a:rPr lang="fi-FI" dirty="0"/>
              <a:t>p</a:t>
            </a:r>
            <a:r>
              <a:rPr lang="fi-FI" dirty="0" smtClean="0"/>
              <a:t>alkka</a:t>
            </a:r>
            <a:endParaRPr lang="fi-FI" dirty="0"/>
          </a:p>
          <a:p>
            <a:pPr marL="457200" lvl="0" indent="-381000" rtl="0">
              <a:lnSpc>
                <a:spcPct val="150000"/>
              </a:lnSpc>
              <a:spcBef>
                <a:spcPts val="560"/>
              </a:spcBef>
              <a:buSzPct val="100000"/>
            </a:pPr>
            <a:r>
              <a:rPr lang="fi-FI" dirty="0"/>
              <a:t>t</a:t>
            </a:r>
            <a:r>
              <a:rPr lang="fi-FI" dirty="0" smtClean="0"/>
              <a:t>erveyspalvelut</a:t>
            </a:r>
            <a:endParaRPr lang="fi-FI" dirty="0"/>
          </a:p>
          <a:p>
            <a:pPr marL="457200" marR="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i</a:t>
            </a:r>
            <a:r>
              <a:rPr lang="fi-FI" dirty="0" smtClean="0"/>
              <a:t>hmisoikeudet</a:t>
            </a:r>
          </a:p>
          <a:p>
            <a:pPr marL="457200" marR="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endParaRPr lang="fi-FI" dirty="0"/>
          </a:p>
          <a:p>
            <a:pPr marL="7620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fi-FI" dirty="0" smtClean="0"/>
              <a:t>Entä millainen jako olisi hyvä?</a:t>
            </a:r>
            <a:endParaRPr lang="fi-FI"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/>
              <a:t>Oikeudenmukaisuus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436500" y="1143000"/>
            <a:ext cx="8271000" cy="4394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lnSpc>
                <a:spcPct val="115000"/>
              </a:lnSpc>
              <a:spcBef>
                <a:spcPts val="0"/>
              </a:spcBef>
            </a:pPr>
            <a:r>
              <a:rPr lang="fi-FI" dirty="0"/>
              <a:t>Koskee kaikkea ihmisten välistä </a:t>
            </a:r>
            <a:r>
              <a:rPr lang="fi-FI" dirty="0" smtClean="0"/>
              <a:t>vuorovaikutusta.</a:t>
            </a:r>
            <a:endParaRPr lang="fi-FI" dirty="0"/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b="1" dirty="0"/>
              <a:t>Lähiyhteisöt: </a:t>
            </a:r>
            <a:r>
              <a:rPr lang="fi-FI" dirty="0"/>
              <a:t>k</a:t>
            </a:r>
            <a:r>
              <a:rPr lang="fi-FI" dirty="0" smtClean="0"/>
              <a:t>asvatus</a:t>
            </a:r>
            <a:r>
              <a:rPr lang="fi-FI" dirty="0"/>
              <a:t>, kotitöiden jako ja ajankäyttö</a:t>
            </a:r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b="1" dirty="0"/>
              <a:t>Harrastukset: </a:t>
            </a:r>
            <a:r>
              <a:rPr lang="fi-FI" dirty="0"/>
              <a:t>r</a:t>
            </a:r>
            <a:r>
              <a:rPr lang="fi-FI" dirty="0" smtClean="0"/>
              <a:t>eilu </a:t>
            </a:r>
            <a:r>
              <a:rPr lang="fi-FI" dirty="0"/>
              <a:t>peli, tasavertaiset mahdollisuudet</a:t>
            </a:r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b="1" dirty="0"/>
              <a:t>Yhteiskunta:</a:t>
            </a:r>
            <a:r>
              <a:rPr lang="fi-FI" dirty="0"/>
              <a:t> </a:t>
            </a:r>
            <a:r>
              <a:rPr lang="fi-FI" dirty="0" smtClean="0"/>
              <a:t>työnjako </a:t>
            </a:r>
            <a:r>
              <a:rPr lang="fi-FI" dirty="0"/>
              <a:t>ja palkkaus, yhdenvertaisuus lain edessä, verotus ja demokratia </a:t>
            </a:r>
          </a:p>
          <a:p>
            <a:pPr marL="457200" lvl="0" indent="-228600" rtl="0">
              <a:lnSpc>
                <a:spcPct val="115000"/>
              </a:lnSpc>
              <a:spcBef>
                <a:spcPts val="0"/>
              </a:spcBef>
            </a:pPr>
            <a:r>
              <a:rPr lang="fi-FI" b="1" dirty="0"/>
              <a:t>Muodollinen oikeudenmukaisuus:</a:t>
            </a:r>
            <a:r>
              <a:rPr lang="fi-FI" dirty="0"/>
              <a:t> Samanlaisissa tapauksissa on meneteltävä samalla tavoin,          erilaisissa eri </a:t>
            </a:r>
            <a:r>
              <a:rPr lang="fi-FI" dirty="0" smtClean="0"/>
              <a:t>tavoin.</a:t>
            </a:r>
            <a:endParaRPr lang="fi-FI"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None/>
            </a:pPr>
            <a:endParaRPr dirty="0"/>
          </a:p>
          <a:p>
            <a:pPr marL="457200" lvl="0" indent="-228600" rtl="0">
              <a:lnSpc>
                <a:spcPct val="115000"/>
              </a:lnSpc>
              <a:spcBef>
                <a:spcPts val="0"/>
              </a:spcBef>
            </a:pPr>
            <a:r>
              <a:rPr lang="fi-FI" dirty="0"/>
              <a:t>Oikeudenmukaisuus filosofisena </a:t>
            </a:r>
            <a:r>
              <a:rPr lang="fi-FI" dirty="0" smtClean="0"/>
              <a:t>teemana</a:t>
            </a:r>
            <a:endParaRPr lang="fi-FI" dirty="0"/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dirty="0"/>
              <a:t>Minkä halutaan jakautuvan oikeudenmukaisesti?</a:t>
            </a:r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dirty="0"/>
              <a:t>Miten jakaminen pitäisi tehdä?</a:t>
            </a:r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dirty="0"/>
              <a:t>Keiden kesken jaetaan?</a:t>
            </a:r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dirty="0"/>
              <a:t>Kuka jaon suorittaa ja arvioi onnistumista?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Miten jaetaan?</a:t>
            </a:r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880500" y="1374550"/>
            <a:ext cx="73830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115000"/>
              </a:lnSpc>
              <a:spcBef>
                <a:spcPts val="560"/>
              </a:spcBef>
              <a:buNone/>
            </a:pPr>
            <a:r>
              <a:rPr lang="fi-FI" sz="2400" b="1" dirty="0"/>
              <a:t>Tasan</a:t>
            </a:r>
          </a:p>
          <a:p>
            <a:pPr marL="0" lvl="0" indent="0">
              <a:lnSpc>
                <a:spcPct val="115000"/>
              </a:lnSpc>
              <a:spcBef>
                <a:spcPts val="560"/>
              </a:spcBef>
              <a:buNone/>
            </a:pPr>
            <a:r>
              <a:rPr lang="fi-FI" sz="2400" b="1" dirty="0"/>
              <a:t>Ansioiden mukaan</a:t>
            </a:r>
          </a:p>
          <a:p>
            <a:pPr marL="0" lvl="0" indent="0">
              <a:lnSpc>
                <a:spcPct val="115000"/>
              </a:lnSpc>
              <a:spcBef>
                <a:spcPts val="560"/>
              </a:spcBef>
              <a:buNone/>
            </a:pPr>
            <a:r>
              <a:rPr lang="fi-FI" sz="2400" b="1" dirty="0"/>
              <a:t>Tarpeiden mukaan</a:t>
            </a:r>
          </a:p>
          <a:p>
            <a:pPr marL="0" marR="0" lvl="0" indent="0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None/>
            </a:pPr>
            <a:endParaRPr sz="2400" dirty="0"/>
          </a:p>
          <a:p>
            <a:pPr marL="0" marR="0" lvl="0" indent="0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lang="fi-FI" sz="2400" dirty="0"/>
              <a:t>Keksikää esimerkkejä mitä </a:t>
            </a:r>
            <a:r>
              <a:rPr lang="fi-FI" sz="2400" dirty="0" smtClean="0"/>
              <a:t>yllä olevien</a:t>
            </a:r>
            <a:r>
              <a:rPr lang="fi-FI" sz="2400" dirty="0" smtClean="0"/>
              <a:t> </a:t>
            </a:r>
            <a:r>
              <a:rPr lang="fi-FI" sz="2400" dirty="0"/>
              <a:t>periaatteiden mukaan olisi hyvä jakaa?</a:t>
            </a:r>
          </a:p>
          <a:p>
            <a:pPr marL="457200" marR="0" lvl="0" indent="0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lang="fi-FI" sz="2400" dirty="0"/>
              <a:t>Esim. </a:t>
            </a:r>
          </a:p>
          <a:p>
            <a:pPr marL="457200" marR="0" lvl="0" indent="0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lang="fi-FI" sz="2400" dirty="0"/>
              <a:t>Ruoka / Tarve</a:t>
            </a:r>
          </a:p>
          <a:p>
            <a:pPr marL="457200" marR="0" lvl="0" indent="0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lang="fi-FI" sz="2400" dirty="0"/>
              <a:t>Arvosanat / Ansio</a:t>
            </a:r>
          </a:p>
          <a:p>
            <a:pPr marL="914400" marR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Mitä jaetaan?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467045" y="1142990"/>
            <a:ext cx="8209800" cy="4780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048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b="1" dirty="0"/>
              <a:t>Oikeudet</a:t>
            </a:r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e</a:t>
            </a:r>
            <a:r>
              <a:rPr lang="fi-FI" dirty="0" smtClean="0"/>
              <a:t>sim</a:t>
            </a:r>
            <a:r>
              <a:rPr lang="fi-FI" dirty="0"/>
              <a:t>. </a:t>
            </a:r>
            <a:r>
              <a:rPr lang="fi-FI" dirty="0" smtClean="0"/>
              <a:t>perusoikeudet </a:t>
            </a:r>
            <a:r>
              <a:rPr lang="fi-FI" dirty="0"/>
              <a:t>elämä, vapaus ja omaisuus</a:t>
            </a:r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b="1" dirty="0" err="1"/>
              <a:t>Libertarismin</a:t>
            </a:r>
            <a:r>
              <a:rPr lang="fi-FI" b="1" dirty="0"/>
              <a:t> </a:t>
            </a:r>
            <a:r>
              <a:rPr lang="fi-FI" dirty="0"/>
              <a:t>mukaan lähtökohtien tasa-arvo ja negatiiviset vapaudet riittävät oikeudenmukaisuuden </a:t>
            </a:r>
            <a:r>
              <a:rPr lang="fi-FI" dirty="0" smtClean="0"/>
              <a:t>perustaksi.</a:t>
            </a:r>
            <a:endParaRPr lang="fi-FI" dirty="0"/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i="1" dirty="0"/>
              <a:t>“Jokainen on oman onnensa </a:t>
            </a:r>
            <a:r>
              <a:rPr lang="fi-FI" i="1" dirty="0" smtClean="0"/>
              <a:t>seppä.”</a:t>
            </a:r>
            <a:endParaRPr lang="fi-FI" i="1" dirty="0"/>
          </a:p>
          <a:p>
            <a:pPr marL="342900" marR="0" lvl="0" indent="-3048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b="1" dirty="0"/>
              <a:t>Resurssit ja toimintaedellytykset</a:t>
            </a:r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Tulee huomioida myös ihmisten </a:t>
            </a:r>
            <a:r>
              <a:rPr lang="fi-FI" b="1" dirty="0"/>
              <a:t>erilaiset edellytykset </a:t>
            </a:r>
            <a:r>
              <a:rPr lang="fi-FI" dirty="0"/>
              <a:t>muuntaa resursseja </a:t>
            </a:r>
            <a:r>
              <a:rPr lang="fi-FI" dirty="0" smtClean="0"/>
              <a:t>hyvinvoinniksi.</a:t>
            </a:r>
            <a:endParaRPr lang="fi-FI" dirty="0"/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e</a:t>
            </a:r>
            <a:r>
              <a:rPr lang="fi-FI" dirty="0" smtClean="0"/>
              <a:t>sim</a:t>
            </a:r>
            <a:r>
              <a:rPr lang="fi-FI" dirty="0"/>
              <a:t>. erityisoppilas tarvitsee enemmän opettajan tukea oppiakseen </a:t>
            </a:r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p</a:t>
            </a:r>
            <a:r>
              <a:rPr lang="fi-FI" dirty="0" smtClean="0"/>
              <a:t>ositiivinen </a:t>
            </a:r>
            <a:r>
              <a:rPr lang="fi-FI" dirty="0"/>
              <a:t>vapaus ja lopputulosten tasa-arvo</a:t>
            </a:r>
          </a:p>
          <a:p>
            <a:pPr marL="342900" marR="0" lvl="0" indent="-3048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b="1" dirty="0"/>
              <a:t>Toteutunut hyvinvointi</a:t>
            </a:r>
          </a:p>
          <a:p>
            <a:pPr marR="0" lvl="1" algn="l" rtl="0">
              <a:spcBef>
                <a:spcPts val="560"/>
              </a:spcBef>
              <a:spcAft>
                <a:spcPts val="0"/>
              </a:spcAft>
            </a:pPr>
            <a:r>
              <a:rPr lang="fi-FI" dirty="0"/>
              <a:t>Mikä on yksilön vastuu omasta hyvinvoinnistaan?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320950" y="266700"/>
            <a:ext cx="396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SzPct val="25000"/>
              <a:buNone/>
            </a:pPr>
            <a:r>
              <a:rPr lang="fi-FI" dirty="0">
                <a:solidFill>
                  <a:schemeClr val="dk1"/>
                </a:solidFill>
              </a:rPr>
              <a:t>Kenen vastuulla jako on?</a:t>
            </a:r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0" y="1181100"/>
            <a:ext cx="435955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685800" indent="-342900">
              <a:lnSpc>
                <a:spcPct val="115000"/>
              </a:lnSpc>
            </a:pPr>
            <a:r>
              <a:rPr lang="fi-FI" sz="2400" dirty="0"/>
              <a:t>y</a:t>
            </a:r>
            <a:r>
              <a:rPr lang="fi-FI" sz="2400" dirty="0" smtClean="0"/>
              <a:t>ksittäisten </a:t>
            </a:r>
            <a:r>
              <a:rPr lang="fi-FI" sz="2400" dirty="0"/>
              <a:t>kansalaisten</a:t>
            </a:r>
          </a:p>
          <a:p>
            <a:pPr marL="685800" indent="-342900">
              <a:lnSpc>
                <a:spcPct val="115000"/>
              </a:lnSpc>
            </a:pPr>
            <a:r>
              <a:rPr lang="fi-FI" sz="2400" dirty="0"/>
              <a:t>y</a:t>
            </a:r>
            <a:r>
              <a:rPr lang="fi-FI" sz="2400" dirty="0" smtClean="0"/>
              <a:t>ritysten</a:t>
            </a:r>
            <a:endParaRPr lang="fi-FI" sz="2400" dirty="0"/>
          </a:p>
          <a:p>
            <a:pPr marL="685800" indent="-342900">
              <a:lnSpc>
                <a:spcPct val="115000"/>
              </a:lnSpc>
            </a:pPr>
            <a:r>
              <a:rPr lang="fi-FI" sz="2400" dirty="0"/>
              <a:t>k</a:t>
            </a:r>
            <a:r>
              <a:rPr lang="fi-FI" sz="2400" dirty="0" smtClean="0"/>
              <a:t>olmannen </a:t>
            </a:r>
            <a:r>
              <a:rPr lang="fi-FI" sz="2400" dirty="0"/>
              <a:t>sektorin</a:t>
            </a:r>
          </a:p>
          <a:p>
            <a:pPr marL="685800" indent="-342900">
              <a:lnSpc>
                <a:spcPct val="115000"/>
              </a:lnSpc>
            </a:pPr>
            <a:r>
              <a:rPr lang="fi-FI" sz="2400" dirty="0"/>
              <a:t>v</a:t>
            </a:r>
            <a:r>
              <a:rPr lang="fi-FI" sz="2400" dirty="0" smtClean="0"/>
              <a:t>altioiden</a:t>
            </a:r>
            <a:endParaRPr lang="fi-FI" sz="2400" dirty="0"/>
          </a:p>
          <a:p>
            <a:pPr marL="685800" indent="-342900">
              <a:lnSpc>
                <a:spcPct val="115000"/>
              </a:lnSpc>
            </a:pPr>
            <a:r>
              <a:rPr lang="fi-FI" sz="2400" dirty="0"/>
              <a:t>g</a:t>
            </a:r>
            <a:r>
              <a:rPr lang="fi-FI" sz="2400" dirty="0" smtClean="0"/>
              <a:t>lobaalien </a:t>
            </a:r>
            <a:r>
              <a:rPr lang="fi-FI" sz="2400" dirty="0"/>
              <a:t>toimijoiden esim. EU</a:t>
            </a:r>
          </a:p>
        </p:txBody>
      </p:sp>
      <p:sp>
        <p:nvSpPr>
          <p:cNvPr id="125" name="Shape 125"/>
          <p:cNvSpPr txBox="1">
            <a:spLocks noGrp="1"/>
          </p:cNvSpPr>
          <p:nvPr>
            <p:ph type="body" idx="2"/>
          </p:nvPr>
        </p:nvSpPr>
        <p:spPr>
          <a:xfrm>
            <a:off x="4784450" y="3394900"/>
            <a:ext cx="3962400" cy="3313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sz="2400" dirty="0"/>
              <a:t>Y</a:t>
            </a:r>
            <a:r>
              <a:rPr lang="fi-FI" sz="2400" dirty="0" smtClean="0"/>
              <a:t>ksilöt </a:t>
            </a:r>
            <a:r>
              <a:rPr lang="fi-FI" sz="2400" dirty="0"/>
              <a:t>vai ryhmät?</a:t>
            </a:r>
          </a:p>
          <a:p>
            <a:pPr marL="457200" lvl="0" indent="-3810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sz="2400" dirty="0"/>
              <a:t>G</a:t>
            </a:r>
            <a:r>
              <a:rPr lang="fi-FI" sz="2400" dirty="0" smtClean="0"/>
              <a:t>lobaalisti </a:t>
            </a:r>
            <a:r>
              <a:rPr lang="fi-FI" sz="2400" dirty="0"/>
              <a:t>vai paikallisesti?</a:t>
            </a:r>
          </a:p>
          <a:p>
            <a:pPr marL="457200" lvl="0" indent="-3810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sz="2400" dirty="0"/>
              <a:t>Entä tulevat sukupolvet?</a:t>
            </a:r>
          </a:p>
          <a:p>
            <a:pPr marL="457200" lvl="0" indent="-38100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sz="2400" dirty="0"/>
              <a:t>Entä muut eläimet?</a:t>
            </a:r>
          </a:p>
        </p:txBody>
      </p:sp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4784450" y="2480500"/>
            <a:ext cx="38100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SzPct val="25000"/>
              <a:buNone/>
            </a:pPr>
            <a:r>
              <a:rPr lang="fi-FI" dirty="0">
                <a:solidFill>
                  <a:schemeClr val="dk1"/>
                </a:solidFill>
              </a:rPr>
              <a:t>Keiden kesken jaetaan?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685800" y="3991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Miten olisi oikeudenmukaista toimia seuraavissa tilanteissa?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474450" y="1719618"/>
            <a:ext cx="8195100" cy="427000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1750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Miehet ovat </a:t>
            </a:r>
            <a:r>
              <a:rPr lang="fi-FI" dirty="0" smtClean="0"/>
              <a:t>aliedustettuina </a:t>
            </a:r>
            <a:r>
              <a:rPr lang="fi-FI" dirty="0"/>
              <a:t>luokanopettajan koulutukseen </a:t>
            </a:r>
            <a:r>
              <a:rPr lang="fi-FI" dirty="0" smtClean="0"/>
              <a:t>valituista.</a:t>
            </a:r>
            <a:endParaRPr lang="fi-FI" dirty="0"/>
          </a:p>
          <a:p>
            <a:pPr marL="342900" marR="0" lvl="0" indent="-31750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Kehitysmaa kärsii katovuodesta kesken länsimaiden </a:t>
            </a:r>
            <a:r>
              <a:rPr lang="fi-FI" dirty="0" smtClean="0"/>
              <a:t>joulusesongin.</a:t>
            </a:r>
            <a:endParaRPr lang="fi-FI" dirty="0"/>
          </a:p>
          <a:p>
            <a:pPr marL="342900" marR="0" lvl="0" indent="-31750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Ilmastonmuutos nostaa merenpintaa ja uhkaa hukuttaa Malediivien </a:t>
            </a:r>
            <a:r>
              <a:rPr lang="fi-FI" dirty="0" smtClean="0"/>
              <a:t>saarivaltion.</a:t>
            </a:r>
            <a:endParaRPr lang="fi-FI" dirty="0"/>
          </a:p>
          <a:p>
            <a:pPr marL="342900" marR="0" lvl="0" indent="-31750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Ihmiset rakastavat juustoa, mutta sitä ei ole mahdollista tuottaa tarpeeksi ilman parsinavettoihin perustuvaa </a:t>
            </a:r>
            <a:r>
              <a:rPr lang="fi-FI" dirty="0" smtClean="0"/>
              <a:t>tehotuotantoa.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dea3_pp-ope_pohja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277</Words>
  <Application>Microsoft Office PowerPoint</Application>
  <PresentationFormat>Näytössä katseltava diaesitys (4:3)</PresentationFormat>
  <Paragraphs>66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Verdana</vt:lpstr>
      <vt:lpstr>Merriweather Sans</vt:lpstr>
      <vt:lpstr>Arial</vt:lpstr>
      <vt:lpstr>Calibri</vt:lpstr>
      <vt:lpstr>Idea3_pp-ope_pohja</vt:lpstr>
      <vt:lpstr>PowerPoint-esitys</vt:lpstr>
      <vt:lpstr>Virittäytyminen aiheeseen</vt:lpstr>
      <vt:lpstr>Oikeudenmukaisuus</vt:lpstr>
      <vt:lpstr>Miten jaetaan?</vt:lpstr>
      <vt:lpstr>Mitä jaetaan?</vt:lpstr>
      <vt:lpstr>Kenen vastuulla jako on?</vt:lpstr>
      <vt:lpstr>Miten olisi oikeudenmukaista toimia seuraavissa tilanteissa?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Rakkolainen Mari</dc:creator>
  <cp:lastModifiedBy>Rakkolainen Mari</cp:lastModifiedBy>
  <cp:revision>4</cp:revision>
  <dcterms:modified xsi:type="dcterms:W3CDTF">2017-08-30T12:16:51Z</dcterms:modified>
</cp:coreProperties>
</file>