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73" r:id="rId6"/>
    <p:sldId id="260" r:id="rId7"/>
    <p:sldId id="262" r:id="rId8"/>
    <p:sldId id="281" r:id="rId9"/>
    <p:sldId id="282" r:id="rId10"/>
    <p:sldId id="278" r:id="rId11"/>
    <p:sldId id="279" r:id="rId12"/>
    <p:sldId id="280" r:id="rId13"/>
    <p:sldId id="263" r:id="rId14"/>
    <p:sldId id="267" r:id="rId15"/>
    <p:sldId id="268" r:id="rId16"/>
    <p:sldId id="272" r:id="rId17"/>
    <p:sldId id="284" r:id="rId18"/>
    <p:sldId id="283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15"/>
    <p:restoredTop sz="94599"/>
  </p:normalViewPr>
  <p:slideViewPr>
    <p:cSldViewPr snapToGrid="0">
      <p:cViewPr varScale="1">
        <p:scale>
          <a:sx n="110" d="100"/>
          <a:sy n="110" d="100"/>
        </p:scale>
        <p:origin x="-84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82596-75FC-4AA1-904A-7CF45CE67E34}" type="datetimeFigureOut">
              <a:rPr lang="fi-FI"/>
              <a:pPr/>
              <a:t>6.8.2017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A5F05-ED44-479D-86E2-01E401B3D02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A5F05-ED44-479D-86E2-01E401B3D029}" type="slidenum">
              <a:rPr lang="fi-FI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53815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A5F05-ED44-479D-86E2-01E401B3D029}" type="slidenum">
              <a:rPr lang="fi-FI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611685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A5F05-ED44-479D-86E2-01E401B3D029}" type="slidenum">
              <a:rPr lang="fi-FI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06468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A5F05-ED44-479D-86E2-01E401B3D029}" type="slidenum">
              <a:rPr lang="fi-FI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611967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A5F05-ED44-479D-86E2-01E401B3D029}" type="slidenum">
              <a:rPr lang="fi-FI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85981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Tämä sopisi</a:t>
            </a:r>
            <a:r>
              <a:rPr lang="fi-FI" baseline="0" dirty="0"/>
              <a:t> mielestäni tähän. Avaukseksi oppimiskäsityksestä arviointikäsitykseen, josta tämä on tiivistelmä. Tästä sitten sen määrittelyyn, mikä on tavoite ja miksi sitä arvioidaan.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A5F05-ED44-479D-86E2-01E401B3D029}" type="slidenum">
              <a:rPr lang="fi-FI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82177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A5F05-ED44-479D-86E2-01E401B3D029}" type="slidenum">
              <a:rPr lang="fi-FI">
                <a:solidFill>
                  <a:prstClr val="black"/>
                </a:solidFill>
              </a:rPr>
              <a:pPr/>
              <a:t>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69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A5F05-ED44-479D-86E2-01E401B3D029}" type="slidenum">
              <a:rPr lang="fi-FI">
                <a:solidFill>
                  <a:prstClr val="black"/>
                </a:solidFill>
              </a:rPr>
              <a:pPr/>
              <a:t>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73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i-FI"/>
              <a:t>&gt; Opettajan on oleellista tietää, miten työskentely luokassa liittyy opetussuunnitelman tavoitteisiin. </a:t>
            </a:r>
            <a:br>
              <a:rPr lang="fi-FI"/>
            </a:b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A5F05-ED44-479D-86E2-01E401B3D029}" type="slidenum">
              <a:rPr lang="fi-FI">
                <a:solidFill>
                  <a:prstClr val="black"/>
                </a:solidFill>
              </a:rPr>
              <a:pPr/>
              <a:t>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58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i-FI"/>
              <a:t>&gt; Opettajan on oleellista tietää, miten työskentely luokassa liittyy opetussuunnitelman tavoitteisiin. </a:t>
            </a:r>
            <a:br>
              <a:rPr lang="fi-FI"/>
            </a:b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A5F05-ED44-479D-86E2-01E401B3D029}" type="slidenum">
              <a:rPr lang="fi-FI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52044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A5F05-ED44-479D-86E2-01E401B3D029}" type="slidenum">
              <a:rPr lang="fi-FI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8303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pPr/>
              <a:t>6.8.2017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0978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pPr/>
              <a:t>6.8.2017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2936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pPr/>
              <a:t>6.8.2017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2804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pPr/>
              <a:t>6.8.2017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2486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pPr/>
              <a:t>6.8.2017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6313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pPr/>
              <a:t>6.8.2017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711190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pPr/>
              <a:t>6.8.2017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39375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pPr/>
              <a:t>6.8.2017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8528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pPr/>
              <a:t>6.8.2017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6786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pPr/>
              <a:t>6.8.2017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306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pPr/>
              <a:t>6.8.2017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15320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pPr/>
              <a:t>6.8.2017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04324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pPr/>
              <a:t>6.8.2017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8277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pPr/>
              <a:t>6.8.2017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149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pPr/>
              <a:t>6.8.2017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2740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pPr/>
              <a:t>6.8.2017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68088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pPr/>
              <a:t>6.8.2017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5338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Opetussuunnitelma </a:t>
            </a:r>
            <a:r>
              <a:rPr lang="fi-FI" dirty="0" smtClean="0"/>
              <a:t>ja arviointi</a:t>
            </a:r>
            <a:endParaRPr lang="fi-FI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39988" y="1268413"/>
            <a:ext cx="8901469" cy="316593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fi-FI" dirty="0">
              <a:solidFill>
                <a:srgbClr val="404040"/>
              </a:solidFill>
              <a:latin typeface="Trebuchet MS"/>
            </a:endParaRPr>
          </a:p>
          <a:p>
            <a:pPr marL="0" indent="0" algn="just">
              <a:buNone/>
            </a:pPr>
            <a:r>
              <a:rPr lang="fi-FI" sz="2800" dirty="0">
                <a:solidFill>
                  <a:srgbClr val="000000"/>
                </a:solidFill>
                <a:latin typeface="Trebuchet MS"/>
              </a:rPr>
              <a:t>"Opettajat huolehtivat, että tavoitteet ja arviointiperusteet ovat oppilaiden tiedossa.</a:t>
            </a:r>
            <a:r>
              <a:rPr lang="fi-FI" sz="2800" dirty="0">
                <a:solidFill>
                  <a:srgbClr val="6E91A0"/>
                </a:solidFill>
                <a:latin typeface="Trebuchet MS"/>
              </a:rPr>
              <a:t> </a:t>
            </a:r>
            <a:r>
              <a:rPr lang="fi-FI" sz="2800" dirty="0">
                <a:solidFill>
                  <a:srgbClr val="404040"/>
                </a:solidFill>
                <a:latin typeface="Trebuchet MS"/>
              </a:rPr>
              <a:t>Tavoitteiden pohtiminen ja oman oppimisen edistymisen tarkastelu suhteessa tavoitteisiin on tärkeä osa myös oppilaan itsearviointitaitojen kehittämistä." </a:t>
            </a:r>
            <a:endParaRPr lang="fi-FI" dirty="0">
              <a:solidFill>
                <a:srgbClr val="000000"/>
              </a:solidFill>
              <a:latin typeface="Trebuchet MS"/>
            </a:endParaRPr>
          </a:p>
          <a:p>
            <a:pPr marL="0" indent="0" algn="just">
              <a:buNone/>
            </a:pPr>
            <a:r>
              <a:rPr lang="fi-FI" sz="2000" i="1" dirty="0" err="1">
                <a:solidFill>
                  <a:srgbClr val="404040"/>
                </a:solidFill>
                <a:latin typeface="Trebuchet MS"/>
              </a:rPr>
              <a:t>Pops</a:t>
            </a:r>
            <a:r>
              <a:rPr lang="fi-FI" sz="2000" i="1" dirty="0">
                <a:solidFill>
                  <a:srgbClr val="404040"/>
                </a:solidFill>
                <a:latin typeface="Trebuchet MS"/>
              </a:rPr>
              <a:t> 2014, 6.2</a:t>
            </a:r>
            <a:r>
              <a:rPr lang="fi-FI" sz="2800" dirty="0">
                <a:solidFill>
                  <a:srgbClr val="404040"/>
                </a:solidFill>
                <a:latin typeface="Trebuchet MS"/>
              </a:rPr>
              <a:t> </a:t>
            </a:r>
            <a:endParaRPr lang="fi-FI" dirty="0">
              <a:solidFill>
                <a:srgbClr val="000000"/>
              </a:solidFill>
              <a:latin typeface="Trebuchet MS"/>
            </a:endParaRPr>
          </a:p>
          <a:p>
            <a:pPr marL="0" indent="0" algn="just">
              <a:buNone/>
            </a:pPr>
            <a:r>
              <a:rPr lang="fi-FI" dirty="0">
                <a:solidFill>
                  <a:schemeClr val="tx1"/>
                </a:solidFill>
                <a:latin typeface="Trebuchet MS"/>
              </a:rPr>
              <a:t/>
            </a:r>
            <a:br>
              <a:rPr lang="fi-FI" dirty="0">
                <a:solidFill>
                  <a:schemeClr val="tx1"/>
                </a:solidFill>
                <a:latin typeface="Trebuchet MS"/>
              </a:rPr>
            </a:br>
            <a:endParaRPr lang="fi-FI" dirty="0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3944891" y="5276850"/>
            <a:ext cx="7576153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fi-FI">
              <a:solidFill>
                <a:srgbClr val="40404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79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66850" y="257175"/>
            <a:ext cx="8911687" cy="1280890"/>
          </a:xfrm>
        </p:spPr>
        <p:txBody>
          <a:bodyPr>
            <a:normAutofit/>
          </a:bodyPr>
          <a:lstStyle/>
          <a:p>
            <a:r>
              <a:rPr lang="fi-FI"/>
              <a:t>Osaamisen- ja oppimisen edistymisen kuvaamisen viitekehys</a:t>
            </a:r>
            <a:endParaRPr lang="fi-FI">
              <a:solidFill>
                <a:srgbClr val="262626"/>
              </a:solidFill>
              <a:latin typeface="Century Gothic"/>
            </a:endParaRPr>
          </a:p>
        </p:txBody>
      </p:sp>
      <p:pic>
        <p:nvPicPr>
          <p:cNvPr id="4" name="Kuva 3" descr="Näyttökuva 2017-03-05 kello 19.29.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1784" y="1714500"/>
            <a:ext cx="5780786" cy="4002547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152975" y="5619750"/>
            <a:ext cx="3087319" cy="954107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just"/>
            <a:endParaRPr lang="fi-FI" sz="1600">
              <a:solidFill>
                <a:srgbClr val="000000"/>
              </a:solidFill>
              <a:latin typeface="ArialMT"/>
            </a:endParaRPr>
          </a:p>
          <a:p>
            <a:pPr algn="just"/>
            <a:r>
              <a:rPr lang="fi-FI" sz="1000" err="1">
                <a:latin typeface="ArialMT"/>
              </a:rPr>
              <a:t>Kärnä</a:t>
            </a:r>
            <a:r>
              <a:rPr lang="fi-FI" sz="1000">
                <a:latin typeface="ArialMT"/>
              </a:rPr>
              <a:t>&amp; </a:t>
            </a:r>
            <a:r>
              <a:rPr lang="fi-FI" sz="1000" err="1">
                <a:latin typeface="ArialMT"/>
              </a:rPr>
              <a:t>Aksela</a:t>
            </a:r>
            <a:r>
              <a:rPr lang="fi-FI" sz="1000">
                <a:latin typeface="ArialMT"/>
              </a:rPr>
              <a:t> 2013 Työskentely- ja ajattelutaitojen arviointi kouluopetuksessa. Teoksessa Räisänen (toim.) </a:t>
            </a:r>
            <a:r>
              <a:rPr lang="fi-FI" sz="1000" err="1">
                <a:latin typeface="ArialMT"/>
              </a:rPr>
              <a:t>Oppimisenja</a:t>
            </a:r>
            <a:r>
              <a:rPr lang="fi-FI" sz="1000">
                <a:latin typeface="ArialMT"/>
              </a:rPr>
              <a:t> arvioinnin kontekstit ja käytännöt. OPH.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428625" y="1647825"/>
            <a:ext cx="5535613" cy="286232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fi-FI" sz="2000" b="1" dirty="0"/>
              <a:t>Andersonin ja </a:t>
            </a:r>
            <a:r>
              <a:rPr lang="fi-FI" sz="2000" b="1" dirty="0" err="1"/>
              <a:t>Krathwohlin</a:t>
            </a:r>
            <a:r>
              <a:rPr lang="fi-FI" sz="2000" b="1" dirty="0"/>
              <a:t> taksonomia </a:t>
            </a:r>
            <a:r>
              <a:rPr lang="fi-FI" sz="2000" b="1" dirty="0" smtClean="0"/>
              <a:t>on</a:t>
            </a:r>
          </a:p>
          <a:p>
            <a:pPr algn="ctr"/>
            <a:r>
              <a:rPr lang="fi-FI" sz="2000" b="1" dirty="0"/>
              <a:t> </a:t>
            </a:r>
            <a:endParaRPr lang="fi-FI" sz="2000" b="1" dirty="0">
              <a:solidFill>
                <a:srgbClr val="000000"/>
              </a:solidFill>
              <a:latin typeface="Century Gothic"/>
            </a:endParaRPr>
          </a:p>
          <a:p>
            <a:pPr algn="ctr"/>
            <a:r>
              <a:rPr lang="fi-FI" sz="2000" dirty="0"/>
              <a:t>...väline luokitella ja hahmottaa erilaisia oppimisen tavoitteita</a:t>
            </a:r>
            <a:r>
              <a:rPr lang="fi-FI" sz="2000" dirty="0" smtClean="0"/>
              <a:t>.</a:t>
            </a:r>
          </a:p>
          <a:p>
            <a:pPr algn="ctr"/>
            <a:endParaRPr lang="fi-FI" sz="2000" dirty="0"/>
          </a:p>
          <a:p>
            <a:pPr algn="ctr"/>
            <a:r>
              <a:rPr lang="fi-FI" sz="2000" dirty="0"/>
              <a:t>...keino varmistaa, että </a:t>
            </a:r>
            <a:r>
              <a:rPr lang="fi-FI" sz="2000" u="sng" dirty="0"/>
              <a:t>oppimistavoitteet, opetus ja arviointi ovat linjassa</a:t>
            </a:r>
            <a:r>
              <a:rPr lang="fi-FI" sz="2000" dirty="0" smtClean="0"/>
              <a:t>.</a:t>
            </a:r>
          </a:p>
          <a:p>
            <a:pPr algn="ctr"/>
            <a:endParaRPr lang="fi-FI" sz="2000" dirty="0"/>
          </a:p>
          <a:p>
            <a:pPr algn="ctr"/>
            <a:r>
              <a:rPr lang="fi-FI" sz="2000" dirty="0"/>
              <a:t>...perustana </a:t>
            </a:r>
            <a:r>
              <a:rPr lang="fi-FI" sz="2000" dirty="0" err="1"/>
              <a:t>opsin</a:t>
            </a:r>
            <a:r>
              <a:rPr lang="fi-FI" sz="2000" dirty="0"/>
              <a:t> tavoitteiden teossa.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4831062" y="5867399"/>
            <a:ext cx="3001771" cy="861774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just"/>
            <a:r>
              <a:rPr lang="fi-FI" sz="1000" err="1">
                <a:latin typeface="ArialMT"/>
              </a:rPr>
              <a:t>Krathwohl</a:t>
            </a:r>
            <a:r>
              <a:rPr lang="fi-FI" sz="1000">
                <a:latin typeface="ArialMT"/>
              </a:rPr>
              <a:t>, D.R. 2002. A revision of </a:t>
            </a:r>
            <a:r>
              <a:rPr lang="fi-FI" sz="1000" err="1">
                <a:latin typeface="ArialMT"/>
              </a:rPr>
              <a:t>Bloom’s</a:t>
            </a:r>
            <a:r>
              <a:rPr lang="fi-FI" sz="1000">
                <a:latin typeface="ArialMT"/>
              </a:rPr>
              <a:t> </a:t>
            </a:r>
            <a:r>
              <a:rPr lang="fi-FI" sz="1000" err="1">
                <a:latin typeface="ArialMT"/>
              </a:rPr>
              <a:t>taxonomy</a:t>
            </a:r>
            <a:r>
              <a:rPr lang="fi-FI" sz="1000">
                <a:latin typeface="ArialMT"/>
              </a:rPr>
              <a:t>: An </a:t>
            </a:r>
            <a:r>
              <a:rPr lang="fi-FI" sz="1000" err="1">
                <a:latin typeface="ArialMT"/>
              </a:rPr>
              <a:t>overview</a:t>
            </a:r>
            <a:r>
              <a:rPr lang="fi-FI" sz="1000">
                <a:latin typeface="ArialMT"/>
              </a:rPr>
              <a:t>. </a:t>
            </a:r>
            <a:r>
              <a:rPr lang="fi-FI" sz="1000" err="1">
                <a:latin typeface="ArialMT"/>
              </a:rPr>
              <a:t>Theory</a:t>
            </a:r>
            <a:r>
              <a:rPr lang="fi-FI" sz="1000">
                <a:latin typeface="ArialMT"/>
              </a:rPr>
              <a:t> into </a:t>
            </a:r>
            <a:r>
              <a:rPr lang="fi-FI" sz="1000" err="1">
                <a:latin typeface="ArialMT"/>
              </a:rPr>
              <a:t>Practice</a:t>
            </a:r>
            <a:r>
              <a:rPr lang="fi-FI" sz="1000">
                <a:latin typeface="ArialMT"/>
              </a:rPr>
              <a:t>, 41(4), 212–218. </a:t>
            </a:r>
            <a:r>
              <a:rPr lang="en-US" sz="1000">
                <a:latin typeface="ArialMT"/>
              </a:rPr>
              <a:t> </a:t>
            </a:r>
            <a:endParaRPr lang="fi-FI" sz="1600">
              <a:latin typeface="ArialM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i-FI" sz="1000">
              <a:solidFill>
                <a:srgbClr val="111111"/>
              </a:solidFill>
              <a:latin typeface="Arial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8499620" y="5867400"/>
            <a:ext cx="3329701" cy="55399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just"/>
            <a:r>
              <a:rPr lang="fi-FI" sz="1000">
                <a:latin typeface="ArialMT"/>
              </a:rPr>
              <a:t>Anderson, </a:t>
            </a:r>
            <a:r>
              <a:rPr lang="fi-FI" sz="1000" err="1">
                <a:latin typeface="ArialMT"/>
              </a:rPr>
              <a:t>Krathwohl</a:t>
            </a:r>
            <a:r>
              <a:rPr lang="fi-FI" sz="1000">
                <a:latin typeface="ArialMT"/>
              </a:rPr>
              <a:t> ym. 2001 </a:t>
            </a:r>
            <a:r>
              <a:rPr lang="fi-FI" sz="1000">
                <a:solidFill>
                  <a:srgbClr val="111111"/>
                </a:solidFill>
                <a:latin typeface="Arial"/>
              </a:rPr>
              <a:t>A </a:t>
            </a:r>
            <a:r>
              <a:rPr lang="fi-FI" sz="1000" err="1">
                <a:solidFill>
                  <a:srgbClr val="111111"/>
                </a:solidFill>
                <a:latin typeface="Arial"/>
              </a:rPr>
              <a:t>Taxonomy</a:t>
            </a:r>
            <a:r>
              <a:rPr lang="fi-FI" sz="1000">
                <a:solidFill>
                  <a:srgbClr val="111111"/>
                </a:solidFill>
                <a:latin typeface="Arial"/>
              </a:rPr>
              <a:t> for Learning, </a:t>
            </a:r>
            <a:r>
              <a:rPr lang="fi-FI" sz="1000" err="1">
                <a:solidFill>
                  <a:srgbClr val="111111"/>
                </a:solidFill>
                <a:latin typeface="Arial"/>
              </a:rPr>
              <a:t>Teaching</a:t>
            </a:r>
            <a:r>
              <a:rPr lang="fi-FI" sz="1000">
                <a:solidFill>
                  <a:srgbClr val="111111"/>
                </a:solidFill>
                <a:latin typeface="Arial"/>
              </a:rPr>
              <a:t>, and </a:t>
            </a:r>
            <a:r>
              <a:rPr lang="fi-FI" sz="1000" err="1">
                <a:solidFill>
                  <a:srgbClr val="111111"/>
                </a:solidFill>
                <a:latin typeface="Arial"/>
              </a:rPr>
              <a:t>Assessing</a:t>
            </a:r>
            <a:r>
              <a:rPr lang="fi-FI" sz="1000">
                <a:solidFill>
                  <a:srgbClr val="111111"/>
                </a:solidFill>
                <a:latin typeface="Arial"/>
              </a:rPr>
              <a:t>: A Revision of </a:t>
            </a:r>
            <a:r>
              <a:rPr lang="fi-FI" sz="1000" err="1">
                <a:solidFill>
                  <a:srgbClr val="111111"/>
                </a:solidFill>
                <a:latin typeface="Arial"/>
              </a:rPr>
              <a:t>Bloom's</a:t>
            </a:r>
            <a:r>
              <a:rPr lang="fi-FI" sz="1000">
                <a:solidFill>
                  <a:srgbClr val="111111"/>
                </a:solidFill>
                <a:latin typeface="Arial"/>
              </a:rPr>
              <a:t> </a:t>
            </a:r>
            <a:r>
              <a:rPr lang="fi-FI" sz="1000" err="1">
                <a:solidFill>
                  <a:srgbClr val="111111"/>
                </a:solidFill>
                <a:latin typeface="Arial"/>
              </a:rPr>
              <a:t>Taxonomy</a:t>
            </a:r>
            <a:r>
              <a:rPr lang="fi-FI" sz="1000">
                <a:solidFill>
                  <a:srgbClr val="111111"/>
                </a:solidFill>
                <a:latin typeface="Arial"/>
              </a:rPr>
              <a:t> of </a:t>
            </a:r>
            <a:r>
              <a:rPr lang="fi-FI" sz="1000" err="1">
                <a:solidFill>
                  <a:srgbClr val="111111"/>
                </a:solidFill>
                <a:latin typeface="Arial"/>
              </a:rPr>
              <a:t>Educational</a:t>
            </a:r>
            <a:r>
              <a:rPr lang="fi-FI" sz="1000">
                <a:solidFill>
                  <a:srgbClr val="111111"/>
                </a:solidFill>
                <a:latin typeface="Arial"/>
              </a:rPr>
              <a:t> </a:t>
            </a:r>
            <a:r>
              <a:rPr lang="fi-FI" sz="1000" err="1">
                <a:solidFill>
                  <a:srgbClr val="111111"/>
                </a:solidFill>
                <a:latin typeface="Arial"/>
              </a:rPr>
              <a:t>Objectives</a:t>
            </a:r>
            <a:endParaRPr lang="fi-FI" sz="1600">
              <a:solidFill>
                <a:srgbClr val="000000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27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9684445"/>
              </p:ext>
            </p:extLst>
          </p:nvPr>
        </p:nvGraphicFramePr>
        <p:xfrm>
          <a:off x="1323472" y="315933"/>
          <a:ext cx="10563510" cy="5980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585">
                  <a:extLst>
                    <a:ext uri="{9D8B030D-6E8A-4147-A177-3AD203B41FA5}">
                      <a16:colId xmlns:a16="http://schemas.microsoft.com/office/drawing/2014/main" xmlns="" val="463367118"/>
                    </a:ext>
                  </a:extLst>
                </a:gridCol>
                <a:gridCol w="1760585">
                  <a:extLst>
                    <a:ext uri="{9D8B030D-6E8A-4147-A177-3AD203B41FA5}">
                      <a16:colId xmlns:a16="http://schemas.microsoft.com/office/drawing/2014/main" xmlns="" val="862389157"/>
                    </a:ext>
                  </a:extLst>
                </a:gridCol>
                <a:gridCol w="1760585">
                  <a:extLst>
                    <a:ext uri="{9D8B030D-6E8A-4147-A177-3AD203B41FA5}">
                      <a16:colId xmlns:a16="http://schemas.microsoft.com/office/drawing/2014/main" xmlns="" val="3479650965"/>
                    </a:ext>
                  </a:extLst>
                </a:gridCol>
                <a:gridCol w="1760585">
                  <a:extLst>
                    <a:ext uri="{9D8B030D-6E8A-4147-A177-3AD203B41FA5}">
                      <a16:colId xmlns:a16="http://schemas.microsoft.com/office/drawing/2014/main" xmlns="" val="2586640345"/>
                    </a:ext>
                  </a:extLst>
                </a:gridCol>
                <a:gridCol w="1760585">
                  <a:extLst>
                    <a:ext uri="{9D8B030D-6E8A-4147-A177-3AD203B41FA5}">
                      <a16:colId xmlns:a16="http://schemas.microsoft.com/office/drawing/2014/main" xmlns="" val="557210227"/>
                    </a:ext>
                  </a:extLst>
                </a:gridCol>
                <a:gridCol w="1760585">
                  <a:extLst>
                    <a:ext uri="{9D8B030D-6E8A-4147-A177-3AD203B41FA5}">
                      <a16:colId xmlns:a16="http://schemas.microsoft.com/office/drawing/2014/main" xmlns="" val="601447547"/>
                    </a:ext>
                  </a:extLst>
                </a:gridCol>
              </a:tblGrid>
              <a:tr h="4173256">
                <a:tc>
                  <a:txBody>
                    <a:bodyPr/>
                    <a:lstStyle/>
                    <a:p>
                      <a:r>
                        <a:rPr lang="fi-FI"/>
                        <a:t>Muistaa</a:t>
                      </a:r>
                    </a:p>
                    <a:p>
                      <a:r>
                        <a:rPr lang="fi-FI" b="0"/>
                        <a:t>1.1. Tunnista-</a:t>
                      </a:r>
                      <a:r>
                        <a:rPr lang="fi-FI" b="0" err="1"/>
                        <a:t>minen</a:t>
                      </a:r>
                    </a:p>
                    <a:p>
                      <a:r>
                        <a:rPr lang="fi-FI" b="0"/>
                        <a:t>2.2. Mieleen </a:t>
                      </a:r>
                      <a:r>
                        <a:rPr lang="fi-FI" b="0" err="1"/>
                        <a:t>palauttami-nen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Ymmärtää</a:t>
                      </a:r>
                    </a:p>
                    <a:p>
                      <a:r>
                        <a:rPr lang="fi-FI" b="0" dirty="0"/>
                        <a:t>2.1 Tulkitse-</a:t>
                      </a:r>
                      <a:r>
                        <a:rPr lang="fi-FI" b="0" dirty="0" err="1"/>
                        <a:t>minen</a:t>
                      </a:r>
                      <a:endParaRPr lang="fi-FI" b="0" dirty="0"/>
                    </a:p>
                    <a:p>
                      <a:r>
                        <a:rPr lang="fi-FI" b="0" dirty="0"/>
                        <a:t>2.2. Esimerkin antaminen</a:t>
                      </a:r>
                    </a:p>
                    <a:p>
                      <a:r>
                        <a:rPr lang="fi-FI" b="0" dirty="0"/>
                        <a:t>2.3. Luokittelu</a:t>
                      </a:r>
                    </a:p>
                    <a:p>
                      <a:r>
                        <a:rPr lang="fi-FI" b="0" dirty="0"/>
                        <a:t>2.4. Yhteen-vedon tekeminen</a:t>
                      </a:r>
                    </a:p>
                    <a:p>
                      <a:r>
                        <a:rPr lang="fi-FI" b="0" dirty="0"/>
                        <a:t>2.5. </a:t>
                      </a:r>
                      <a:r>
                        <a:rPr lang="fi-FI" b="0" dirty="0" err="1"/>
                        <a:t>Päätte-leminen</a:t>
                      </a:r>
                      <a:endParaRPr lang="fi-FI" b="0" dirty="0"/>
                    </a:p>
                    <a:p>
                      <a:r>
                        <a:rPr lang="fi-FI" b="0" dirty="0"/>
                        <a:t>2.6. Vertaa-</a:t>
                      </a:r>
                      <a:r>
                        <a:rPr lang="fi-FI" b="0" dirty="0" err="1"/>
                        <a:t>minen</a:t>
                      </a:r>
                      <a:endParaRPr lang="fi-FI" b="0" dirty="0"/>
                    </a:p>
                    <a:p>
                      <a:r>
                        <a:rPr lang="fi-FI" b="0" dirty="0"/>
                        <a:t>2.7 Perustele-mi-</a:t>
                      </a:r>
                      <a:r>
                        <a:rPr lang="fi-FI" b="0" dirty="0" err="1"/>
                        <a:t>nen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Soveltaa</a:t>
                      </a:r>
                    </a:p>
                    <a:p>
                      <a:r>
                        <a:rPr lang="fi-FI" b="0"/>
                        <a:t>3.1 </a:t>
                      </a:r>
                      <a:r>
                        <a:rPr lang="fi-FI" b="0" err="1"/>
                        <a:t>Menetel-män</a:t>
                      </a:r>
                      <a:r>
                        <a:rPr lang="fi-FI" b="0"/>
                        <a:t> </a:t>
                      </a:r>
                      <a:r>
                        <a:rPr lang="fi-FI" b="0" err="1"/>
                        <a:t>käyttä-minen</a:t>
                      </a:r>
                      <a:r>
                        <a:rPr lang="fi-FI" b="0"/>
                        <a:t>(rutiininomainen suoritus)</a:t>
                      </a:r>
                    </a:p>
                    <a:p>
                      <a:r>
                        <a:rPr lang="fi-FI" b="0"/>
                        <a:t>3.2. </a:t>
                      </a:r>
                      <a:r>
                        <a:rPr lang="fi-FI" b="0" err="1"/>
                        <a:t>Menetel-män</a:t>
                      </a:r>
                      <a:r>
                        <a:rPr lang="fi-FI" b="0"/>
                        <a:t> </a:t>
                      </a:r>
                      <a:r>
                        <a:rPr lang="fi-FI" b="0" err="1"/>
                        <a:t>sovel-taminen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Analysoida</a:t>
                      </a:r>
                      <a:endParaRPr lang="fi-FI" dirty="0"/>
                    </a:p>
                    <a:p>
                      <a:r>
                        <a:rPr lang="fi-FI" b="0" dirty="0"/>
                        <a:t>4.1. Erotta-</a:t>
                      </a:r>
                      <a:r>
                        <a:rPr lang="fi-FI" b="0" dirty="0" err="1"/>
                        <a:t>minen</a:t>
                      </a:r>
                      <a:endParaRPr lang="fi-FI" b="0" dirty="0"/>
                    </a:p>
                    <a:p>
                      <a:r>
                        <a:rPr lang="fi-FI" b="0" dirty="0"/>
                        <a:t>4.2. </a:t>
                      </a:r>
                      <a:r>
                        <a:rPr lang="fi-FI" b="0" dirty="0" err="1"/>
                        <a:t>Järjestämi-nen</a:t>
                      </a:r>
                      <a:endParaRPr lang="fi-FI" b="0" dirty="0"/>
                    </a:p>
                    <a:p>
                      <a:r>
                        <a:rPr lang="fi-FI" b="0" dirty="0"/>
                        <a:t>4.3. </a:t>
                      </a:r>
                      <a:r>
                        <a:rPr lang="fi-FI" b="0" dirty="0" err="1"/>
                        <a:t>Piilomer-kitysten</a:t>
                      </a:r>
                      <a:r>
                        <a:rPr lang="fi-FI" b="0" dirty="0"/>
                        <a:t> </a:t>
                      </a:r>
                      <a:r>
                        <a:rPr lang="fi-FI" b="0" dirty="0" err="1"/>
                        <a:t>havaitsemi-nen</a:t>
                      </a:r>
                      <a:endParaRPr lang="fi-FI" b="0" dirty="0"/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Arvioida</a:t>
                      </a:r>
                      <a:endParaRPr lang="fi-FI" dirty="0"/>
                    </a:p>
                    <a:p>
                      <a:r>
                        <a:rPr lang="fi-FI" b="0" dirty="0"/>
                        <a:t>5.1. Tarkista-</a:t>
                      </a:r>
                      <a:r>
                        <a:rPr lang="fi-FI" b="0" dirty="0" err="1"/>
                        <a:t>minen</a:t>
                      </a:r>
                      <a:endParaRPr lang="fi-FI" b="0" dirty="0"/>
                    </a:p>
                    <a:p>
                      <a:r>
                        <a:rPr lang="fi-FI" b="0" dirty="0"/>
                        <a:t>5.2. </a:t>
                      </a:r>
                      <a:r>
                        <a:rPr lang="fi-FI" b="0" dirty="0" err="1"/>
                        <a:t>Arvoste-le</a:t>
                      </a:r>
                      <a:r>
                        <a:rPr lang="fi-FI" b="0" dirty="0"/>
                        <a:t>-</a:t>
                      </a:r>
                    </a:p>
                    <a:p>
                      <a:r>
                        <a:rPr lang="fi-FI" b="0" dirty="0" err="1"/>
                        <a:t>minen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Luoda</a:t>
                      </a:r>
                    </a:p>
                    <a:p>
                      <a:r>
                        <a:rPr lang="fi-FI" b="0"/>
                        <a:t>6.1 Kehittä-</a:t>
                      </a:r>
                      <a:r>
                        <a:rPr lang="fi-FI" b="0" err="1"/>
                        <a:t>minen</a:t>
                      </a:r>
                    </a:p>
                    <a:p>
                      <a:r>
                        <a:rPr lang="fi-FI" b="0"/>
                        <a:t>6.2. Suunnit-</a:t>
                      </a:r>
                      <a:r>
                        <a:rPr lang="fi-FI" b="0" err="1"/>
                        <a:t>teleminen</a:t>
                      </a:r>
                    </a:p>
                    <a:p>
                      <a:r>
                        <a:rPr lang="fi-FI" b="0"/>
                        <a:t>6.3. </a:t>
                      </a:r>
                      <a:r>
                        <a:rPr lang="fi-FI" b="0" err="1"/>
                        <a:t>Tuotta-minen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1050825"/>
                  </a:ext>
                </a:extLst>
              </a:tr>
              <a:tr h="45068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6876406"/>
                  </a:ext>
                </a:extLst>
              </a:tr>
              <a:tr h="441293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9779037"/>
                  </a:ext>
                </a:extLst>
              </a:tr>
              <a:tr h="441293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4213810"/>
                  </a:ext>
                </a:extLst>
              </a:tr>
              <a:tr h="441293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6441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0597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9289360"/>
              </p:ext>
            </p:extLst>
          </p:nvPr>
        </p:nvGraphicFramePr>
        <p:xfrm>
          <a:off x="2439353" y="133350"/>
          <a:ext cx="7439537" cy="6312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9537">
                  <a:extLst>
                    <a:ext uri="{9D8B030D-6E8A-4147-A177-3AD203B41FA5}">
                      <a16:colId xmlns:a16="http://schemas.microsoft.com/office/drawing/2014/main" xmlns="" val="1585826239"/>
                    </a:ext>
                  </a:extLst>
                </a:gridCol>
              </a:tblGrid>
              <a:tr h="764649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0595128"/>
                  </a:ext>
                </a:extLst>
              </a:tr>
              <a:tr h="1171575">
                <a:tc>
                  <a:txBody>
                    <a:bodyPr/>
                    <a:lstStyle/>
                    <a:p>
                      <a:r>
                        <a:rPr lang="fi-FI" sz="2000"/>
                        <a:t>Faktatieto</a:t>
                      </a:r>
                    </a:p>
                    <a:p>
                      <a:r>
                        <a:rPr lang="fi-FI" sz="2000"/>
                        <a:t>A1 Tieto terminologiasta</a:t>
                      </a:r>
                    </a:p>
                    <a:p>
                      <a:r>
                        <a:rPr lang="fi-FI" sz="2000"/>
                        <a:t>A2 Tieto tarkoista yksityiskohdista ja peruselementeistä</a:t>
                      </a:r>
                    </a:p>
                    <a:p>
                      <a:r>
                        <a:rPr lang="fi-FI" sz="2000"/>
                        <a:t>Käsitetieto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577367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r>
                        <a:rPr lang="fi-FI" sz="2000"/>
                        <a:t>Käsitetieto</a:t>
                      </a:r>
                    </a:p>
                    <a:p>
                      <a:r>
                        <a:rPr lang="fi-FI" sz="2000"/>
                        <a:t>B1Tieto luokituksista ja kategorioista</a:t>
                      </a:r>
                    </a:p>
                    <a:p>
                      <a:r>
                        <a:rPr lang="fi-FI" sz="2000"/>
                        <a:t>B2 Tieto periaatteista ja yleistyksistä</a:t>
                      </a:r>
                    </a:p>
                    <a:p>
                      <a:r>
                        <a:rPr lang="fi-FI" sz="2000"/>
                        <a:t>B3 Tieto teorioista, malleista ja rakenteista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1795239"/>
                  </a:ext>
                </a:extLst>
              </a:tr>
              <a:tr h="1228725">
                <a:tc>
                  <a:txBody>
                    <a:bodyPr/>
                    <a:lstStyle/>
                    <a:p>
                      <a:r>
                        <a:rPr lang="fi-FI" sz="2000"/>
                        <a:t>Menetelmätieto</a:t>
                      </a:r>
                    </a:p>
                    <a:p>
                      <a:r>
                        <a:rPr lang="fi-FI" sz="2000"/>
                        <a:t>C1 Tieto oppiainekohtaisista taidoista ja algoritmeista</a:t>
                      </a:r>
                    </a:p>
                    <a:p>
                      <a:r>
                        <a:rPr lang="fi-FI" sz="2000"/>
                        <a:t>C2 Tieto oppianekohtaisista tekniikoista ja metodeista</a:t>
                      </a:r>
                    </a:p>
                    <a:p>
                      <a:r>
                        <a:rPr lang="fi-FI" sz="2000"/>
                        <a:t>C3 Tieto menetelmien käyttökriteereistä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6393959"/>
                  </a:ext>
                </a:extLst>
              </a:tr>
              <a:tr h="1438274">
                <a:tc>
                  <a:txBody>
                    <a:bodyPr/>
                    <a:lstStyle/>
                    <a:p>
                      <a:r>
                        <a:rPr lang="fi-FI" sz="2000"/>
                        <a:t>Metakognitiivinen tieto</a:t>
                      </a:r>
                    </a:p>
                    <a:p>
                      <a:r>
                        <a:rPr lang="fi-FI" sz="2000"/>
                        <a:t>D1 Strateginen tieto</a:t>
                      </a:r>
                    </a:p>
                    <a:p>
                      <a:r>
                        <a:rPr lang="fi-FI" sz="2000"/>
                        <a:t>D2 Tieto tarkoituksenmukaisen </a:t>
                      </a:r>
                      <a:r>
                        <a:rPr lang="fi-FI" sz="2000" err="1"/>
                        <a:t>kontekstuaalisen</a:t>
                      </a:r>
                      <a:r>
                        <a:rPr lang="fi-FI" sz="2000"/>
                        <a:t> ja konditionaalisen tiedon sisältävistä kognitiivisista tehtävistä</a:t>
                      </a:r>
                    </a:p>
                    <a:p>
                      <a:r>
                        <a:rPr lang="fi-FI" sz="2000"/>
                        <a:t>D3 Itsetuntemus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6557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7415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410" y="5487302"/>
            <a:ext cx="12192000" cy="137069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0105" y="464645"/>
            <a:ext cx="7988970" cy="473308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336883" y="1287881"/>
            <a:ext cx="2887579" cy="20621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i-FI" sz="3200" dirty="0" smtClean="0">
                <a:solidFill>
                  <a:prstClr val="black"/>
                </a:solidFill>
              </a:rPr>
              <a:t>Taksonomian yhteys taitotaso-kuvauksiin</a:t>
            </a:r>
            <a:r>
              <a:rPr lang="fi-FI" sz="3200" dirty="0">
                <a:solidFill>
                  <a:prstClr val="black"/>
                </a:solidFill>
              </a:rPr>
              <a:t> 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33337" y="359415"/>
            <a:ext cx="9218612" cy="855774"/>
          </a:xfrm>
        </p:spPr>
        <p:txBody>
          <a:bodyPr/>
          <a:lstStyle/>
          <a:p>
            <a:r>
              <a:rPr lang="fi-FI" dirty="0" smtClean="0"/>
              <a:t>Yleiset arviointiohjeet lukuvuodelle 17-18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75347" y="1335505"/>
            <a:ext cx="10647948" cy="5378116"/>
          </a:xfrm>
        </p:spPr>
        <p:txBody>
          <a:bodyPr>
            <a:normAutofit fontScale="92500"/>
          </a:bodyPr>
          <a:lstStyle/>
          <a:p>
            <a:pPr lvl="0"/>
            <a:r>
              <a:rPr lang="fi-FI" dirty="0" smtClean="0"/>
              <a:t>Jokaisen </a:t>
            </a:r>
            <a:r>
              <a:rPr lang="fi-FI" dirty="0"/>
              <a:t>vuosiluokan vuosiluokkaistetut tavoitteet täytyy olla arvioitu (vuosiluokkakokonaisuuksittain 1-2, 3-6, 7-9) ja dokumentoitu </a:t>
            </a:r>
            <a:r>
              <a:rPr lang="fi-FI" b="1" dirty="0"/>
              <a:t>vähintään kerran </a:t>
            </a:r>
            <a:r>
              <a:rPr lang="fi-FI" dirty="0"/>
              <a:t>lukuvuodessa</a:t>
            </a:r>
          </a:p>
          <a:p>
            <a:pPr lvl="0"/>
            <a:r>
              <a:rPr lang="fi-FI" dirty="0"/>
              <a:t>Dokumentointitapa voi olla mm. kynä-paperi-koe, merkintä arviointityökalussa, videoitu/äänitetty esitelmä, kirjallinen projektityö, kuva sekä sen arviointi</a:t>
            </a:r>
          </a:p>
          <a:p>
            <a:pPr fontAlgn="base"/>
            <a:r>
              <a:rPr lang="fi-FI" dirty="0" smtClean="0"/>
              <a:t>Lukuvuoden </a:t>
            </a:r>
            <a:r>
              <a:rPr lang="fi-FI" dirty="0"/>
              <a:t>aikana (eli opintojen aikainen arviointi) opettajan on arvioitava oppilaan oppimisen edistymistä. Apuna osaamisen edistymistä kuvaavat </a:t>
            </a:r>
            <a:r>
              <a:rPr lang="fi-FI" dirty="0" smtClean="0"/>
              <a:t>taitotasotaulukot</a:t>
            </a:r>
            <a:r>
              <a:rPr lang="fi-FI" dirty="0"/>
              <a:t>, joita </a:t>
            </a:r>
            <a:r>
              <a:rPr lang="fi-FI" dirty="0" smtClean="0"/>
              <a:t>käytetään arvioinnin apuna kaikissa kouluissa ja kaikilla vuosiluokilla (8. ja 9. vuosiluokat lukuvuonna 2018-19 ja 2019-20)</a:t>
            </a:r>
            <a:endParaRPr lang="en-US" dirty="0" smtClean="0"/>
          </a:p>
          <a:p>
            <a:pPr fontAlgn="base"/>
            <a:r>
              <a:rPr lang="en-US" dirty="0" err="1" smtClean="0"/>
              <a:t>Lukuvuosiarvioinnissa</a:t>
            </a:r>
            <a:r>
              <a:rPr lang="en-US" dirty="0" smtClean="0"/>
              <a:t> </a:t>
            </a:r>
            <a:r>
              <a:rPr lang="en-US" dirty="0" err="1" smtClean="0"/>
              <a:t>alakoulun</a:t>
            </a:r>
            <a:r>
              <a:rPr lang="en-US" dirty="0" smtClean="0"/>
              <a:t> vuosiluokkien 1-5 </a:t>
            </a:r>
            <a:r>
              <a:rPr lang="en-US" dirty="0" err="1" smtClean="0"/>
              <a:t>päätteeksi</a:t>
            </a:r>
            <a:r>
              <a:rPr lang="en-US" dirty="0" smtClean="0"/>
              <a:t> </a:t>
            </a:r>
            <a:r>
              <a:rPr lang="en-US" dirty="0" err="1" smtClean="0"/>
              <a:t>käytetään</a:t>
            </a:r>
            <a:r>
              <a:rPr lang="en-US" dirty="0" smtClean="0"/>
              <a:t> </a:t>
            </a:r>
            <a:r>
              <a:rPr lang="en-US" dirty="0" err="1" smtClean="0"/>
              <a:t>kaksiportaista</a:t>
            </a:r>
            <a:r>
              <a:rPr lang="en-US" dirty="0" smtClean="0"/>
              <a:t> </a:t>
            </a:r>
            <a:r>
              <a:rPr lang="en-US" dirty="0" err="1" smtClean="0"/>
              <a:t>arviointia</a:t>
            </a:r>
            <a:r>
              <a:rPr lang="en-US" dirty="0" smtClean="0"/>
              <a:t> (</a:t>
            </a:r>
            <a:r>
              <a:rPr lang="en-US" dirty="0" err="1" smtClean="0"/>
              <a:t>tavoitteet</a:t>
            </a:r>
            <a:r>
              <a:rPr lang="en-US" dirty="0" smtClean="0"/>
              <a:t> </a:t>
            </a:r>
            <a:r>
              <a:rPr lang="en-US" dirty="0" err="1" smtClean="0"/>
              <a:t>saavutettu</a:t>
            </a:r>
            <a:r>
              <a:rPr lang="en-US" dirty="0" smtClean="0"/>
              <a:t>/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saavutettu</a:t>
            </a:r>
            <a:r>
              <a:rPr lang="en-US" dirty="0" smtClean="0"/>
              <a:t>) ja </a:t>
            </a:r>
            <a:r>
              <a:rPr lang="en-US" dirty="0" err="1" smtClean="0"/>
              <a:t>kuudennen</a:t>
            </a:r>
            <a:r>
              <a:rPr lang="en-US" dirty="0" smtClean="0"/>
              <a:t> </a:t>
            </a:r>
            <a:r>
              <a:rPr lang="en-US" dirty="0" err="1" smtClean="0"/>
              <a:t>vuosiluokan</a:t>
            </a:r>
            <a:r>
              <a:rPr lang="en-US" dirty="0" smtClean="0"/>
              <a:t> </a:t>
            </a:r>
            <a:r>
              <a:rPr lang="en-US" dirty="0" err="1" smtClean="0"/>
              <a:t>päätteeksi</a:t>
            </a:r>
            <a:r>
              <a:rPr lang="en-US" dirty="0" smtClean="0"/>
              <a:t> </a:t>
            </a:r>
            <a:r>
              <a:rPr lang="en-US" dirty="0" err="1" smtClean="0"/>
              <a:t>arviointiportaikkoa</a:t>
            </a:r>
            <a:r>
              <a:rPr lang="en-US" dirty="0" smtClean="0"/>
              <a:t> </a:t>
            </a:r>
            <a:r>
              <a:rPr lang="en-US" dirty="0" err="1" smtClean="0"/>
              <a:t>tavoitteita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saavutettu</a:t>
            </a:r>
            <a:r>
              <a:rPr lang="en-US" dirty="0" smtClean="0"/>
              <a:t> (</a:t>
            </a:r>
            <a:r>
              <a:rPr lang="en-US" dirty="0" err="1" smtClean="0"/>
              <a:t>hylätty</a:t>
            </a:r>
            <a:r>
              <a:rPr lang="en-US" dirty="0" smtClean="0"/>
              <a:t>)/</a:t>
            </a:r>
            <a:r>
              <a:rPr lang="en-US" dirty="0" err="1" smtClean="0"/>
              <a:t>hyvän</a:t>
            </a:r>
            <a:r>
              <a:rPr lang="en-US" dirty="0" smtClean="0"/>
              <a:t> </a:t>
            </a:r>
            <a:r>
              <a:rPr lang="en-US" dirty="0" err="1" smtClean="0"/>
              <a:t>osaamisen</a:t>
            </a:r>
            <a:r>
              <a:rPr lang="en-US" dirty="0" smtClean="0"/>
              <a:t> </a:t>
            </a:r>
            <a:r>
              <a:rPr lang="en-US" dirty="0" err="1" smtClean="0"/>
              <a:t>kriteerit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saavutettu</a:t>
            </a:r>
            <a:r>
              <a:rPr lang="en-US" dirty="0" smtClean="0"/>
              <a:t>/</a:t>
            </a:r>
            <a:r>
              <a:rPr lang="en-US" dirty="0" err="1" smtClean="0"/>
              <a:t>saavutettu</a:t>
            </a:r>
            <a:r>
              <a:rPr lang="en-US" dirty="0" smtClean="0"/>
              <a:t> osittain/</a:t>
            </a:r>
            <a:r>
              <a:rPr lang="en-US" dirty="0" err="1" smtClean="0"/>
              <a:t>saavutettu</a:t>
            </a:r>
            <a:r>
              <a:rPr lang="en-US" dirty="0" smtClean="0"/>
              <a:t>/</a:t>
            </a:r>
            <a:r>
              <a:rPr lang="en-US" dirty="0" err="1" smtClean="0"/>
              <a:t>ylitetty</a:t>
            </a:r>
            <a:endParaRPr lang="fi-FI" dirty="0"/>
          </a:p>
          <a:p>
            <a:pPr fontAlgn="base"/>
            <a:r>
              <a:rPr lang="fi-FI" dirty="0" smtClean="0"/>
              <a:t>Oppiaineista annetaan </a:t>
            </a:r>
            <a:r>
              <a:rPr lang="fi-FI" dirty="0"/>
              <a:t>lukuvuoden päätteeksi </a:t>
            </a:r>
            <a:r>
              <a:rPr lang="fi-FI" dirty="0" smtClean="0"/>
              <a:t>yksi numero </a:t>
            </a:r>
            <a:r>
              <a:rPr lang="fi-FI" dirty="0"/>
              <a:t>vuosiluokilla 7 </a:t>
            </a:r>
            <a:r>
              <a:rPr lang="fi-FI" dirty="0" smtClean="0"/>
              <a:t>(– 9)</a:t>
            </a:r>
            <a:r>
              <a:rPr lang="en-US" dirty="0" smtClean="0"/>
              <a:t>. </a:t>
            </a:r>
            <a:endParaRPr lang="fi-FI" dirty="0"/>
          </a:p>
          <a:p>
            <a:pPr fontAlgn="base"/>
            <a:r>
              <a:rPr lang="fi-FI" dirty="0"/>
              <a:t>Päättyvissä pakollisissa (kotitalous, kuvataide, käsityö, musiikki) aineissa annetaan seitsemännen </a:t>
            </a:r>
            <a:r>
              <a:rPr lang="fi-FI" dirty="0" smtClean="0"/>
              <a:t>luokan </a:t>
            </a:r>
            <a:r>
              <a:rPr lang="fi-FI" dirty="0"/>
              <a:t>päätteeksi numero, joka on päättöarvioinnin kriteerien mukainen</a:t>
            </a:r>
            <a:r>
              <a:rPr lang="en-US" dirty="0"/>
              <a:t>​</a:t>
            </a:r>
            <a:endParaRPr lang="fi-FI" dirty="0"/>
          </a:p>
          <a:p>
            <a:pPr fontAlgn="base"/>
            <a:r>
              <a:rPr lang="fi-FI" dirty="0"/>
              <a:t>Lukuvuoden aikaiset opinnot arvioidaan Wilman arviointikirjaan vain kerran. </a:t>
            </a:r>
            <a:r>
              <a:rPr lang="fi-FI" dirty="0" smtClean="0"/>
              <a:t>Yläkoulun jaksojen</a:t>
            </a:r>
            <a:r>
              <a:rPr lang="fi-FI" dirty="0"/>
              <a:t> jälkeen ei tule numeroa, mikäli oppiaine ei lukuvuositasolla pääty. </a:t>
            </a:r>
            <a:r>
              <a:rPr lang="fi-FI" dirty="0" smtClean="0"/>
              <a:t>Paperisia </a:t>
            </a:r>
            <a:r>
              <a:rPr lang="fi-FI" dirty="0"/>
              <a:t>jaksotodistuksia ei </a:t>
            </a:r>
            <a:r>
              <a:rPr lang="fi-FI" dirty="0" smtClean="0"/>
              <a:t>enää anneta</a:t>
            </a:r>
            <a:r>
              <a:rPr lang="fi-FI" dirty="0"/>
              <a:t>.</a:t>
            </a:r>
            <a:r>
              <a:rPr lang="en-US" dirty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8920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OPS-arviointiprosessi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2050473" y="1510145"/>
            <a:ext cx="9454140" cy="44017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Lähtökohdat</a:t>
            </a:r>
            <a:r>
              <a:rPr lang="en-US" sz="28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prosessille</a:t>
            </a:r>
            <a:endParaRPr lang="en-US" sz="2800" b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fi-FI" b="1" dirty="0" smtClean="0"/>
              <a:t>Prosessin tavoitteet kirkkaina ja muuttumattomina</a:t>
            </a:r>
          </a:p>
          <a:p>
            <a:pPr lvl="0"/>
            <a:r>
              <a:rPr lang="fi-FI" dirty="0" smtClean="0"/>
              <a:t>1) päättöarvioinnin kriteerien toimimattomuus </a:t>
            </a:r>
          </a:p>
          <a:p>
            <a:pPr lvl="0"/>
            <a:r>
              <a:rPr lang="fi-FI" dirty="0" smtClean="0"/>
              <a:t>2) oppimisen edistymisen kuvaus (oppimisen omistajuus)</a:t>
            </a:r>
          </a:p>
          <a:p>
            <a:pPr lvl="0"/>
            <a:r>
              <a:rPr lang="fi-FI" dirty="0" smtClean="0"/>
              <a:t>3) oppilaiden ja opettajien arviointitaitojen kehittyminen (monipuolisuus)</a:t>
            </a:r>
          </a:p>
          <a:p>
            <a:pPr marL="0" lv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58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Oppimiskäsitys opetussuunnitelmassa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 dirty="0"/>
              <a:t>* Oppilas on aktiivinen toimija </a:t>
            </a:r>
            <a:endParaRPr lang="fi-FI" sz="2400" dirty="0">
              <a:solidFill>
                <a:srgbClr val="404040"/>
              </a:solidFill>
              <a:latin typeface="Century Gothic"/>
            </a:endParaRPr>
          </a:p>
          <a:p>
            <a:pPr marL="0" indent="0">
              <a:buNone/>
            </a:pPr>
            <a:r>
              <a:rPr lang="fi-FI" sz="2400" dirty="0"/>
              <a:t>* Oppilaan tulee oppia asettamaan tavoitteita toiminnalleen </a:t>
            </a:r>
          </a:p>
          <a:p>
            <a:pPr marL="0" indent="0">
              <a:buNone/>
            </a:pPr>
            <a:r>
              <a:rPr lang="fi-FI" sz="2400" dirty="0"/>
              <a:t>* Omista oppimisen tavoista pyritään tulemaan tietoiseksi </a:t>
            </a:r>
          </a:p>
          <a:p>
            <a:pPr marL="0" indent="0">
              <a:buNone/>
            </a:pPr>
            <a:r>
              <a:rPr lang="fi-FI" sz="2400" dirty="0"/>
              <a:t>* Itseohjautuvuutta tavoitellaan </a:t>
            </a:r>
          </a:p>
          <a:p>
            <a:pPr marL="0" indent="0">
              <a:buNone/>
            </a:pPr>
            <a:r>
              <a:rPr lang="fi-FI" sz="2400" dirty="0"/>
              <a:t>* </a:t>
            </a:r>
            <a:r>
              <a:rPr lang="fi-FI" sz="2400" dirty="0" smtClean="0"/>
              <a:t>Monipuolinen </a:t>
            </a:r>
            <a:r>
              <a:rPr lang="fi-FI" sz="2400" dirty="0"/>
              <a:t>palaute on oppimiselle </a:t>
            </a:r>
            <a:r>
              <a:rPr lang="fi-FI" sz="2400" dirty="0" smtClean="0"/>
              <a:t>keskeistä</a:t>
            </a:r>
          </a:p>
          <a:p>
            <a:pPr marL="0" indent="0">
              <a:buNone/>
            </a:pPr>
            <a:r>
              <a:rPr lang="fi-FI" dirty="0" smtClean="0"/>
              <a:t>POPS 2014 2.3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43992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>
                <a:solidFill>
                  <a:srgbClr val="766F54"/>
                </a:solidFill>
              </a:rPr>
              <a:t>Kouluissa kehitetään arviointi-kulttuuria, jonka keskeisiä piirteitä ovat:     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57425" y="1648531"/>
            <a:ext cx="9115246" cy="5209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sz="2400" dirty="0">
                <a:solidFill>
                  <a:srgbClr val="404040"/>
                </a:solidFill>
              </a:rPr>
              <a:t>rohkaiseva ja yrittämään kannustava ilmapiiri </a:t>
            </a:r>
            <a:r>
              <a:rPr lang="fi-FI" sz="2400" dirty="0"/>
              <a:t>  </a:t>
            </a:r>
            <a:r>
              <a:rPr lang="en-US" sz="2400" dirty="0"/>
              <a:t>  </a:t>
            </a:r>
          </a:p>
          <a:p>
            <a:r>
              <a:rPr lang="fi-FI" sz="2400" dirty="0">
                <a:solidFill>
                  <a:srgbClr val="404040"/>
                </a:solidFill>
              </a:rPr>
              <a:t>oppilaiden osallisuutta edistävä, keskusteleva ja vuorovaikutteinen toimintatapa </a:t>
            </a:r>
            <a:r>
              <a:rPr lang="fi-FI" sz="2400" dirty="0"/>
              <a:t>  </a:t>
            </a:r>
            <a:r>
              <a:rPr lang="en-US" sz="2400" dirty="0"/>
              <a:t>  </a:t>
            </a:r>
          </a:p>
          <a:p>
            <a:r>
              <a:rPr lang="fi-FI" sz="2400" dirty="0">
                <a:solidFill>
                  <a:srgbClr val="404040"/>
                </a:solidFill>
              </a:rPr>
              <a:t>oppilaan tukeminen oman oppimisprosessinsa ymmärtämisessä sekä oppilaan edistymisen näkyväksi tekeminen koko oppimisprosessin ajan </a:t>
            </a:r>
            <a:r>
              <a:rPr lang="fi-FI" sz="2400" dirty="0"/>
              <a:t>  </a:t>
            </a:r>
            <a:r>
              <a:rPr lang="en-US" sz="2400" dirty="0"/>
              <a:t>  </a:t>
            </a:r>
          </a:p>
          <a:p>
            <a:r>
              <a:rPr lang="fi-FI" sz="2400" dirty="0">
                <a:solidFill>
                  <a:srgbClr val="404040"/>
                </a:solidFill>
              </a:rPr>
              <a:t>arvioinnin oikeudenmukaisuus ja eettisyys </a:t>
            </a:r>
            <a:r>
              <a:rPr lang="fi-FI" sz="2400" dirty="0"/>
              <a:t>  </a:t>
            </a:r>
            <a:r>
              <a:rPr lang="en-US" sz="2400" dirty="0"/>
              <a:t>  </a:t>
            </a:r>
          </a:p>
          <a:p>
            <a:r>
              <a:rPr lang="fi-FI" sz="2400" dirty="0">
                <a:solidFill>
                  <a:srgbClr val="404040"/>
                </a:solidFill>
              </a:rPr>
              <a:t>arvioinnin monipuolisuus </a:t>
            </a:r>
            <a:r>
              <a:rPr lang="fi-FI" sz="2400" dirty="0"/>
              <a:t>  </a:t>
            </a:r>
            <a:r>
              <a:rPr lang="en-US" sz="2400" dirty="0"/>
              <a:t>  </a:t>
            </a:r>
          </a:p>
          <a:p>
            <a:r>
              <a:rPr lang="fi-FI" sz="2400" dirty="0">
                <a:solidFill>
                  <a:srgbClr val="404040"/>
                </a:solidFill>
              </a:rPr>
              <a:t>arvioinnin avulla saadun tiedon hyödyntäminen opetuksen ja muun koulutyön suunnittelussa</a:t>
            </a:r>
            <a:r>
              <a:rPr lang="fi-FI" sz="2400" dirty="0" smtClean="0">
                <a:solidFill>
                  <a:srgbClr val="404040"/>
                </a:solidFill>
              </a:rPr>
              <a:t>.</a:t>
            </a:r>
            <a:endParaRPr lang="en-US" sz="2400" dirty="0"/>
          </a:p>
          <a:p>
            <a:pPr marL="0" indent="0">
              <a:buNone/>
            </a:pPr>
            <a:r>
              <a:rPr lang="fi-FI" i="1" dirty="0" err="1">
                <a:solidFill>
                  <a:srgbClr val="404040"/>
                </a:solidFill>
              </a:rPr>
              <a:t>Pops</a:t>
            </a:r>
            <a:r>
              <a:rPr lang="fi-FI" i="1" dirty="0">
                <a:solidFill>
                  <a:srgbClr val="404040"/>
                </a:solidFill>
              </a:rPr>
              <a:t> 2014,  6.1.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38415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</a:t>
            </a:r>
            <a:r>
              <a:rPr lang="fi-FI" dirty="0" smtClean="0"/>
              <a:t>aasteet koulun/opettajien pedagogiikassa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/>
          <a:lstStyle/>
          <a:p>
            <a:pPr lvl="0"/>
            <a:endParaRPr lang="fi-FI" sz="2400" dirty="0" smtClean="0"/>
          </a:p>
          <a:p>
            <a:pPr lvl="0"/>
            <a:r>
              <a:rPr lang="fi-FI" sz="2400" dirty="0" smtClean="0"/>
              <a:t>ei </a:t>
            </a:r>
            <a:r>
              <a:rPr lang="fi-FI" sz="2400" dirty="0"/>
              <a:t>ole tutustuttu (tämän opetussuunnitelman) </a:t>
            </a:r>
            <a:endParaRPr lang="fi-FI" sz="2400" dirty="0" smtClean="0"/>
          </a:p>
          <a:p>
            <a:pPr marL="0" lvl="0" indent="0">
              <a:buNone/>
            </a:pPr>
            <a:r>
              <a:rPr lang="fi-FI" sz="2400" dirty="0" smtClean="0"/>
              <a:t>tavoitteisiin</a:t>
            </a:r>
            <a:r>
              <a:rPr lang="fi-FI" sz="2400" dirty="0"/>
              <a:t>, eikä suunniteltu opetusta tavoitelähtöisesti</a:t>
            </a:r>
          </a:p>
          <a:p>
            <a:pPr lvl="0"/>
            <a:r>
              <a:rPr lang="fi-FI" sz="2400" dirty="0"/>
              <a:t>suunnittelu kohdistuu ensisijaisesti sisältöihin (oppikirjat)</a:t>
            </a:r>
          </a:p>
          <a:p>
            <a:pPr lvl="0"/>
            <a:r>
              <a:rPr lang="fi-FI" sz="2400" dirty="0"/>
              <a:t>sisältö on paloiteltu muotoihin ja opetusjärjestelyihin (tehtävät ja harjoitukset)</a:t>
            </a:r>
          </a:p>
          <a:p>
            <a:pPr lvl="0"/>
            <a:r>
              <a:rPr lang="fi-FI" sz="2400" dirty="0"/>
              <a:t>arviointi kohdistuu sisältöihin ei tavoitteisiin eikä arviointi ole kriteeriperusteista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1526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54379" y="263892"/>
            <a:ext cx="8911687" cy="1052290"/>
          </a:xfrm>
        </p:spPr>
        <p:txBody>
          <a:bodyPr/>
          <a:lstStyle/>
          <a:p>
            <a:r>
              <a:rPr lang="fi-FI" dirty="0" smtClean="0"/>
              <a:t>Opetuksen suunnittelu (ohjaus)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89212" y="1648691"/>
            <a:ext cx="8915400" cy="4262531"/>
          </a:xfrm>
        </p:spPr>
        <p:txBody>
          <a:bodyPr>
            <a:normAutofit/>
          </a:bodyPr>
          <a:lstStyle/>
          <a:p>
            <a:pPr lvl="0"/>
            <a:r>
              <a:rPr lang="fi-FI" sz="2400" dirty="0"/>
              <a:t>OPS – oppimiskäsitys ja toimintakulttuuri perustana</a:t>
            </a:r>
          </a:p>
          <a:p>
            <a:pPr lvl="0"/>
            <a:r>
              <a:rPr lang="fi-FI" sz="2400" dirty="0"/>
              <a:t>tavoitteisiin perehtyminen</a:t>
            </a:r>
          </a:p>
          <a:p>
            <a:pPr lvl="0"/>
            <a:r>
              <a:rPr lang="fi-FI" sz="2400" dirty="0"/>
              <a:t>tavoitteiden kokoaminen järkeviksi oppimiskokonaisuuksiksi suhteessa arvioitaviin tavoitteisiin</a:t>
            </a:r>
          </a:p>
          <a:p>
            <a:pPr lvl="0"/>
            <a:r>
              <a:rPr lang="fi-FI" sz="2400" dirty="0"/>
              <a:t>sisältöjen valitseminen, joiden avulla tavoitteisiin päästään</a:t>
            </a:r>
          </a:p>
          <a:p>
            <a:pPr lvl="0"/>
            <a:r>
              <a:rPr lang="fi-FI" sz="2400" dirty="0"/>
              <a:t>tavoitteiden läpi käyminen oppilaiden kanssa</a:t>
            </a:r>
          </a:p>
          <a:p>
            <a:pPr lvl="0"/>
            <a:r>
              <a:rPr lang="fi-FI" sz="2400" dirty="0"/>
              <a:t>miten arvioidaan ja kuka arvioi </a:t>
            </a:r>
          </a:p>
          <a:p>
            <a:pPr lvl="0"/>
            <a:r>
              <a:rPr lang="fi-FI" sz="2400" dirty="0"/>
              <a:t>opetusta tukevan materiaalin valinta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43533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Kuva 3" descr="Näyttökuva 2017-03-05 kello 18.57.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4816" y="2762250"/>
            <a:ext cx="6862092" cy="425753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1513" y="152400"/>
            <a:ext cx="9525390" cy="1060944"/>
          </a:xfrm>
        </p:spPr>
        <p:txBody>
          <a:bodyPr>
            <a:normAutofit fontScale="90000"/>
          </a:bodyPr>
          <a:lstStyle/>
          <a:p>
            <a:r>
              <a:rPr lang="fi-FI"/>
              <a:t>Opettaja arvioi tavoitteiden saavuttamista</a:t>
            </a:r>
          </a:p>
        </p:txBody>
      </p:sp>
      <p:pic>
        <p:nvPicPr>
          <p:cNvPr id="6" name="Kuva 5" descr="2T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40000">
            <a:off x="5336085" y="2133600"/>
            <a:ext cx="8257234" cy="1316673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0309" y="868461"/>
            <a:ext cx="11421897" cy="1663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fi-FI" sz="2400">
                <a:latin typeface="Trebuchet MS"/>
              </a:rPr>
              <a:t>”Oppimisen, työskentelyn ja käyttäytymisen </a:t>
            </a:r>
            <a:r>
              <a:rPr lang="fi-FI" sz="2400" b="1">
                <a:solidFill>
                  <a:srgbClr val="A53010"/>
                </a:solidFill>
                <a:latin typeface="Trebuchet MS"/>
              </a:rPr>
              <a:t>arvioinnin sekä palautteen antamisen</a:t>
            </a:r>
            <a:r>
              <a:rPr lang="fi-FI" sz="2400">
                <a:latin typeface="Trebuchet MS"/>
              </a:rPr>
              <a:t> oppilaille </a:t>
            </a:r>
            <a:r>
              <a:rPr lang="fi-FI" sz="2400" b="1">
                <a:solidFill>
                  <a:srgbClr val="A53010"/>
                </a:solidFill>
                <a:latin typeface="Trebuchet MS"/>
              </a:rPr>
              <a:t>tulee aina perustua</a:t>
            </a:r>
            <a:r>
              <a:rPr lang="fi-FI" sz="2400">
                <a:solidFill>
                  <a:srgbClr val="A53010"/>
                </a:solidFill>
                <a:latin typeface="Trebuchet MS"/>
              </a:rPr>
              <a:t> </a:t>
            </a:r>
            <a:r>
              <a:rPr lang="fi-FI" sz="2400" b="1">
                <a:solidFill>
                  <a:srgbClr val="A53010"/>
                </a:solidFill>
                <a:latin typeface="Trebuchet MS"/>
              </a:rPr>
              <a:t>opetussuunnitelman perusteissa asetettuihin</a:t>
            </a:r>
            <a:r>
              <a:rPr lang="fi-FI" sz="2400">
                <a:latin typeface="Trebuchet MS"/>
              </a:rPr>
              <a:t> ja paikallisessa opetussuunnitelmassa tarkennettuihin </a:t>
            </a:r>
            <a:r>
              <a:rPr lang="fi-FI" sz="2400" b="1">
                <a:solidFill>
                  <a:srgbClr val="A53010"/>
                </a:solidFill>
                <a:latin typeface="Trebuchet MS"/>
              </a:rPr>
              <a:t>tavoitteisiin.</a:t>
            </a:r>
            <a:r>
              <a:rPr lang="fi-FI" sz="2400">
                <a:latin typeface="Trebuchet MS"/>
              </a:rPr>
              <a:t>" </a:t>
            </a:r>
            <a:r>
              <a:rPr lang="fi-FI" sz="1600" err="1">
                <a:latin typeface="Trebuchet MS"/>
              </a:rPr>
              <a:t>Pops</a:t>
            </a:r>
            <a:r>
              <a:rPr lang="fi-FI" sz="1600">
                <a:latin typeface="Trebuchet MS"/>
              </a:rPr>
              <a:t> 2014, 6.2  </a:t>
            </a:r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06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2MaT13Hyv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360000">
            <a:off x="-161988" y="1181100"/>
            <a:ext cx="8463205" cy="2753371"/>
          </a:xfrm>
          <a:prstGeom prst="rect">
            <a:avLst/>
          </a:prstGeom>
        </p:spPr>
      </p:pic>
      <p:pic>
        <p:nvPicPr>
          <p:cNvPr id="4" name="Kuva 3" descr="Näyttökuva 2017-03-05 kello 19.22.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8235" y="3209925"/>
            <a:ext cx="9876979" cy="2588038"/>
          </a:xfrm>
          <a:prstGeom prst="rect">
            <a:avLst/>
          </a:prstGeom>
        </p:spPr>
      </p:pic>
      <p:pic>
        <p:nvPicPr>
          <p:cNvPr id="5" name="Kuva 4" descr="Näyttökuva 2017-03-05 kello 19.22.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9456" y="5419725"/>
            <a:ext cx="10100084" cy="1708023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1152975" y="180975"/>
            <a:ext cx="10271745" cy="107791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sz="3200" err="1">
                <a:solidFill>
                  <a:prstClr val="black"/>
                </a:solidFill>
              </a:rPr>
              <a:t>POPSissa</a:t>
            </a:r>
            <a:r>
              <a:rPr lang="fi-FI" sz="3200" dirty="0">
                <a:solidFill>
                  <a:prstClr val="black"/>
                </a:solidFill>
              </a:rPr>
              <a:t> on johdettu joka tavoitteesta Hyvän osaamisen kuvaus 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78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3944891" y="5276850"/>
            <a:ext cx="7576153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fi-FI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692" y="2815656"/>
            <a:ext cx="8148835" cy="1720424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970768" y="1676400"/>
            <a:ext cx="10556875" cy="73866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just"/>
            <a:r>
              <a:rPr lang="fi-FI" sz="2400" dirty="0">
                <a:solidFill>
                  <a:prstClr val="black"/>
                </a:solidFill>
              </a:rPr>
              <a:t>Hyvän osaamisen kuvaukset </a:t>
            </a:r>
            <a:r>
              <a:rPr lang="fi-FI" sz="2400" dirty="0" smtClean="0">
                <a:solidFill>
                  <a:prstClr val="black"/>
                </a:solidFill>
              </a:rPr>
              <a:t>ovat </a:t>
            </a:r>
            <a:r>
              <a:rPr lang="fi-FI" sz="2400" dirty="0">
                <a:solidFill>
                  <a:prstClr val="black"/>
                </a:solidFill>
              </a:rPr>
              <a:t>taitotasotaulukoissa tasolla 4 </a:t>
            </a:r>
          </a:p>
          <a:p>
            <a:pPr algn="just"/>
            <a:r>
              <a:rPr lang="fi-FI" dirty="0" smtClean="0">
                <a:solidFill>
                  <a:prstClr val="black"/>
                </a:solidFill>
              </a:rPr>
              <a:t>vuosiluokilla  3-6 sekä 7-9 (vuosiluokkien 1-2 taitotasot </a:t>
            </a:r>
            <a:r>
              <a:rPr lang="fi-FI" dirty="0">
                <a:solidFill>
                  <a:prstClr val="black"/>
                </a:solidFill>
              </a:rPr>
              <a:t>on luotu vain tavoitteen perusteella)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067217" y="400050"/>
            <a:ext cx="9117442" cy="12001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sz="3600">
                <a:solidFill>
                  <a:prstClr val="black"/>
                </a:solidFill>
              </a:rPr>
              <a:t>Hyvän osaamisen normin yhteys taitotasotaulukkoon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205" y="5201286"/>
            <a:ext cx="12192000" cy="1370698"/>
          </a:xfrm>
          <a:prstGeom prst="rect">
            <a:avLst/>
          </a:prstGeom>
        </p:spPr>
      </p:pic>
      <p:sp>
        <p:nvSpPr>
          <p:cNvPr id="11" name="Nuoli: Alas 10"/>
          <p:cNvSpPr/>
          <p:nvPr/>
        </p:nvSpPr>
        <p:spPr>
          <a:xfrm>
            <a:off x="7892716" y="4241718"/>
            <a:ext cx="141471" cy="1035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590436"/>
      </p:ext>
    </p:extLst>
  </p:cSld>
  <p:clrMapOvr>
    <a:masterClrMapping/>
  </p:clrMapOvr>
</p:sld>
</file>

<file path=ppt/theme/theme1.xml><?xml version="1.0" encoding="utf-8"?>
<a:theme xmlns:a="http://schemas.openxmlformats.org/drawingml/2006/main" name="Kuiskaus">
  <a:themeElements>
    <a:clrScheme name="Kuiskau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uiskaus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c9ec528-d42a-45a0-85b6-115ea67caa27">
      <UserInfo>
        <DisplayName>Piia.Takala</DisplayName>
        <AccountId>29</AccountId>
        <AccountType/>
      </UserInfo>
      <UserInfo>
        <DisplayName>Tiina.Saarenketo</DisplayName>
        <AccountId>30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869CD8A43E2E499F073301C86C307A" ma:contentTypeVersion="2" ma:contentTypeDescription="Create a new document." ma:contentTypeScope="" ma:versionID="927fce566f0dd17d66abc6eaf6c1cf3f">
  <xsd:schema xmlns:xsd="http://www.w3.org/2001/XMLSchema" xmlns:xs="http://www.w3.org/2001/XMLSchema" xmlns:p="http://schemas.microsoft.com/office/2006/metadata/properties" xmlns:ns2="dc9ec528-d42a-45a0-85b6-115ea67caa27" targetNamespace="http://schemas.microsoft.com/office/2006/metadata/properties" ma:root="true" ma:fieldsID="bf07fff1f767624f36ea1c7c2d5331c0" ns2:_="">
    <xsd:import namespace="dc9ec528-d42a-45a0-85b6-115ea67caa2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ec528-d42a-45a0-85b6-115ea67caa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A1DC74-C500-4BCB-8A99-8B51A2FAFDDE}">
  <ds:schemaRefs>
    <ds:schemaRef ds:uri="dc9ec528-d42a-45a0-85b6-115ea67caa2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E95DCA-25E4-4C25-9E84-1BB0066DAA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377EB-D645-428B-813E-6652446F4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ec528-d42a-45a0-85b6-115ea67caa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595</Words>
  <Application>Microsoft Office PowerPoint</Application>
  <PresentationFormat>Mukautettu</PresentationFormat>
  <Paragraphs>126</Paragraphs>
  <Slides>15</Slides>
  <Notes>11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Kuiskaus</vt:lpstr>
      <vt:lpstr>Opetussuunnitelma ja arviointi</vt:lpstr>
      <vt:lpstr>OPS-arviointiprosessi</vt:lpstr>
      <vt:lpstr>Oppimiskäsitys opetussuunnitelmassa</vt:lpstr>
      <vt:lpstr>Kouluissa kehitetään arviointi-kulttuuria, jonka keskeisiä piirteitä ovat:     </vt:lpstr>
      <vt:lpstr>Haasteet koulun/opettajien pedagogiikassa</vt:lpstr>
      <vt:lpstr>Opetuksen suunnittelu (ohjaus)</vt:lpstr>
      <vt:lpstr>Opettaja arvioi tavoitteiden saavuttamista</vt:lpstr>
      <vt:lpstr>Dia 8</vt:lpstr>
      <vt:lpstr>Dia 9</vt:lpstr>
      <vt:lpstr>Dia 10</vt:lpstr>
      <vt:lpstr>Osaamisen- ja oppimisen edistymisen kuvaamisen viitekehys</vt:lpstr>
      <vt:lpstr>Dia 12</vt:lpstr>
      <vt:lpstr>Dia 13</vt:lpstr>
      <vt:lpstr>Dia 14</vt:lpstr>
      <vt:lpstr>Yleiset arviointiohjeet lukuvuodelle 17-18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Opetussuunnitelma ja arviointi</dc:title>
  <dc:creator>Teerijoki Pipsa</dc:creator>
  <cp:lastModifiedBy>Tiia Hintsa</cp:lastModifiedBy>
  <cp:revision>26</cp:revision>
  <dcterms:modified xsi:type="dcterms:W3CDTF">2017-08-06T12:03:37Z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0x01010073869CD8A43E2E499F073301C86C307A</vt:lpwstr>
  </property>
</Properties>
</file>