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4"/>
  </p:sldMasterIdLst>
  <p:notesMasterIdLst>
    <p:notesMasterId r:id="rId9"/>
  </p:notesMasterIdLst>
  <p:sldIdLst>
    <p:sldId id="256" r:id="rId5"/>
    <p:sldId id="259" r:id="rId6"/>
    <p:sldId id="257" r:id="rId7"/>
    <p:sldId id="260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1" roundtripDataSignature="AMtx7mgXBVl2DFmaa46CFQxb0zjaYPX7o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customschemas.google.com/relationships/presentationmetadata" Target="metadata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8553866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878604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dia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3. Uskonnon osatekijät</a:t>
            </a:r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3. Uskonnon osatekijät</a:t>
            </a:r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3. Uskonnon osatekijät</a:t>
            </a:r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3. Uskonnon osatekijät</a:t>
            </a:r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3. Uskonnon osatekijät</a:t>
            </a:r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3. Uskonnon osatekijät</a:t>
            </a:r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3. Uskonnon osatekijät</a:t>
            </a:r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3. Uskonnon osatekijät</a:t>
            </a:r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3. Uskonnon osatekijät</a:t>
            </a:r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uvatekstillinen sisältö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3. Uskonnon osatekijät</a:t>
            </a:r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uvatekstillinen kuv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3. Uskonnon osatekijät</a:t>
            </a:r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3. Uskonnon osatekijät</a:t>
            </a:r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sz="4800" dirty="0"/>
              <a:t>3. Uskonnon osatekijät</a:t>
            </a:r>
            <a:endParaRPr dirty="0"/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rPr lang="fi-FI" sz="2200" dirty="0"/>
              <a:t>Opetusvinkki 2: ryhmätyö uskonnon osatekijöistä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8828088" cy="10735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sz="4200" dirty="0">
                <a:latin typeface="Calibri"/>
                <a:ea typeface="Calibri"/>
                <a:cs typeface="Calibri"/>
                <a:sym typeface="Calibri"/>
              </a:rPr>
              <a:t>Ohjeita ryhmätyöhön</a:t>
            </a:r>
            <a:endParaRPr dirty="0"/>
          </a:p>
        </p:txBody>
      </p:sp>
      <p:sp>
        <p:nvSpPr>
          <p:cNvPr id="91" name="Google Shape;91;p2"/>
          <p:cNvSpPr txBox="1">
            <a:spLocks noGrp="1"/>
          </p:cNvSpPr>
          <p:nvPr>
            <p:ph type="body" idx="1"/>
          </p:nvPr>
        </p:nvSpPr>
        <p:spPr>
          <a:xfrm>
            <a:off x="838200" y="1901952"/>
            <a:ext cx="10515600" cy="42750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indent="-228600">
              <a:buSzPts val="2200"/>
            </a:pPr>
            <a:r>
              <a:rPr lang="fi-FI" sz="2200" dirty="0"/>
              <a:t>Muodostetaan 2–4 henkilön ryhmiä.</a:t>
            </a:r>
          </a:p>
          <a:p>
            <a:pPr marL="228600" indent="-228600">
              <a:buSzPts val="2200"/>
            </a:pPr>
            <a:r>
              <a:rPr lang="fi-FI" sz="2200" dirty="0"/>
              <a:t>Jokainen ryhmä saa vastuulleen yhden uskonnon osatekijän, josta tekevät diaesityksen.</a:t>
            </a:r>
          </a:p>
          <a:p>
            <a:pPr marL="228600" indent="-228600">
              <a:buSzPts val="2200"/>
            </a:pPr>
            <a:r>
              <a:rPr lang="fi-FI" sz="2200" dirty="0"/>
              <a:t>Lähteenä käytetään oppikirjaa sekä internettiä.</a:t>
            </a:r>
          </a:p>
          <a:p>
            <a:pPr marL="228600" indent="-228600">
              <a:buSzPts val="2200"/>
            </a:pPr>
            <a:r>
              <a:rPr lang="fi-FI" sz="2200" dirty="0"/>
              <a:t>Seuraavilla dioilla on tarkemmat ohjeet esityksen elementeistä.</a:t>
            </a: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7F690A46-6BF2-4B94-9AC6-300D07697BE9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3. Uskonnon osatekijät</a:t>
            </a:r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7CDA0660-2F20-4476-A0A9-8EAFB55F404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6026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8828088" cy="10735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sz="4200" dirty="0">
                <a:latin typeface="Calibri"/>
                <a:ea typeface="Calibri"/>
                <a:cs typeface="Calibri"/>
                <a:sym typeface="Calibri"/>
              </a:rPr>
              <a:t>Ohjeet diasarjan laatimiseen</a:t>
            </a:r>
            <a:endParaRPr dirty="0"/>
          </a:p>
        </p:txBody>
      </p:sp>
      <p:sp>
        <p:nvSpPr>
          <p:cNvPr id="91" name="Google Shape;91;p2"/>
          <p:cNvSpPr txBox="1">
            <a:spLocks noGrp="1"/>
          </p:cNvSpPr>
          <p:nvPr>
            <p:ph type="body" idx="1"/>
          </p:nvPr>
        </p:nvSpPr>
        <p:spPr>
          <a:xfrm>
            <a:off x="838200" y="1901952"/>
            <a:ext cx="10515600" cy="42750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1" indent="-228600">
              <a:spcBef>
                <a:spcPts val="1000"/>
              </a:spcBef>
              <a:buSzPts val="2200"/>
            </a:pPr>
            <a:r>
              <a:rPr lang="fi-FI" sz="2200" dirty="0"/>
              <a:t>Esityksen tulee sisältää vähintään kolme diaa.</a:t>
            </a:r>
          </a:p>
          <a:p>
            <a:pPr marL="228600" lvl="1" indent="-228600">
              <a:spcBef>
                <a:spcPts val="1000"/>
              </a:spcBef>
              <a:buSzPts val="2200"/>
            </a:pPr>
            <a:r>
              <a:rPr lang="fi-FI" sz="2200" dirty="0"/>
              <a:t>Keksikää dioille mahdolliset väliotsikot.</a:t>
            </a:r>
          </a:p>
          <a:p>
            <a:pPr marL="228600" lvl="1" indent="-228600">
              <a:spcBef>
                <a:spcPts val="1000"/>
              </a:spcBef>
              <a:buSzPts val="2200"/>
            </a:pPr>
            <a:r>
              <a:rPr lang="fi-FI" sz="2200" dirty="0"/>
              <a:t>Älkää laittako liikaa tekstiä dioihin.</a:t>
            </a:r>
          </a:p>
          <a:p>
            <a:pPr marL="228600" lvl="1" indent="-228600">
              <a:spcBef>
                <a:spcPts val="1000"/>
              </a:spcBef>
              <a:buSzPts val="2200"/>
            </a:pPr>
            <a:r>
              <a:rPr lang="fi-FI" sz="2200" dirty="0"/>
              <a:t>Elävöittäkää dioja osuvilla kuvilla tai lyhyellä videolla.</a:t>
            </a:r>
          </a:p>
          <a:p>
            <a:pPr marL="228600" lvl="1" indent="-228600">
              <a:spcBef>
                <a:spcPts val="1000"/>
              </a:spcBef>
              <a:buSzPts val="2200"/>
            </a:pPr>
            <a:r>
              <a:rPr lang="fi-FI" sz="2200" dirty="0"/>
              <a:t>Työ pitää tehdä oppikirjaa apuna käyttäen. Kuvat &amp; mahdollisen videon voi etsiä netistä.</a:t>
            </a:r>
          </a:p>
          <a:p>
            <a:pPr marL="228600" lvl="1" indent="-228600">
              <a:spcBef>
                <a:spcPts val="1000"/>
              </a:spcBef>
              <a:buSzPts val="2200"/>
            </a:pPr>
            <a:r>
              <a:rPr lang="fi-FI" sz="2200" dirty="0"/>
              <a:t>Käyttäkää esimerkkejä aiheenne kuvailussa! Tähän saa hyödyntää nettiä.  </a:t>
            </a: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7F690A46-6BF2-4B94-9AC6-300D07697BE9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3. Uskonnon osatekijät</a:t>
            </a:r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7CDA0660-2F20-4476-A0A9-8EAFB55F404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3</a:t>
            </a:fld>
            <a:endParaRPr lang="fi-F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8828088" cy="10735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sz="4200" dirty="0">
                <a:latin typeface="Calibri"/>
                <a:ea typeface="Calibri"/>
                <a:cs typeface="Calibri"/>
                <a:sym typeface="Calibri"/>
              </a:rPr>
              <a:t>Aiheet ja niitä käsittelevät painetun oppikirjan sivut</a:t>
            </a:r>
            <a:endParaRPr dirty="0"/>
          </a:p>
        </p:txBody>
      </p:sp>
      <p:sp>
        <p:nvSpPr>
          <p:cNvPr id="91" name="Google Shape;91;p2"/>
          <p:cNvSpPr txBox="1">
            <a:spLocks noGrp="1"/>
          </p:cNvSpPr>
          <p:nvPr>
            <p:ph type="body" idx="1"/>
          </p:nvPr>
        </p:nvSpPr>
        <p:spPr>
          <a:xfrm>
            <a:off x="838200" y="1901952"/>
            <a:ext cx="10515600" cy="42750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1" indent="-457200">
              <a:spcBef>
                <a:spcPts val="1000"/>
              </a:spcBef>
              <a:buSzPts val="2200"/>
              <a:buFont typeface="+mj-lt"/>
              <a:buAutoNum type="arabicPeriod"/>
            </a:pPr>
            <a:r>
              <a:rPr lang="fi-FI" sz="2200" dirty="0"/>
              <a:t>Myytit (oppikirjan sivut 38–39) (Noora)</a:t>
            </a:r>
          </a:p>
          <a:p>
            <a:pPr marL="457200" lvl="1" indent="-457200">
              <a:spcBef>
                <a:spcPts val="1000"/>
              </a:spcBef>
              <a:buSzPts val="2200"/>
              <a:buFont typeface="+mj-lt"/>
              <a:buAutoNum type="arabicPeriod"/>
            </a:pPr>
            <a:r>
              <a:rPr lang="fi-FI" sz="2200" dirty="0"/>
              <a:t>Opit (sivut 39–40) (Siiri, Veera &amp; Elma)</a:t>
            </a:r>
          </a:p>
          <a:p>
            <a:pPr marL="457200" lvl="1" indent="-457200">
              <a:spcBef>
                <a:spcPts val="1000"/>
              </a:spcBef>
              <a:buSzPts val="2200"/>
              <a:buFont typeface="+mj-lt"/>
              <a:buAutoNum type="arabicPeriod"/>
            </a:pPr>
            <a:r>
              <a:rPr lang="fi-FI" sz="2200" dirty="0"/>
              <a:t>Rituaalit (sivut 42–43 ja 45) (Ella &amp; Riina)</a:t>
            </a:r>
          </a:p>
          <a:p>
            <a:pPr marL="457200" lvl="1" indent="-457200">
              <a:spcBef>
                <a:spcPts val="1000"/>
              </a:spcBef>
              <a:buSzPts val="2200"/>
              <a:buFont typeface="+mj-lt"/>
              <a:buAutoNum type="arabicPeriod"/>
            </a:pPr>
            <a:r>
              <a:rPr lang="fi-FI" sz="2200" dirty="0"/>
              <a:t>Kokemukset (sivut 45–47) (Ella &amp; Viia)</a:t>
            </a:r>
          </a:p>
          <a:p>
            <a:pPr marL="457200" lvl="1" indent="-457200">
              <a:spcBef>
                <a:spcPts val="1000"/>
              </a:spcBef>
              <a:buSzPts val="2200"/>
              <a:buFont typeface="+mj-lt"/>
              <a:buAutoNum type="arabicPeriod"/>
            </a:pPr>
            <a:r>
              <a:rPr lang="fi-FI" sz="2200" dirty="0"/>
              <a:t>Yhteisöllisyys (sivut 42 ja 44) (Jade &amp; Alisa)</a:t>
            </a:r>
          </a:p>
          <a:p>
            <a:pPr marL="457200" lvl="1" indent="-457200">
              <a:spcBef>
                <a:spcPts val="1000"/>
              </a:spcBef>
              <a:buSzPts val="2200"/>
              <a:buFont typeface="+mj-lt"/>
              <a:buAutoNum type="arabicPeriod"/>
            </a:pPr>
            <a:r>
              <a:rPr lang="fi-FI" sz="2200" dirty="0"/>
              <a:t>Moraali (sivut 41–42) (Eino &amp; Juho)</a:t>
            </a:r>
          </a:p>
          <a:p>
            <a:pPr marL="457200" lvl="1" indent="-457200">
              <a:spcBef>
                <a:spcPts val="1000"/>
              </a:spcBef>
              <a:buSzPts val="2200"/>
              <a:buFont typeface="+mj-lt"/>
              <a:buAutoNum type="arabicPeriod"/>
            </a:pPr>
            <a:r>
              <a:rPr lang="fi-FI" sz="2200" dirty="0"/>
              <a:t>Aineellisuus (sivu 47) (Ville &amp; Leevi)</a:t>
            </a: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7F690A46-6BF2-4B94-9AC6-300D07697BE9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3. Uskonnon osatekijät</a:t>
            </a:r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7CDA0660-2F20-4476-A0A9-8EAFB55F404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649230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6141306D6D990443B0588835481DE786" ma:contentTypeVersion="13" ma:contentTypeDescription="Luo uusi asiakirja." ma:contentTypeScope="" ma:versionID="ac48975ef761c02bdce8d97f26b9fd33">
  <xsd:schema xmlns:xsd="http://www.w3.org/2001/XMLSchema" xmlns:xs="http://www.w3.org/2001/XMLSchema" xmlns:p="http://schemas.microsoft.com/office/2006/metadata/properties" xmlns:ns2="53473b3c-3f6a-4cef-b167-41bf439e5113" xmlns:ns3="b79bcac1-f81e-4927-bb4f-3498bf3afc41" targetNamespace="http://schemas.microsoft.com/office/2006/metadata/properties" ma:root="true" ma:fieldsID="a6e9604e5e08499648b235ef603f124c" ns2:_="" ns3:_="">
    <xsd:import namespace="53473b3c-3f6a-4cef-b167-41bf439e5113"/>
    <xsd:import namespace="b79bcac1-f81e-4927-bb4f-3498bf3afc41"/>
    <xsd:element name="properties">
      <xsd:complexType>
        <xsd:sequence>
          <xsd:element name="documentManagement">
            <xsd:complexType>
              <xsd:all>
                <xsd:element ref="ns2:MigrationSource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473b3c-3f6a-4cef-b167-41bf439e5113" elementFormDefault="qualified">
    <xsd:import namespace="http://schemas.microsoft.com/office/2006/documentManagement/types"/>
    <xsd:import namespace="http://schemas.microsoft.com/office/infopath/2007/PartnerControls"/>
    <xsd:element name="MigrationSourceID" ma:index="8" nillable="true" ma:displayName="MigrationSourceID" ma:internalName="MigrationSourceID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9bcac1-f81e-4927-bb4f-3498bf3afc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7" nillable="true" ma:displayName="Location" ma:description="" ma:indexed="true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Kuvien tunnisteet" ma:readOnly="false" ma:fieldId="{5cf76f15-5ced-4ddc-b409-7134ff3c332f}" ma:taxonomyMulti="true" ma:sspId="ad090c30-e361-427c-a70d-6c738229b7b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79bcac1-f81e-4927-bb4f-3498bf3afc4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CBB3C96-37F6-4918-B89C-C7C27C5B5F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3473b3c-3f6a-4cef-b167-41bf439e5113"/>
    <ds:schemaRef ds:uri="b79bcac1-f81e-4927-bb4f-3498bf3afc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2D2E5E2-BD83-4400-B3FA-4079E5A688D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BBB5EBF-9952-4D32-B4F6-2FE991956599}">
  <ds:schemaRefs>
    <ds:schemaRef ds:uri="http://schemas.microsoft.com/office/2006/metadata/properties"/>
    <ds:schemaRef ds:uri="http://schemas.microsoft.com/office/infopath/2007/PartnerControls"/>
    <ds:schemaRef ds:uri="b79bcac1-f81e-4927-bb4f-3498bf3afc4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194</Words>
  <Application>Microsoft Office PowerPoint</Application>
  <PresentationFormat>Laajakuva</PresentationFormat>
  <Paragraphs>28</Paragraphs>
  <Slides>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Office-teema</vt:lpstr>
      <vt:lpstr>3. Uskonnon osatekijät</vt:lpstr>
      <vt:lpstr>Ohjeita ryhmätyöhön</vt:lpstr>
      <vt:lpstr>Ohjeet diasarjan laatimiseen</vt:lpstr>
      <vt:lpstr>Aiheet ja niitä käsittelevät painetun oppikirjan sivut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Uskonnon osatekijät</dc:title>
  <dc:creator>Taina Vuokko</dc:creator>
  <cp:lastModifiedBy>Julia Mäkinen</cp:lastModifiedBy>
  <cp:revision>6</cp:revision>
  <dcterms:created xsi:type="dcterms:W3CDTF">2021-06-01T16:07:13Z</dcterms:created>
  <dcterms:modified xsi:type="dcterms:W3CDTF">2026-04-10T06:55:06Z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0x0101006141306D6D990443B0588835481DE786</vt:lpwstr>
  </property>
  <property fmtid="{D5CDD505-2E9C-101B-9397-08002B2CF9AE}" pid="3" name="Order">
    <vt:r8>4400</vt:r8>
  </property>
</Properties>
</file>