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38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680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205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21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40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36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00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274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34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347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11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22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4131-CB16-42CB-8813-2AF468634571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1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43695" y="195084"/>
            <a:ext cx="9144000" cy="89962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Suureet ja mittaaminen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0455" y="1094704"/>
            <a:ext cx="11655381" cy="576329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/>
              <a:t>Objektiivista tietoa kappaleista ja erilaisista tapahtumista saadaan </a:t>
            </a:r>
            <a:r>
              <a:rPr lang="fi-FI" sz="4400" b="1" dirty="0"/>
              <a:t>mittaamalla</a:t>
            </a:r>
            <a:r>
              <a:rPr lang="fi-FI" sz="4400" dirty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/>
              <a:t>Mitattavia asioita sanotaan </a:t>
            </a:r>
            <a:r>
              <a:rPr lang="fi-FI" sz="4400" b="1" dirty="0"/>
              <a:t>suureiksi</a:t>
            </a:r>
            <a:r>
              <a:rPr lang="fi-FI" sz="4400" dirty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/>
              <a:t>Mittaustulos ilmoitetaan suureen yksikön avulla.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/>
              <a:t>Esim. massa m = 5,2 x 1kg  = 5,2kg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/>
              <a:t>      suure   tunnus  lukuarvo yksikkö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/>
              <a:t>Yksikkömerkintä [m]= 1kg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2968018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2790" y="159063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925" y="526755"/>
            <a:ext cx="11070465" cy="6144502"/>
          </a:xfrm>
        </p:spPr>
        <p:txBody>
          <a:bodyPr>
            <a:normAutofit/>
          </a:bodyPr>
          <a:lstStyle/>
          <a:p>
            <a:r>
              <a:rPr lang="fi-FI" sz="4400" b="1" dirty="0"/>
              <a:t>SI-järjestelmä</a:t>
            </a:r>
            <a:r>
              <a:rPr lang="fi-FI" sz="4400" dirty="0"/>
              <a:t> on kansainvälinen mittayksikköjärjestelmä.</a:t>
            </a:r>
          </a:p>
          <a:p>
            <a:r>
              <a:rPr lang="fi-FI" sz="4400" dirty="0"/>
              <a:t>Etsi </a:t>
            </a:r>
            <a:r>
              <a:rPr lang="fi-FI" sz="4400" b="1" dirty="0"/>
              <a:t>perussuureiden</a:t>
            </a:r>
            <a:r>
              <a:rPr lang="fi-FI" sz="4400" dirty="0"/>
              <a:t> tunnukset ja SI-yksiköt MAOLista tai kirjan takakannesta.</a:t>
            </a:r>
          </a:p>
          <a:p>
            <a:r>
              <a:rPr lang="fi-FI" sz="4400" b="1" dirty="0"/>
              <a:t>Vektorisuureilla</a:t>
            </a:r>
            <a:r>
              <a:rPr lang="fi-FI" sz="4400" dirty="0"/>
              <a:t> on suuruuden lisäksi tietty suunta. (esim. nopeus, voima…)</a:t>
            </a:r>
          </a:p>
          <a:p>
            <a:r>
              <a:rPr lang="fi-FI" sz="4400" b="1" dirty="0"/>
              <a:t>Skalaarisuureilla</a:t>
            </a:r>
            <a:r>
              <a:rPr lang="fi-FI" sz="4400" dirty="0"/>
              <a:t> ei ole suuntaa. (esim. massa)</a:t>
            </a:r>
          </a:p>
        </p:txBody>
      </p:sp>
    </p:spTree>
    <p:extLst>
      <p:ext uri="{BB962C8B-B14F-4D97-AF65-F5344CB8AC3E}">
        <p14:creationId xmlns:p14="http://schemas.microsoft.com/office/powerpoint/2010/main" val="76141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97700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4699" y="618186"/>
            <a:ext cx="11758411" cy="6078828"/>
          </a:xfrm>
        </p:spPr>
        <p:txBody>
          <a:bodyPr/>
          <a:lstStyle/>
          <a:p>
            <a:r>
              <a:rPr lang="fi-FI" sz="4400" b="1" dirty="0"/>
              <a:t>Työ</a:t>
            </a:r>
            <a:r>
              <a:rPr lang="fi-FI" dirty="0"/>
              <a:t> - </a:t>
            </a:r>
            <a:r>
              <a:rPr lang="fi-FI" sz="4400" dirty="0"/>
              <a:t>Fysiikan opiskelija kävelee luokan päästä päähän. Mittaa kävelyaika. t=….</a:t>
            </a:r>
          </a:p>
          <a:p>
            <a:r>
              <a:rPr lang="fi-FI" sz="4400" dirty="0"/>
              <a:t>Onko mittaustulos tarkka?</a:t>
            </a:r>
          </a:p>
          <a:p>
            <a:r>
              <a:rPr lang="fi-FI" sz="4400" b="1" dirty="0"/>
              <a:t>Mittaustulos on aina likiarvo</a:t>
            </a:r>
            <a:r>
              <a:rPr lang="fi-FI" sz="4400" dirty="0"/>
              <a:t>, jonka tarkkuuden ilmoittaa sen merkitsevät numerot. Niitä ovat kaikki muut, paitsi…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4400" dirty="0"/>
              <a:t>kokonaislukujen lopussa olevat nollat.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4400" dirty="0"/>
              <a:t>desimaalilukujen alussa olevat nollat.</a:t>
            </a:r>
          </a:p>
        </p:txBody>
      </p:sp>
    </p:spTree>
    <p:extLst>
      <p:ext uri="{BB962C8B-B14F-4D97-AF65-F5344CB8AC3E}">
        <p14:creationId xmlns:p14="http://schemas.microsoft.com/office/powerpoint/2010/main" val="176277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61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Mittaustulos laskutehtävässä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2011" y="1166948"/>
            <a:ext cx="11596643" cy="5558591"/>
          </a:xfrm>
        </p:spPr>
        <p:txBody>
          <a:bodyPr>
            <a:normAutofit/>
          </a:bodyPr>
          <a:lstStyle/>
          <a:p>
            <a:r>
              <a:rPr lang="fi-FI" sz="4400" b="1" dirty="0"/>
              <a:t>Jako- ja kertolaskussa </a:t>
            </a:r>
            <a:r>
              <a:rPr lang="fi-FI" sz="4400" dirty="0"/>
              <a:t>vastaukseen otetaan yhtä monta merkitsevää numeroa kuin on lähtöarvojen epätarkimmassa luvussa.</a:t>
            </a:r>
          </a:p>
          <a:p>
            <a:r>
              <a:rPr lang="fi-FI" sz="4400" b="1" dirty="0"/>
              <a:t>Yhteen- ja vähennyslaskussa </a:t>
            </a:r>
            <a:r>
              <a:rPr lang="fi-FI" sz="4400" dirty="0"/>
              <a:t>vastaukseen otetaan yhtä monta desimaalia kuin lähtö-arvossa, jossa desimaaleja on vähiten.</a:t>
            </a:r>
          </a:p>
        </p:txBody>
      </p:sp>
    </p:spTree>
    <p:extLst>
      <p:ext uri="{BB962C8B-B14F-4D97-AF65-F5344CB8AC3E}">
        <p14:creationId xmlns:p14="http://schemas.microsoft.com/office/powerpoint/2010/main" val="31310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0864"/>
          </a:xfrm>
        </p:spPr>
        <p:txBody>
          <a:bodyPr>
            <a:normAutofit/>
          </a:bodyPr>
          <a:lstStyle/>
          <a:p>
            <a:r>
              <a:rPr lang="fi-FI" b="1" dirty="0"/>
              <a:t>Suureen arvon ilmoittaminen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6733" y="1105989"/>
            <a:ext cx="11810288" cy="5576822"/>
          </a:xfrm>
        </p:spPr>
        <p:txBody>
          <a:bodyPr>
            <a:normAutofit/>
          </a:bodyPr>
          <a:lstStyle/>
          <a:p>
            <a:r>
              <a:rPr lang="fi-FI" sz="4000" dirty="0"/>
              <a:t>Suureen arvo voidaan ilmoittaa kolmella tavalla. Esim. Varissaaren voimalan sähköteho on…</a:t>
            </a:r>
          </a:p>
          <a:p>
            <a:r>
              <a:rPr lang="fi-FI" sz="5400" dirty="0"/>
              <a:t>2050 000 W         (lukuna)</a:t>
            </a:r>
          </a:p>
          <a:p>
            <a:r>
              <a:rPr lang="fi-FI" sz="5400" dirty="0"/>
              <a:t>2,05 </a:t>
            </a:r>
            <a:r>
              <a:rPr lang="fi-FI" sz="5400" baseline="30000" dirty="0"/>
              <a:t>.</a:t>
            </a:r>
            <a:r>
              <a:rPr lang="fi-FI" sz="5400" dirty="0"/>
              <a:t> 10</a:t>
            </a:r>
            <a:r>
              <a:rPr lang="fi-FI" sz="5400" baseline="30000" dirty="0"/>
              <a:t>6</a:t>
            </a:r>
            <a:r>
              <a:rPr lang="fi-FI" sz="5400" dirty="0"/>
              <a:t> W		(10-potenssina)</a:t>
            </a:r>
          </a:p>
          <a:p>
            <a:r>
              <a:rPr lang="fi-FI" sz="5400" dirty="0"/>
              <a:t>2,05 MW		(etuliitteen avulla)</a:t>
            </a:r>
          </a:p>
          <a:p>
            <a:r>
              <a:rPr lang="fi-FI" sz="4000" dirty="0"/>
              <a:t>Tietyille 10-potensseille on olemassa kirjaintunnukset eli kerrannaisyksikön etuliitteet… (ks. s. 36 tai Maol-taulukot)</a:t>
            </a:r>
          </a:p>
        </p:txBody>
      </p:sp>
    </p:spTree>
    <p:extLst>
      <p:ext uri="{BB962C8B-B14F-4D97-AF65-F5344CB8AC3E}">
        <p14:creationId xmlns:p14="http://schemas.microsoft.com/office/powerpoint/2010/main" val="429381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AA533B-238F-43B7-EA98-49B5389D4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6769" y="102457"/>
            <a:ext cx="9144000" cy="12028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6A8A59-15F0-996D-328C-CD261F08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015" y="410307"/>
            <a:ext cx="11781693" cy="6025661"/>
          </a:xfrm>
        </p:spPr>
        <p:txBody>
          <a:bodyPr>
            <a:normAutofit/>
          </a:bodyPr>
          <a:lstStyle/>
          <a:p>
            <a:pPr algn="l"/>
            <a:r>
              <a:rPr lang="fi-FI" sz="4000" b="1" u="sng" dirty="0"/>
              <a:t>Etuliitteen poistaminen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62 km = 62 </a:t>
            </a:r>
            <a:r>
              <a:rPr lang="fi-FI" sz="4000" baseline="30000" dirty="0"/>
              <a:t>.</a:t>
            </a:r>
            <a:r>
              <a:rPr lang="fi-FI" sz="4000" dirty="0"/>
              <a:t> 1000 m = 62 000 m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Kerro suureen arvo etuliitettä vastaavalla kertoimella.</a:t>
            </a:r>
          </a:p>
          <a:p>
            <a:pPr algn="l"/>
            <a:r>
              <a:rPr lang="fi-FI" sz="4000" b="1" u="sng" dirty="0"/>
              <a:t>Etuliitteen lisääminen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Suureen arvo jaetaan etuliitettä vastaavalla kertoimella.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470 000 000 W = 470 000 000 : 1000 000 MW </a:t>
            </a:r>
          </a:p>
          <a:p>
            <a:pPr algn="l"/>
            <a:r>
              <a:rPr lang="fi-FI" sz="4000" dirty="0"/>
              <a:t>     = 470 MW</a:t>
            </a:r>
          </a:p>
          <a:p>
            <a:pPr marL="571500" indent="-571500" algn="l">
              <a:buFontTx/>
              <a:buChar char="-"/>
            </a:pPr>
            <a:endParaRPr lang="fi-FI" sz="4000" dirty="0"/>
          </a:p>
          <a:p>
            <a:pPr algn="l"/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98224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4E451-2839-B080-431F-907BC1897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20400B-9720-905F-A4A5-962381395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6769" y="102457"/>
            <a:ext cx="9144000" cy="12028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1CC9CA5-007E-548C-C22C-A3350C16B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015" y="410307"/>
            <a:ext cx="11781693" cy="6025661"/>
          </a:xfrm>
        </p:spPr>
        <p:txBody>
          <a:bodyPr>
            <a:normAutofit/>
          </a:bodyPr>
          <a:lstStyle/>
          <a:p>
            <a:pPr algn="l"/>
            <a:r>
              <a:rPr lang="fi-FI" sz="4000" b="1" dirty="0"/>
              <a:t>Ilmoita ilman etuliitettä…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2,27 GJ = 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2,27 nm=</a:t>
            </a:r>
          </a:p>
          <a:p>
            <a:pPr algn="l"/>
            <a:r>
              <a:rPr lang="fi-FI" sz="4000" b="1" dirty="0"/>
              <a:t>Ilmoita </a:t>
            </a:r>
            <a:r>
              <a:rPr lang="fi-FI" sz="4000" b="1" dirty="0" err="1"/>
              <a:t>etuliiteen</a:t>
            </a:r>
            <a:r>
              <a:rPr lang="fi-FI" sz="4000" b="1" dirty="0"/>
              <a:t> avulla…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35 000 V =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0,000 005 m =</a:t>
            </a:r>
          </a:p>
        </p:txBody>
      </p:sp>
    </p:spTree>
    <p:extLst>
      <p:ext uri="{BB962C8B-B14F-4D97-AF65-F5344CB8AC3E}">
        <p14:creationId xmlns:p14="http://schemas.microsoft.com/office/powerpoint/2010/main" val="340725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287</Words>
  <Application>Microsoft Office PowerPoint</Application>
  <PresentationFormat>Laajakuva</PresentationFormat>
  <Paragraphs>38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Suureet ja mittaaminen</vt:lpstr>
      <vt:lpstr>PowerPoint-esitys</vt:lpstr>
      <vt:lpstr>PowerPoint-esitys</vt:lpstr>
      <vt:lpstr>Mittaustulos laskutehtävässä</vt:lpstr>
      <vt:lpstr>Suureen arvon ilmoittaminen</vt:lpstr>
      <vt:lpstr>PowerPoint-esitys</vt:lpstr>
      <vt:lpstr>PowerPoint-esitys</vt:lpstr>
    </vt:vector>
  </TitlesOfParts>
  <Company>Keuruun kaupunki / Sivistystoimi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Suureet ja mittaaminen</dc:title>
  <dc:creator>Markku Mäkeläinen</dc:creator>
  <cp:lastModifiedBy>Mäkeläinen Markku</cp:lastModifiedBy>
  <cp:revision>17</cp:revision>
  <dcterms:created xsi:type="dcterms:W3CDTF">2016-08-11T16:32:53Z</dcterms:created>
  <dcterms:modified xsi:type="dcterms:W3CDTF">2025-10-03T10:40:33Z</dcterms:modified>
</cp:coreProperties>
</file>