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61" r:id="rId6"/>
    <p:sldId id="262" r:id="rId7"/>
    <p:sldId id="266" r:id="rId8"/>
    <p:sldId id="264" r:id="rId9"/>
    <p:sldId id="265" r:id="rId10"/>
    <p:sldId id="263" r:id="rId11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22" d="100"/>
          <a:sy n="122" d="100"/>
        </p:scale>
        <p:origin x="114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5644819-C8AC-12B3-113D-C33A5BC4E15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08F03D8E-7A2E-7890-D2F0-B415A6FB427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3F851DC4-29DC-1F36-4D1E-E87B00EAEA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F94B1C-AE8C-47BB-8110-D6676DC32688}" type="datetimeFigureOut">
              <a:rPr lang="fi-FI" smtClean="0"/>
              <a:t>22.11.2024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86AC6E1-A886-9728-25B6-F5AAC7D254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C2CF8F53-D216-7155-64FC-406372EBF9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956100-48AD-4AF5-AC35-CD6C67804AF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452912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64D0D88-4B5B-2A71-2F6F-79ABD15492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A657385D-1E0D-5480-1C77-C2D1376889D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B337870A-1400-6B68-CC0E-37F45F4B49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F94B1C-AE8C-47BB-8110-D6676DC32688}" type="datetimeFigureOut">
              <a:rPr lang="fi-FI" smtClean="0"/>
              <a:t>22.11.2024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10DDAA64-1533-1D6A-C422-3D9D523C0E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91512484-4CC0-58AF-0437-65A1E90230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956100-48AD-4AF5-AC35-CD6C67804AF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677547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42C2FB9E-152A-5A9B-B689-C68F912CDC6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D0E002FC-9894-F0D0-29AB-D728C1109B7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9A9A5F10-739D-A110-CB8B-E556F8F400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F94B1C-AE8C-47BB-8110-D6676DC32688}" type="datetimeFigureOut">
              <a:rPr lang="fi-FI" smtClean="0"/>
              <a:t>22.11.2024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D268FABA-6B08-C8B0-DF34-F601F9569F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492825C6-9599-84BD-76FE-9721629096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956100-48AD-4AF5-AC35-CD6C67804AF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417571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D725F25-602E-18F0-8C0D-004E67ED6B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7BEF1F1-D26B-DB1D-0495-3E76EF5CBC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6ECE4353-7BDC-2B96-CCDA-6743F66308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F94B1C-AE8C-47BB-8110-D6676DC32688}" type="datetimeFigureOut">
              <a:rPr lang="fi-FI" smtClean="0"/>
              <a:t>22.11.2024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9373B737-1F42-DF77-B61E-356D6281D9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D7171FCC-2FC6-ABAC-90F4-7BF035865D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956100-48AD-4AF5-AC35-CD6C67804AF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556914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BE28C54-3443-1270-C07E-D7B6D222FA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139F866B-B440-52C1-E18F-3166E90F07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AD90A1B1-9999-150D-41D7-A19FE56626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F94B1C-AE8C-47BB-8110-D6676DC32688}" type="datetimeFigureOut">
              <a:rPr lang="fi-FI" smtClean="0"/>
              <a:t>22.11.2024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7145929C-D91B-5238-58A8-500F97FB8F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74381DF6-A116-62BA-D2F4-AC204C5553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956100-48AD-4AF5-AC35-CD6C67804AF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879120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38B837B-F688-398C-9B68-72A447EC99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2538CA2A-3395-5255-74B0-DD4C82CC185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BA7B8983-A292-DA27-40D5-B39B85F3D75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0DC9FB44-0B9C-3FBD-6087-34300E5C33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F94B1C-AE8C-47BB-8110-D6676DC32688}" type="datetimeFigureOut">
              <a:rPr lang="fi-FI" smtClean="0"/>
              <a:t>22.11.2024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D030E8A3-D281-9EBF-E1C8-E73F5B9A94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FD923D4A-E640-E831-2DEB-7A15A80341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956100-48AD-4AF5-AC35-CD6C67804AF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78772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A8BE3D0-79A7-08CA-74BF-8A15074E29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32A08BF2-B4A5-EF2D-6A3E-C08FD4DE635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ED43CE50-1FD2-FDFF-2AC2-F25F60D7F71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0AA34C8C-50BA-FE9B-EDCB-BF79D187B3A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8DCC9419-D4D2-AB11-F735-DC51F6CB0FC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24B020E5-73E5-8BD4-5FF0-8D6CC81788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F94B1C-AE8C-47BB-8110-D6676DC32688}" type="datetimeFigureOut">
              <a:rPr lang="fi-FI" smtClean="0"/>
              <a:t>22.11.2024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35024095-4A18-6599-ADAE-62EB6AD7E4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831604BB-F28A-D354-EC43-A05631B065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956100-48AD-4AF5-AC35-CD6C67804AF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918376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428E3B8-D485-477D-BDE4-389B1E8943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3267A69B-C4BD-9869-402E-5380C1A182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F94B1C-AE8C-47BB-8110-D6676DC32688}" type="datetimeFigureOut">
              <a:rPr lang="fi-FI" smtClean="0"/>
              <a:t>22.11.2024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C40A0B72-9174-3B9F-D0B1-DA8567BD61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176E5DF3-AA28-AAD0-051E-4A1AEEE130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956100-48AD-4AF5-AC35-CD6C67804AF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62955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272C8456-6D0F-5D92-26B2-3559E16BC9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F94B1C-AE8C-47BB-8110-D6676DC32688}" type="datetimeFigureOut">
              <a:rPr lang="fi-FI" smtClean="0"/>
              <a:t>22.11.2024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C53A8A33-5D35-DDC8-B4D1-1845A04851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ED0A93F5-A5E8-F8CD-CDA0-33CDB2EEE0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956100-48AD-4AF5-AC35-CD6C67804AF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993777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DC8A632-7004-C1B9-495B-F9B928D70A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3EF4304-D8CF-A08C-237C-5FE924D0A3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89A4F2E2-2B93-9F96-7138-CBA90C2AE45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F85A3F9F-9AE6-E20A-2448-986E7EF867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F94B1C-AE8C-47BB-8110-D6676DC32688}" type="datetimeFigureOut">
              <a:rPr lang="fi-FI" smtClean="0"/>
              <a:t>22.11.2024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23D46ED6-9A38-B9E0-0FBD-58434DAE1F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72B38848-307F-47FA-5C82-8F03D3D620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956100-48AD-4AF5-AC35-CD6C67804AF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865036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18B836E-8509-17C9-7892-CF6C901B86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729E6319-91DA-5743-F2D5-5031BA2421C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FB32E187-D50F-8253-5039-E68F283660A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9C86B1DA-2E19-3021-C6B2-33467DD6AA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F94B1C-AE8C-47BB-8110-D6676DC32688}" type="datetimeFigureOut">
              <a:rPr lang="fi-FI" smtClean="0"/>
              <a:t>22.11.2024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11392AFD-8DF0-318E-2B46-E37FEFC3B2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7A86768E-8562-80C3-9059-62DCD04393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956100-48AD-4AF5-AC35-CD6C67804AF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999047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EAD0E438-275E-1765-E46F-4665001D59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6B307A97-4E52-4E59-D844-EC78CC23014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299E5C4A-4529-DCB0-8840-93F4624C8C8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FF94B1C-AE8C-47BB-8110-D6676DC32688}" type="datetimeFigureOut">
              <a:rPr lang="fi-FI" smtClean="0"/>
              <a:t>22.11.2024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32D3110D-3EF9-3538-1601-126347717A5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4E9B994C-B348-1003-29A7-A1E00C9E371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3956100-48AD-4AF5-AC35-CD6C67804AF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425127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7.png"/><Relationship Id="rId4" Type="http://schemas.openxmlformats.org/officeDocument/2006/relationships/image" Target="../media/image16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9EDB21B-E303-C51A-A088-51F8503C18C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Oppitunnit 3-4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C991A433-B289-870A-63C3-59D08CB06FA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sz="18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Suorakulmaisen kolmion trigonometriaa ja mallintaminen suorakulmaisen kolmion avulla.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01828942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6D2A5D5-7937-B3CB-B2EC-9C05E6EFE9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YO-tehtävä [K2013, 5]</a:t>
            </a:r>
          </a:p>
        </p:txBody>
      </p:sp>
      <p:pic>
        <p:nvPicPr>
          <p:cNvPr id="5" name="Sisällön paikkamerkki 4">
            <a:extLst>
              <a:ext uri="{FF2B5EF4-FFF2-40B4-BE49-F238E27FC236}">
                <a16:creationId xmlns:a16="http://schemas.microsoft.com/office/drawing/2014/main" id="{34EED134-DD65-13D1-F913-EC48783190D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rcRect b="66979"/>
          <a:stretch/>
        </p:blipFill>
        <p:spPr>
          <a:xfrm>
            <a:off x="501315" y="1690689"/>
            <a:ext cx="5923739" cy="917758"/>
          </a:xfrm>
        </p:spPr>
      </p:pic>
      <p:pic>
        <p:nvPicPr>
          <p:cNvPr id="7" name="Kuva 6">
            <a:extLst>
              <a:ext uri="{FF2B5EF4-FFF2-40B4-BE49-F238E27FC236}">
                <a16:creationId xmlns:a16="http://schemas.microsoft.com/office/drawing/2014/main" id="{0E89DD59-B22B-D636-4C44-33A77AC204D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2932" y="2909601"/>
            <a:ext cx="6941982" cy="3048436"/>
          </a:xfrm>
          <a:prstGeom prst="rect">
            <a:avLst/>
          </a:prstGeom>
        </p:spPr>
      </p:pic>
      <p:pic>
        <p:nvPicPr>
          <p:cNvPr id="4" name="Kuva 3">
            <a:extLst>
              <a:ext uri="{FF2B5EF4-FFF2-40B4-BE49-F238E27FC236}">
                <a16:creationId xmlns:a16="http://schemas.microsoft.com/office/drawing/2014/main" id="{43BF2EB6-FC2F-8500-51EB-6CF0BA05E58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668402" y="707854"/>
            <a:ext cx="5523598" cy="1900593"/>
          </a:xfrm>
          <a:prstGeom prst="rect">
            <a:avLst/>
          </a:prstGeom>
        </p:spPr>
      </p:pic>
      <p:pic>
        <p:nvPicPr>
          <p:cNvPr id="8" name="Kuva 7">
            <a:extLst>
              <a:ext uri="{FF2B5EF4-FFF2-40B4-BE49-F238E27FC236}">
                <a16:creationId xmlns:a16="http://schemas.microsoft.com/office/drawing/2014/main" id="{5E52CAFE-D7FB-A3C3-98D0-47AE2D53CC8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383875" y="3101710"/>
            <a:ext cx="4092652" cy="30484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91136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E677100-D42C-4463-D4E6-96DC537758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Suorakulmaisen kolmion trigonometriaa</a:t>
            </a:r>
          </a:p>
        </p:txBody>
      </p:sp>
      <p:pic>
        <p:nvPicPr>
          <p:cNvPr id="5" name="Sisällön paikkamerkki 4">
            <a:extLst>
              <a:ext uri="{FF2B5EF4-FFF2-40B4-BE49-F238E27FC236}">
                <a16:creationId xmlns:a16="http://schemas.microsoft.com/office/drawing/2014/main" id="{B2BB1E34-1325-B7B7-3FD2-0EEEEAF228E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8200" y="1594434"/>
            <a:ext cx="5831721" cy="4802188"/>
          </a:xfrm>
        </p:spPr>
      </p:pic>
      <p:sp>
        <p:nvSpPr>
          <p:cNvPr id="3" name="Tekstiruutu 2">
            <a:extLst>
              <a:ext uri="{FF2B5EF4-FFF2-40B4-BE49-F238E27FC236}">
                <a16:creationId xmlns:a16="http://schemas.microsoft.com/office/drawing/2014/main" id="{791267A6-266F-6FEB-12EA-57487932BCD4}"/>
              </a:ext>
            </a:extLst>
          </p:cNvPr>
          <p:cNvSpPr txBox="1"/>
          <p:nvPr/>
        </p:nvSpPr>
        <p:spPr>
          <a:xfrm>
            <a:off x="7074930" y="1619950"/>
            <a:ext cx="331356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/>
              <a:t>Esimerkki 1. Määritä suorakulmaisen kolmion avulla </a:t>
            </a:r>
            <a:r>
              <a:rPr lang="fi-FI" dirty="0" err="1"/>
              <a:t>sin</a:t>
            </a:r>
            <a:r>
              <a:rPr lang="fi-FI" dirty="0"/>
              <a:t>(30°)</a:t>
            </a:r>
          </a:p>
        </p:txBody>
      </p:sp>
      <p:pic>
        <p:nvPicPr>
          <p:cNvPr id="6" name="Kuva 5">
            <a:extLst>
              <a:ext uri="{FF2B5EF4-FFF2-40B4-BE49-F238E27FC236}">
                <a16:creationId xmlns:a16="http://schemas.microsoft.com/office/drawing/2014/main" id="{57A041CE-C72D-3D7F-CA81-EF444647202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41861" y="2543280"/>
            <a:ext cx="2622570" cy="1503280"/>
          </a:xfrm>
          <a:prstGeom prst="rect">
            <a:avLst/>
          </a:prstGeom>
        </p:spPr>
      </p:pic>
      <p:pic>
        <p:nvPicPr>
          <p:cNvPr id="8" name="Kuva 7">
            <a:extLst>
              <a:ext uri="{FF2B5EF4-FFF2-40B4-BE49-F238E27FC236}">
                <a16:creationId xmlns:a16="http://schemas.microsoft.com/office/drawing/2014/main" id="{461A0B3E-8B84-9C3E-A1EE-571C79C440E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074930" y="4130894"/>
            <a:ext cx="4003558" cy="13255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46358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165B333-AC6C-A507-2C0C-6394189210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Milloin trigonometrisia funktiota käytetään?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B6187F7-5008-FC7E-27F7-C8EC89B59E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22400"/>
            <a:ext cx="10515600" cy="4754563"/>
          </a:xfrm>
        </p:spPr>
        <p:txBody>
          <a:bodyPr/>
          <a:lstStyle/>
          <a:p>
            <a:r>
              <a:rPr lang="fi-FI" sz="2000" dirty="0"/>
              <a:t>Trigonometrisiä funktioita käytetään, kun halutaan selvittää suorakulmaisen kolmion kulmien suuruudet tai sivujen pituudet.</a:t>
            </a:r>
          </a:p>
          <a:p>
            <a:r>
              <a:rPr lang="fi-FI" sz="2000" dirty="0"/>
              <a:t>Jos kaksi kolmesta muuttujasta tiedetään, niin puuttuva voidaan selvittää yhtälönratkaisulla. </a:t>
            </a:r>
          </a:p>
          <a:p>
            <a:pPr lvl="1"/>
            <a:r>
              <a:rPr lang="fi-FI" sz="1800" dirty="0"/>
              <a:t>Kateetti, kateetti, hypotenuusa, jokin kulma.</a:t>
            </a:r>
          </a:p>
          <a:p>
            <a:r>
              <a:rPr lang="fi-FI" sz="1800" i="1" dirty="0">
                <a:solidFill>
                  <a:srgbClr val="FF0000"/>
                </a:solidFill>
              </a:rPr>
              <a:t>Huom. Tarkista, että laskimessa on käytössä asteet.</a:t>
            </a:r>
          </a:p>
          <a:p>
            <a:r>
              <a:rPr lang="fi-FI" sz="2000" dirty="0"/>
              <a:t>Esimerkki 2, tuntematon kateetti</a:t>
            </a:r>
          </a:p>
          <a:p>
            <a:endParaRPr lang="fi-FI" sz="2400" dirty="0"/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246B82F0-7F5E-BD8F-35BC-346D3EF279D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22059" y="3670721"/>
            <a:ext cx="2995294" cy="2611750"/>
          </a:xfrm>
          <a:prstGeom prst="rect">
            <a:avLst/>
          </a:prstGeom>
        </p:spPr>
      </p:pic>
      <p:pic>
        <p:nvPicPr>
          <p:cNvPr id="7" name="Kuva 6">
            <a:extLst>
              <a:ext uri="{FF2B5EF4-FFF2-40B4-BE49-F238E27FC236}">
                <a16:creationId xmlns:a16="http://schemas.microsoft.com/office/drawing/2014/main" id="{2796014F-602A-6EF9-96F3-F2895B5502C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01212" y="3182258"/>
            <a:ext cx="5897171" cy="34530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01064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36DB7CF-145F-6AD3-6E75-E57D0F49D8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Sivun pituuden ratkaiseminen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A6B150F-71E7-6AAD-C038-C86FBAAC68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54501"/>
            <a:ext cx="10515600" cy="4351338"/>
          </a:xfrm>
        </p:spPr>
        <p:txBody>
          <a:bodyPr/>
          <a:lstStyle/>
          <a:p>
            <a:r>
              <a:rPr lang="fi-FI" dirty="0"/>
              <a:t>Laske sivun x pituus.</a:t>
            </a:r>
          </a:p>
          <a:p>
            <a:endParaRPr lang="fi-FI" dirty="0"/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9FFDD4B1-FB81-1D33-E655-E7A2CAA601D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0957" y="2482018"/>
            <a:ext cx="4190294" cy="1379855"/>
          </a:xfrm>
          <a:prstGeom prst="rect">
            <a:avLst/>
          </a:prstGeom>
        </p:spPr>
      </p:pic>
      <p:sp>
        <p:nvSpPr>
          <p:cNvPr id="6" name="Tekstiruutu 5">
            <a:extLst>
              <a:ext uri="{FF2B5EF4-FFF2-40B4-BE49-F238E27FC236}">
                <a16:creationId xmlns:a16="http://schemas.microsoft.com/office/drawing/2014/main" id="{8DE4813B-6E21-6411-3577-5E0A7D453601}"/>
              </a:ext>
            </a:extLst>
          </p:cNvPr>
          <p:cNvSpPr txBox="1"/>
          <p:nvPr/>
        </p:nvSpPr>
        <p:spPr>
          <a:xfrm>
            <a:off x="400957" y="3943780"/>
            <a:ext cx="468750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/>
              <a:t>Vaiheet:</a:t>
            </a:r>
          </a:p>
          <a:p>
            <a:pPr marL="342900" indent="-342900">
              <a:buAutoNum type="arabicPeriod"/>
            </a:pPr>
            <a:r>
              <a:rPr lang="fi-FI" dirty="0"/>
              <a:t>Tunnista kateetit ja hypotenuusa</a:t>
            </a:r>
          </a:p>
          <a:p>
            <a:pPr marL="342900" indent="-342900">
              <a:buAutoNum type="arabicPeriod"/>
            </a:pPr>
            <a:r>
              <a:rPr lang="fi-FI" dirty="0"/>
              <a:t>Tunnista, mitä </a:t>
            </a:r>
            <a:r>
              <a:rPr lang="fi-FI" dirty="0" err="1"/>
              <a:t>trig</a:t>
            </a:r>
            <a:r>
              <a:rPr lang="fi-FI" dirty="0"/>
              <a:t>. funktiota tule käyttää.</a:t>
            </a:r>
          </a:p>
          <a:p>
            <a:pPr marL="342900" indent="-342900">
              <a:buAutoNum type="arabicPeriod"/>
            </a:pPr>
            <a:r>
              <a:rPr lang="fi-FI" dirty="0"/>
              <a:t>Muodosta yhtälö ja ratkaise.</a:t>
            </a:r>
          </a:p>
        </p:txBody>
      </p:sp>
    </p:spTree>
    <p:extLst>
      <p:ext uri="{BB962C8B-B14F-4D97-AF65-F5344CB8AC3E}">
        <p14:creationId xmlns:p14="http://schemas.microsoft.com/office/powerpoint/2010/main" val="37540129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AD14296-574D-8DCC-D484-5AF562A16F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Kulman asteluvun ratkaiseminen</a:t>
            </a:r>
          </a:p>
        </p:txBody>
      </p:sp>
      <p:pic>
        <p:nvPicPr>
          <p:cNvPr id="9" name="Kuva 8">
            <a:extLst>
              <a:ext uri="{FF2B5EF4-FFF2-40B4-BE49-F238E27FC236}">
                <a16:creationId xmlns:a16="http://schemas.microsoft.com/office/drawing/2014/main" id="{C156BBE2-3130-F07D-CF29-D97E01B8B34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1231" y="1488741"/>
            <a:ext cx="2823015" cy="2309740"/>
          </a:xfrm>
          <a:prstGeom prst="rect">
            <a:avLst/>
          </a:prstGeom>
        </p:spPr>
      </p:pic>
      <p:sp>
        <p:nvSpPr>
          <p:cNvPr id="12" name="Sisällön paikkamerkki 11">
            <a:extLst>
              <a:ext uri="{FF2B5EF4-FFF2-40B4-BE49-F238E27FC236}">
                <a16:creationId xmlns:a16="http://schemas.microsoft.com/office/drawing/2014/main" id="{3691BABA-7177-9808-3EEB-3A0B6058A339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344306" y="4209082"/>
            <a:ext cx="7153774" cy="18533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None/>
            </a:pPr>
            <a:r>
              <a:rPr lang="fi-FI" sz="1800" dirty="0"/>
              <a:t>Vaiheet:</a:t>
            </a:r>
          </a:p>
          <a:p>
            <a:pPr marL="342900" indent="-342900">
              <a:buAutoNum type="arabicPeriod"/>
            </a:pPr>
            <a:r>
              <a:rPr lang="fi-FI" sz="1800" dirty="0"/>
              <a:t>Tunnista kateetit ja hypotenuusa</a:t>
            </a:r>
          </a:p>
          <a:p>
            <a:pPr marL="342900" indent="-342900">
              <a:buAutoNum type="arabicPeriod"/>
            </a:pPr>
            <a:r>
              <a:rPr lang="fi-FI" sz="1800" dirty="0"/>
              <a:t>Tunnista, mitä </a:t>
            </a:r>
            <a:r>
              <a:rPr lang="fi-FI" sz="1800" dirty="0" err="1"/>
              <a:t>trig</a:t>
            </a:r>
            <a:r>
              <a:rPr lang="fi-FI" sz="1800" dirty="0"/>
              <a:t>. funktiota tule käyttää.</a:t>
            </a:r>
          </a:p>
          <a:p>
            <a:pPr marL="342900" indent="-342900">
              <a:buAutoNum type="arabicPeriod"/>
            </a:pPr>
            <a:r>
              <a:rPr lang="fi-FI" sz="1800" dirty="0"/>
              <a:t>Muodosta yhtälö</a:t>
            </a:r>
          </a:p>
          <a:p>
            <a:pPr marL="342900" indent="-342900">
              <a:buAutoNum type="arabicPeriod"/>
            </a:pPr>
            <a:r>
              <a:rPr lang="fi-FI" sz="1800" dirty="0"/>
              <a:t>Ratkaise kulma laskimella. (</a:t>
            </a:r>
            <a:r>
              <a:rPr lang="fi-FI" sz="1800" dirty="0" err="1"/>
              <a:t>arcsin</a:t>
            </a:r>
            <a:r>
              <a:rPr lang="fi-FI" sz="1800" dirty="0"/>
              <a:t>, </a:t>
            </a:r>
            <a:r>
              <a:rPr lang="fi-FI" sz="1800" dirty="0" err="1"/>
              <a:t>arccos</a:t>
            </a:r>
            <a:r>
              <a:rPr lang="fi-FI" sz="1800" dirty="0"/>
              <a:t> tai </a:t>
            </a:r>
            <a:r>
              <a:rPr lang="fi-FI" sz="1800" dirty="0" err="1"/>
              <a:t>arctan</a:t>
            </a:r>
            <a:r>
              <a:rPr lang="fi-FI" sz="1800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6105357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EA08DFD-7AE8-1996-81B1-FE1CF9CCCF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Trigonometristen funktioiden tarkat arvot.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0EBFB5E-6BD4-7A50-EF4E-0662691FCF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Maolista löytyy tarkat arvot trigonometrisien funktioiden tarkoille arvoille.</a:t>
            </a:r>
          </a:p>
          <a:p>
            <a:pPr lvl="1"/>
            <a:r>
              <a:rPr lang="fi-FI" dirty="0"/>
              <a:t>MAOL -&gt; Numeerisia taulukoita -&gt;Trigonometristen funktioiden tarkat arvot</a:t>
            </a:r>
          </a:p>
          <a:p>
            <a:r>
              <a:rPr lang="fi-FI" dirty="0"/>
              <a:t>Tarkkoja arvoja tarvitaan, kun tehtävässä vaaditaan tarkkaa vastausta.</a:t>
            </a:r>
          </a:p>
          <a:p>
            <a:r>
              <a:rPr lang="fi-FI" dirty="0"/>
              <a:t>Esim. Suorakulmaisen kolmion hypotenuusan pituus on 4, ja terävä kulma on 30 astetta. Laske viereisen kateetin pituus.</a:t>
            </a:r>
          </a:p>
        </p:txBody>
      </p:sp>
    </p:spTree>
    <p:extLst>
      <p:ext uri="{BB962C8B-B14F-4D97-AF65-F5344CB8AC3E}">
        <p14:creationId xmlns:p14="http://schemas.microsoft.com/office/powerpoint/2010/main" val="19222488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0B443E6-7B7B-ACCB-AC24-93450E46DD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Mistä tietää mitä kaavaa pitää hyödyntää?</a:t>
            </a:r>
          </a:p>
        </p:txBody>
      </p:sp>
      <p:pic>
        <p:nvPicPr>
          <p:cNvPr id="5" name="Sisällön paikkamerkki 4">
            <a:extLst>
              <a:ext uri="{FF2B5EF4-FFF2-40B4-BE49-F238E27FC236}">
                <a16:creationId xmlns:a16="http://schemas.microsoft.com/office/drawing/2014/main" id="{C8D3AC54-06BD-89B8-0D17-3125C7232D4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484579" y="1761423"/>
            <a:ext cx="9514765" cy="4071485"/>
          </a:xfrm>
        </p:spPr>
      </p:pic>
    </p:spTree>
    <p:extLst>
      <p:ext uri="{BB962C8B-B14F-4D97-AF65-F5344CB8AC3E}">
        <p14:creationId xmlns:p14="http://schemas.microsoft.com/office/powerpoint/2010/main" val="21803709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5D36114-1A41-C6BF-99C1-E440C9429B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Esimerkki 5</a:t>
            </a:r>
          </a:p>
        </p:txBody>
      </p:sp>
      <p:pic>
        <p:nvPicPr>
          <p:cNvPr id="7" name="Sisällön paikkamerkki 6">
            <a:extLst>
              <a:ext uri="{FF2B5EF4-FFF2-40B4-BE49-F238E27FC236}">
                <a16:creationId xmlns:a16="http://schemas.microsoft.com/office/drawing/2014/main" id="{E93ECDD0-2C43-DF28-C080-68FE7C7EC1F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80396" y="3291840"/>
            <a:ext cx="5921812" cy="2548628"/>
          </a:xfrm>
        </p:spPr>
      </p:pic>
      <p:pic>
        <p:nvPicPr>
          <p:cNvPr id="5" name="Kuva 4">
            <a:extLst>
              <a:ext uri="{FF2B5EF4-FFF2-40B4-BE49-F238E27FC236}">
                <a16:creationId xmlns:a16="http://schemas.microsoft.com/office/drawing/2014/main" id="{CA7D4E6D-BA4D-E3C7-95EF-47110385E08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8200" y="1271894"/>
            <a:ext cx="7830643" cy="1219370"/>
          </a:xfrm>
          <a:prstGeom prst="rect">
            <a:avLst/>
          </a:prstGeom>
        </p:spPr>
      </p:pic>
      <p:pic>
        <p:nvPicPr>
          <p:cNvPr id="9" name="Kuva 8">
            <a:extLst>
              <a:ext uri="{FF2B5EF4-FFF2-40B4-BE49-F238E27FC236}">
                <a16:creationId xmlns:a16="http://schemas.microsoft.com/office/drawing/2014/main" id="{054C9DA8-4059-410E-3853-4BF779F6503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920563" y="2825277"/>
            <a:ext cx="4195585" cy="34817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039662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B49A26C-E103-3A0C-D5EE-8111FE5EA8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Esimerkki 6</a:t>
            </a:r>
          </a:p>
        </p:txBody>
      </p:sp>
      <p:pic>
        <p:nvPicPr>
          <p:cNvPr id="5" name="Sisällön paikkamerkki 4">
            <a:extLst>
              <a:ext uri="{FF2B5EF4-FFF2-40B4-BE49-F238E27FC236}">
                <a16:creationId xmlns:a16="http://schemas.microsoft.com/office/drawing/2014/main" id="{6FEA66E4-2B32-2293-A206-4197A967389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8200" y="1536778"/>
            <a:ext cx="3955430" cy="2147982"/>
          </a:xfrm>
        </p:spPr>
      </p:pic>
      <p:pic>
        <p:nvPicPr>
          <p:cNvPr id="7" name="Kuva 6">
            <a:extLst>
              <a:ext uri="{FF2B5EF4-FFF2-40B4-BE49-F238E27FC236}">
                <a16:creationId xmlns:a16="http://schemas.microsoft.com/office/drawing/2014/main" id="{F881208A-6D2E-E1B5-F96F-598D4D5A3D5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71224" y="365125"/>
            <a:ext cx="3318765" cy="60726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52127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210</TotalTime>
  <Words>211</Words>
  <Application>Microsoft Office PowerPoint</Application>
  <PresentationFormat>Laajakuva</PresentationFormat>
  <Paragraphs>31</Paragraphs>
  <Slides>10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10</vt:i4>
      </vt:variant>
    </vt:vector>
  </HeadingPairs>
  <TitlesOfParts>
    <vt:vector size="14" baseType="lpstr">
      <vt:lpstr>Aptos</vt:lpstr>
      <vt:lpstr>Aptos Display</vt:lpstr>
      <vt:lpstr>Arial</vt:lpstr>
      <vt:lpstr>Office-teema</vt:lpstr>
      <vt:lpstr>Oppitunnit 3-4</vt:lpstr>
      <vt:lpstr>Suorakulmaisen kolmion trigonometriaa</vt:lpstr>
      <vt:lpstr>Milloin trigonometrisia funktiota käytetään?</vt:lpstr>
      <vt:lpstr>Sivun pituuden ratkaiseminen</vt:lpstr>
      <vt:lpstr>Kulman asteluvun ratkaiseminen</vt:lpstr>
      <vt:lpstr>Trigonometristen funktioiden tarkat arvot.</vt:lpstr>
      <vt:lpstr>Mistä tietää mitä kaavaa pitää hyödyntää?</vt:lpstr>
      <vt:lpstr>Esimerkki 5</vt:lpstr>
      <vt:lpstr>Esimerkki 6</vt:lpstr>
      <vt:lpstr>YO-tehtävä [K2013, 5]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Brenda Simenson</dc:creator>
  <cp:lastModifiedBy>Brenda Simenson</cp:lastModifiedBy>
  <cp:revision>3</cp:revision>
  <dcterms:created xsi:type="dcterms:W3CDTF">2024-11-09T15:22:42Z</dcterms:created>
  <dcterms:modified xsi:type="dcterms:W3CDTF">2024-11-22T16:31:23Z</dcterms:modified>
</cp:coreProperties>
</file>