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28"/>
  </p:notesMasterIdLst>
  <p:handoutMasterIdLst>
    <p:handoutMasterId r:id="rId29"/>
  </p:handoutMasterIdLst>
  <p:sldIdLst>
    <p:sldId id="256" r:id="rId4"/>
    <p:sldId id="343" r:id="rId5"/>
    <p:sldId id="327" r:id="rId6"/>
    <p:sldId id="261" r:id="rId7"/>
    <p:sldId id="352" r:id="rId8"/>
    <p:sldId id="371" r:id="rId9"/>
    <p:sldId id="375" r:id="rId10"/>
    <p:sldId id="369" r:id="rId11"/>
    <p:sldId id="370" r:id="rId12"/>
    <p:sldId id="367" r:id="rId13"/>
    <p:sldId id="272" r:id="rId14"/>
    <p:sldId id="378" r:id="rId15"/>
    <p:sldId id="260" r:id="rId16"/>
    <p:sldId id="368" r:id="rId17"/>
    <p:sldId id="365" r:id="rId18"/>
    <p:sldId id="269" r:id="rId19"/>
    <p:sldId id="358" r:id="rId20"/>
    <p:sldId id="264" r:id="rId21"/>
    <p:sldId id="262" r:id="rId22"/>
    <p:sldId id="267" r:id="rId23"/>
    <p:sldId id="379" r:id="rId24"/>
    <p:sldId id="380" r:id="rId25"/>
    <p:sldId id="265" r:id="rId26"/>
    <p:sldId id="376" r:id="rId27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16F"/>
    <a:srgbClr val="08306D"/>
    <a:srgbClr val="3A9B54"/>
    <a:srgbClr val="570F56"/>
    <a:srgbClr val="4C39A0"/>
    <a:srgbClr val="B2BE3E"/>
    <a:srgbClr val="DC2352"/>
    <a:srgbClr val="F176FE"/>
    <a:srgbClr val="9DB5D7"/>
    <a:srgbClr val="8F7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34" autoAdjust="0"/>
    <p:restoredTop sz="94789"/>
  </p:normalViewPr>
  <p:slideViewPr>
    <p:cSldViewPr snapToGrid="0" snapToObjects="1">
      <p:cViewPr varScale="1">
        <p:scale>
          <a:sx n="111" d="100"/>
          <a:sy n="111" d="100"/>
        </p:scale>
        <p:origin x="248" y="2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15.11.2021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15.11.2021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2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17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3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10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11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13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15.11.2021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15.11.2021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15.11.2021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kliitto.fi/yk-teemat/kestava-kehitys/kestavan-kehityksen-tavoitteet" TargetMode="External"/><Relationship Id="rId2" Type="http://schemas.openxmlformats.org/officeDocument/2006/relationships/hyperlink" Target="https://www.jyvaskyla.fi/taidemuseo/nayttelyt-ja-tapahtumat/verkkonayttely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perusteet.opintopolku.fi/#/fi/perusopetus/419550/sisallot/466342?vlk=428780&amp;vlk=428781&amp;vlk=428782&amp;valittu=42878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2021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” Mikä on sinulle kaikkein tärkein taidekokemus”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387577"/>
          </a:xfrm>
        </p:spPr>
        <p:txBody>
          <a:bodyPr>
            <a:normAutofit fontScale="90000"/>
          </a:bodyPr>
          <a:lstStyle/>
          <a:p>
            <a:pPr lvl="0"/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r>
              <a:rPr lang="fi-FI" b="0" dirty="0">
                <a:solidFill>
                  <a:srgbClr val="3A9B54"/>
                </a:solidFill>
                <a:latin typeface="Impact"/>
                <a:ea typeface="Helvetica Neue"/>
                <a:cs typeface="Impact"/>
                <a:sym typeface="Helvetica Neue"/>
              </a:rPr>
              <a:t>PEDAGOGINEN TEHTÄVÄ 15.11. Maisterit</a:t>
            </a:r>
            <a:br>
              <a:rPr lang="fi-FI" b="0" dirty="0">
                <a:solidFill>
                  <a:srgbClr val="D35305"/>
                </a:solidFill>
                <a:latin typeface="Impact"/>
                <a:ea typeface="Helvetica Neue"/>
                <a:cs typeface="Impact"/>
                <a:sym typeface="Helvetica Neue"/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678" y="1070517"/>
            <a:ext cx="9497122" cy="53313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chemeClr val="dk1"/>
                </a:solidFill>
                <a:sym typeface="Helvetica Neue"/>
              </a:rPr>
              <a:t> 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Suunnitelkaa toiminnallinen työpaja peruskoulun 3-6.lk oppilaille teemana taidemuseokäynti ja/tai kestävä kehitys.</a:t>
            </a:r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25000"/>
              <a:buNone/>
            </a:pPr>
            <a:endParaRPr lang="fi-FI" sz="2400" dirty="0"/>
          </a:p>
          <a:p>
            <a:pPr marL="0" indent="0"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None/>
            </a:pPr>
            <a:r>
              <a:rPr lang="fi-FI" sz="2400" b="1"/>
              <a:t> </a:t>
            </a:r>
            <a:r>
              <a:rPr lang="fi-FI" sz="2400" b="1">
                <a:latin typeface="Gill Sans MT" panose="020B0502020104020203" pitchFamily="34" charset="77"/>
              </a:rPr>
              <a:t> </a:t>
            </a:r>
            <a:r>
              <a:rPr lang="fi-FI" sz="2400" b="1">
                <a:latin typeface="Gill Sans MT" panose="020B0502020104020203" pitchFamily="34" charset="77"/>
                <a:cs typeface="Impact"/>
              </a:rPr>
              <a:t>    5 </a:t>
            </a:r>
            <a:r>
              <a:rPr lang="fi-FI" sz="2400" b="1">
                <a:latin typeface="Gill Sans MT" panose="020B0502020104020203" pitchFamily="34" charset="77"/>
                <a:cs typeface="Impact"/>
                <a:sym typeface="Helvetica Neue"/>
              </a:rPr>
              <a:t> </a:t>
            </a:r>
            <a:r>
              <a:rPr lang="fi-FI" sz="2400" b="1" dirty="0">
                <a:latin typeface="Gill Sans MT" panose="020B0502020104020203" pitchFamily="34" charset="77"/>
                <a:cs typeface="Impact"/>
                <a:sym typeface="Helvetica Neue"/>
              </a:rPr>
              <a:t>ryhmää jotka suunnittelevat ja toteuttavat:</a:t>
            </a:r>
          </a:p>
          <a:p>
            <a:pPr>
              <a:lnSpc>
                <a:spcPct val="80000"/>
              </a:lnSpc>
              <a:spcBef>
                <a:spcPts val="350"/>
              </a:spcBef>
              <a:buClr>
                <a:srgbClr val="000099"/>
              </a:buClr>
              <a:buSzPct val="82638"/>
              <a:buFont typeface="Noto Sans Symbols"/>
              <a:buChar char="•"/>
            </a:pPr>
            <a:endParaRPr lang="fi-FI" sz="2400" dirty="0">
              <a:solidFill>
                <a:schemeClr val="dk1"/>
              </a:solidFill>
              <a:sym typeface="Helvetica Neue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tuntisuunnitelman 2 x 45 min. pohjautuen verkkosivuihin: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endParaRPr lang="fi-FI" sz="2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https://www.jyvaskyla.fi/taidemuseo/nayttelyt-ja-tapahtumat/verkkonayttelyt</a:t>
            </a:r>
            <a:r>
              <a:rPr lang="fi-FI" sz="1400" dirty="0">
                <a:solidFill>
                  <a:srgbClr val="002060"/>
                </a:solidFill>
              </a:rPr>
              <a:t>          tai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https://www.ykliitto.fi/yk-teemat/kestava-kehitys/kestavan-kehityksen-tavoitteet</a:t>
            </a:r>
            <a:r>
              <a:rPr lang="fi-FI" sz="1400" dirty="0">
                <a:solidFill>
                  <a:srgbClr val="002060"/>
                </a:solidFill>
              </a:rPr>
              <a:t>     sekä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r>
              <a:rPr lang="fi-FI" sz="14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https://eperusteet.opintopolku.fi/#/fi/perusopetus/419550/sisallot/466342?vlk=428780&amp;vlk=428781&amp;vlk=428782&amp;valittu=428781</a:t>
            </a: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1400" dirty="0">
              <a:solidFill>
                <a:srgbClr val="002060"/>
              </a:solidFill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400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millaista oppimateriaalia suunnitelmaan liittyy, työtapa?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mitkä kuvataiteen </a:t>
            </a:r>
            <a:r>
              <a:rPr lang="fi-FI" sz="2400" dirty="0" err="1">
                <a:solidFill>
                  <a:srgbClr val="002060"/>
                </a:solidFill>
                <a:sym typeface="Helvetica Neue"/>
              </a:rPr>
              <a:t>opsin</a:t>
            </a:r>
            <a:r>
              <a:rPr lang="fi-FI" sz="2400" dirty="0">
                <a:solidFill>
                  <a:srgbClr val="002060"/>
                </a:solidFill>
                <a:sym typeface="Helvetica Neue"/>
              </a:rPr>
              <a:t> tavoitteet liittyvät tähän?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  <a:sym typeface="Helvetica Neue"/>
              </a:rPr>
              <a:t>mihin pitempään kokonaisuuteen tehtävä voi kuulua?</a:t>
            </a:r>
          </a:p>
          <a:p>
            <a:pPr lvl="1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Helvetica Neue"/>
              <a:buChar char="–"/>
            </a:pPr>
            <a:r>
              <a:rPr lang="fi-FI" sz="2400" dirty="0">
                <a:solidFill>
                  <a:srgbClr val="002060"/>
                </a:solidFill>
              </a:rPr>
              <a:t>esitellään demon lopussa kuvin ja sanoin</a:t>
            </a: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100000"/>
              <a:buNone/>
            </a:pPr>
            <a:endParaRPr lang="fi-FI" sz="2000" dirty="0">
              <a:solidFill>
                <a:schemeClr val="dk1"/>
              </a:solidFill>
              <a:sym typeface="Helvetica Neue"/>
            </a:endParaRPr>
          </a:p>
          <a:p>
            <a:pPr marL="457200" lvl="1" indent="0">
              <a:lnSpc>
                <a:spcPct val="80000"/>
              </a:lnSpc>
              <a:spcBef>
                <a:spcPts val="300"/>
              </a:spcBef>
              <a:buClr>
                <a:schemeClr val="dk1"/>
              </a:buClr>
              <a:buSzPct val="25000"/>
              <a:buNone/>
            </a:pPr>
            <a:endParaRPr lang="fi-FI" sz="15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3836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</a:t>
            </a: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Antti Lokka 2021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chemeClr val="accent5">
                    <a:lumMod val="25000"/>
                  </a:schemeClr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+ 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Kuva 3" descr="Kuva, joka sisältää kohteen teksti, clipart-kuva, merkki&#10;&#10;Kuvaus luotu automaattisesti">
            <a:extLst>
              <a:ext uri="{FF2B5EF4-FFF2-40B4-BE49-F238E27FC236}">
                <a16:creationId xmlns:a16="http://schemas.microsoft.com/office/drawing/2014/main" id="{8A80FABC-7B4B-7C48-9B85-B954EF27B6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2267572"/>
            <a:ext cx="12192000" cy="36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97516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2021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– Palaute osallistumisesta ja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sinnikkyydestä tukee oppimista – palaute tehtävässä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”seinällä onkin 20 malliksi näyttämäni työn kaltaista kuvaa, 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ja tehtävänannon sanamuodon sellainen 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632" y="365233"/>
            <a:ext cx="8493368" cy="86973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632" y="1234966"/>
            <a:ext cx="9625858" cy="5257802"/>
          </a:xfrm>
        </p:spPr>
        <p:txBody>
          <a:bodyPr>
            <a:normAutofit lnSpcReduction="10000"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Ohjaaminen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 tiedon rakentamisen välineenä vrt. akateemiset aineet.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</p:txBody>
      </p:sp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143001"/>
            <a:ext cx="2854712" cy="581536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" y="771070"/>
            <a:ext cx="4990315" cy="147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muovi&#10;&#10;Kuvaus luotu automaattisesti">
            <a:extLst>
              <a:ext uri="{FF2B5EF4-FFF2-40B4-BE49-F238E27FC236}">
                <a16:creationId xmlns:a16="http://schemas.microsoft.com/office/drawing/2014/main" id="{C310456C-6D37-5042-B298-AA1437DE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805" y="762000"/>
            <a:ext cx="3602684" cy="27020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0BAA9E7-031C-9D43-8147-C5F1D85A5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55" y="3499161"/>
            <a:ext cx="3883213" cy="2879338"/>
          </a:xfrm>
          <a:prstGeom prst="rect">
            <a:avLst/>
          </a:prstGeom>
        </p:spPr>
      </p:pic>
      <p:pic>
        <p:nvPicPr>
          <p:cNvPr id="7" name="Kuva 6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41333E11-8B42-3649-BE3D-A6DAE6B78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176" y="3499161"/>
            <a:ext cx="3378558" cy="287933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72FC1E4-7020-4841-AD1C-60FCBBE40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4740" y="3499161"/>
            <a:ext cx="1990067" cy="287933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DDF43D1-D134-C544-9033-6D0CB14A5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3975" y="725225"/>
            <a:ext cx="1889519" cy="27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2021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67345D3-191A-BF48-A61B-E1373562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93151" y="3253550"/>
            <a:ext cx="2797180" cy="43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r>
              <a:rPr lang="en-US" dirty="0"/>
              <a:t> =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ilmaisukanavien</a:t>
            </a:r>
            <a:r>
              <a:rPr lang="en-US" dirty="0"/>
              <a:t> </a:t>
            </a:r>
            <a:r>
              <a:rPr lang="en-US" dirty="0" err="1"/>
              <a:t>samanaikaisuus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  <a:r>
              <a:rPr lang="en-US" dirty="0" err="1"/>
              <a:t>osana</a:t>
            </a:r>
            <a:r>
              <a:rPr lang="en-US" dirty="0"/>
              <a:t> </a:t>
            </a:r>
            <a:r>
              <a:rPr lang="en-US" dirty="0" err="1"/>
              <a:t>kuvanlukutaitoa</a:t>
            </a:r>
            <a:endParaRPr lang="en-US" dirty="0"/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 dirty="0"/>
              <a:t> 2012.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pic>
        <p:nvPicPr>
          <p:cNvPr id="8" name="Kuva 7" descr="Kuva, joka sisältää kohteen teksti, elektroniikka, näyttökuva&#10;&#10;Kuvaus luotu automaattisesti">
            <a:extLst>
              <a:ext uri="{FF2B5EF4-FFF2-40B4-BE49-F238E27FC236}">
                <a16:creationId xmlns:a16="http://schemas.microsoft.com/office/drawing/2014/main" id="{A15916BC-568D-6449-A742-DD008676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982" y="1272753"/>
            <a:ext cx="12192000" cy="57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77091" y="110836"/>
            <a:ext cx="10071821" cy="98453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53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                          Antti Lokka 2021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7091" y="1125538"/>
            <a:ext cx="10848109" cy="5275262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Erilaiset tavoitteet ja osa-alueet:  </a:t>
            </a:r>
          </a:p>
          <a:p>
            <a:pPr marL="457200" indent="-457200">
              <a:buAutoNum type="arabicPeriod"/>
            </a:pPr>
            <a:r>
              <a:rPr lang="fi-FI" altLang="fi-FI" sz="2000" noProof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Omat kuvamaailmat</a:t>
            </a: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          </a:t>
            </a:r>
            <a:r>
              <a:rPr lang="fi-FI" altLang="fi-FI" sz="2000" noProof="1">
                <a:solidFill>
                  <a:srgbClr val="08306D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2. Taiteen maailmat          </a:t>
            </a:r>
            <a:r>
              <a:rPr lang="fi-FI" altLang="fi-FI" sz="2000" noProof="1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3. ympäristön kuvat</a:t>
            </a:r>
          </a:p>
          <a:p>
            <a:pPr marL="0" indent="0">
              <a:buNone/>
            </a:pPr>
            <a:endParaRPr lang="fi-FI" altLang="fi-FI" sz="2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 Visuaalinen havaitseminen ja ajattelu        - Kuvallinen tuottaminen </a:t>
            </a:r>
          </a:p>
          <a:p>
            <a:pPr marL="0" indent="0">
              <a:buNone/>
            </a:pP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Visuaalisen kulttuurin tulkinta          - Esteettinen, ekologinen ja eettinen arvottaminen</a:t>
            </a:r>
            <a:endParaRPr lang="fi-FI" altLang="fi-FI" sz="2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Erilaiset oppimisympäristöt, työtavat ja -muodot </a:t>
            </a:r>
          </a:p>
          <a:p>
            <a:pPr marL="0" indent="0">
              <a:buNone/>
            </a:pP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Opetussuunnitelma on joustava; POPS2016.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81" y="4778626"/>
            <a:ext cx="2692664" cy="178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2" descr="Kuva, joka sisältää kohteen taivas, vesi, ulko, henkilö&#10;&#10;Kuvaus luotu automaattisesti">
            <a:extLst>
              <a:ext uri="{FF2B5EF4-FFF2-40B4-BE49-F238E27FC236}">
                <a16:creationId xmlns:a16="http://schemas.microsoft.com/office/drawing/2014/main" id="{438E6FD0-2FDA-6B43-AFC6-D85E54863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045" y="4793807"/>
            <a:ext cx="2901712" cy="1763680"/>
          </a:xfrm>
          <a:prstGeom prst="rect">
            <a:avLst/>
          </a:prstGeom>
        </p:spPr>
      </p:pic>
      <p:pic>
        <p:nvPicPr>
          <p:cNvPr id="5" name="Kuva 4" descr="Kuva, joka sisältää kohteen lattia, sisä, sisäkatto&#10;&#10;Kuvaus luotu automaattisesti">
            <a:extLst>
              <a:ext uri="{FF2B5EF4-FFF2-40B4-BE49-F238E27FC236}">
                <a16:creationId xmlns:a16="http://schemas.microsoft.com/office/drawing/2014/main" id="{4A27EE0D-317A-CF42-9D15-9BD864057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8106" y="4769796"/>
            <a:ext cx="2383587" cy="1787691"/>
          </a:xfrm>
          <a:prstGeom prst="rect">
            <a:avLst/>
          </a:prstGeom>
        </p:spPr>
      </p:pic>
      <p:pic>
        <p:nvPicPr>
          <p:cNvPr id="7" name="Kuva 6" descr="Kuva, joka sisältää kohteen teksti, katettu, joukko, erilainen&#10;&#10;Kuvaus luotu automaattisesti">
            <a:extLst>
              <a:ext uri="{FF2B5EF4-FFF2-40B4-BE49-F238E27FC236}">
                <a16:creationId xmlns:a16="http://schemas.microsoft.com/office/drawing/2014/main" id="{85B998B2-E537-B74D-B0E9-47BE86A0C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920058" y="4778627"/>
            <a:ext cx="2612021" cy="17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lähtien, </a:t>
            </a:r>
            <a:r>
              <a:rPr lang="en-US" dirty="0" err="1">
                <a:latin typeface="Gill Sans MT" panose="020B0502020104020203" pitchFamily="34" charset="77"/>
              </a:rPr>
              <a:t>yhdistää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taide</a:t>
            </a:r>
            <a:r>
              <a:rPr lang="en-US" dirty="0">
                <a:latin typeface="Gill Sans MT" panose="020B0502020104020203" pitchFamily="34" charset="77"/>
              </a:rPr>
              <a:t> + </a:t>
            </a:r>
            <a:r>
              <a:rPr lang="en-US" dirty="0" err="1">
                <a:latin typeface="Gill Sans MT" panose="020B0502020104020203" pitchFamily="34" charset="77"/>
              </a:rPr>
              <a:t>kokija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yksilötasolla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endParaRPr lang="fi-FI" dirty="0">
              <a:latin typeface="Gill Sans MT" panose="020B0502020104020203" pitchFamily="34" charset="77"/>
            </a:endParaRP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F1F433-6F9E-974A-8AED-17D7613E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32F9D0C-4EB7-6240-A920-D78364BA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A68DB7E-49F5-CC42-A017-6D011AE35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418C71C2-9695-394B-9BD8-D7F844889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90" y="0"/>
            <a:ext cx="10548202" cy="659262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CB5D2F6-8385-2443-BDB2-1D209865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210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778934-FEEE-084B-A381-3067D686D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189ACBC-0380-8143-AA2C-5B2291EA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1A1E47B-5AC3-6D43-BC84-3B35A073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E4AEEF7D-8E13-BE4A-B1BD-4B614D5A1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35" y="0"/>
            <a:ext cx="10534523" cy="6584078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37E323D-66C5-0740-908D-7B533264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07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2021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Production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ilmaisukeinojen hallinta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Critical – Ilmiöiden ja kulttuurien väliset suhteet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Cultural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fi-FI" altLang="fi-FI" dirty="0" err="1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Est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. Hahmottaminen ja arvottaminen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OPSIN tavoitteet: Havaintojen tekeminen, kuvallinen tuottaminen</a:t>
            </a:r>
          </a:p>
          <a:p>
            <a:pPr marL="0" indent="0" eaLnBrk="1" hangingPunct="1">
              <a:buNone/>
            </a:pP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ja taiteen tuntemus sekä suhde ympäristöön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4" name="Kuva 3" descr="Kuva, joka sisältää kohteen lelu&#10;&#10;Kuvaus luotu automaattisesti">
            <a:extLst>
              <a:ext uri="{FF2B5EF4-FFF2-40B4-BE49-F238E27FC236}">
                <a16:creationId xmlns:a16="http://schemas.microsoft.com/office/drawing/2014/main" id="{7966CF16-DF37-E049-A534-915E4E58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Onko kyse: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Taiteilijoiden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kouluttamisesta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Kuvataideopetuksesta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Muodollisesta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kasvatustyöstä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vai</a:t>
            </a:r>
            <a:r>
              <a:rPr lang="en-US" dirty="0">
                <a:latin typeface="Gill Sans MT" panose="020B0502020104020203" pitchFamily="34" charset="77"/>
              </a:rPr>
              <a:t> jo 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	</a:t>
            </a:r>
            <a:r>
              <a:rPr lang="en-US" dirty="0" err="1">
                <a:latin typeface="Gill Sans MT" panose="020B0502020104020203" pitchFamily="34" charset="77"/>
              </a:rPr>
              <a:t>kodeissa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käynnistyvästä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Erityisesti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lapsille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suunnatusta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toiminnasta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Yleisemmästä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kasvatusotteesta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näkyy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-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15.11.2021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48" y="37518"/>
            <a:ext cx="12187752" cy="67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304800" y="1003300"/>
            <a:ext cx="117856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Impact" panose="020B080603090205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Impact" panose="020B080603090205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Impact" panose="020B080603090205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chemeClr val="accent5">
                  <a:lumMod val="10000"/>
                </a:schemeClr>
              </a:solidFill>
              <a:latin typeface="Impact" panose="020B080603090205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	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MIKÄ ESTÄÄ  </a:t>
            </a:r>
            <a:r>
              <a:rPr lang="fi-FI" altLang="ja-JP" sz="32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TAITEEN TAI LUOVAN ILMAISUN  OPETUKSESSA?</a:t>
            </a:r>
          </a:p>
          <a:p>
            <a:pPr>
              <a:lnSpc>
                <a:spcPct val="90000"/>
              </a:lnSpc>
            </a:pPr>
            <a:endParaRPr lang="fi-FI" altLang="ja-JP" sz="3200" dirty="0">
              <a:solidFill>
                <a:srgbClr val="80000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accent5">
                    <a:lumMod val="10000"/>
                  </a:schemeClr>
                </a:solidFill>
                <a:latin typeface="Century Gothic" panose="020B0502020202020204" pitchFamily="34" charset="0"/>
              </a:rPr>
              <a:t>Miten (kuva)taideopettaja voi tukea oppilaan omaa ajattelua. Joitakin esimerkkejä molemmista ääripäistä…</a:t>
            </a: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04814"/>
            <a:ext cx="10166349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1" y="1295400"/>
            <a:ext cx="99568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7043ABC-8C5C-A845-A378-1C355ACB6A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6000"/>
          </a:blip>
          <a:stretch>
            <a:fillRect/>
          </a:stretch>
        </p:blipFill>
        <p:spPr>
          <a:xfrm>
            <a:off x="25402" y="1341439"/>
            <a:ext cx="12166598" cy="63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3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15.11.2021</a:t>
            </a:fld>
            <a:endParaRPr lang="fi-FI" sz="600"/>
          </a:p>
        </p:txBody>
      </p:sp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1" y="-84384"/>
            <a:ext cx="4836587" cy="362240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8A3B7EB-F713-F24A-8A80-284F746D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06684"/>
            <a:ext cx="4351797" cy="32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2021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uusi käyttötarkoitus jollekin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– nykytaide.  luodaan kokonaan uutta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väittämä tms.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voi liittyä tietoisesti tai tiedostamatta </a:t>
            </a:r>
            <a:r>
              <a:rPr lang="fi-FI" altLang="fi-FI" sz="180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esim. arkeen </a:t>
            </a:r>
            <a:endParaRPr lang="fi-FI" altLang="fi-FI" sz="1800" dirty="0">
              <a:solidFill>
                <a:schemeClr val="tx1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oppilas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……..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toisena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piirrä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2-3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15.11.2021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3088</TotalTime>
  <Words>1424</Words>
  <Application>Microsoft Macintosh PowerPoint</Application>
  <PresentationFormat>Laajakuva</PresentationFormat>
  <Paragraphs>255</Paragraphs>
  <Slides>24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24</vt:i4>
      </vt:variant>
    </vt:vector>
  </HeadingPairs>
  <TitlesOfParts>
    <vt:vector size="36" baseType="lpstr">
      <vt:lpstr>Arial</vt:lpstr>
      <vt:lpstr>Calibri</vt:lpstr>
      <vt:lpstr>Century Gothic</vt:lpstr>
      <vt:lpstr>Gill Sans MT</vt:lpstr>
      <vt:lpstr>Helvetica</vt:lpstr>
      <vt:lpstr>Helvetica Neue</vt:lpstr>
      <vt:lpstr>Impact</vt:lpstr>
      <vt:lpstr>Noto Sans Symbols</vt:lpstr>
      <vt:lpstr>Trebuchet MS</vt:lpstr>
      <vt:lpstr>JYU Otsikkodiat</vt:lpstr>
      <vt:lpstr>JYU sisältö pohjat</vt:lpstr>
      <vt:lpstr>2_Mukautettu suunnittelumalli</vt:lpstr>
      <vt:lpstr>KUVATAIDE POMM1033  </vt:lpstr>
      <vt:lpstr>                          OPETUSSUUNNITELMA                                                                Antti Lokka 2021    </vt:lpstr>
      <vt:lpstr>       KÄYTÄNNÖN TOIMINTA                                               2021 Antti Lokka </vt:lpstr>
      <vt:lpstr>TAIDEKASVATUS vs. KULTTUURIKASVATUS</vt:lpstr>
      <vt:lpstr>PowerPoint-esitys</vt:lpstr>
      <vt:lpstr>TAIDE OSANA YLEISTÄ KASVATUSTA                     Antti Lokka</vt:lpstr>
      <vt:lpstr>PowerPoint-esitys</vt:lpstr>
      <vt:lpstr> LUOVUUDEN ARVIOINTITAPOJA                                    2021 Antti Lokka  </vt:lpstr>
      <vt:lpstr>MUODOSTA MAISEMA – tehdään …….. demolla</vt:lpstr>
      <vt:lpstr>                      AINEISTON SISÄLLÖNANALYYSI – TAIDEKUVA      - tehdään pienryhmissä</vt:lpstr>
      <vt:lpstr>                                                       2021 Antti Lokka    </vt:lpstr>
      <vt:lpstr> PEDAGOGINEN TEHTÄVÄ 15.11. Maisterit </vt:lpstr>
      <vt:lpstr>MITÄ ARVIOIDAAN KUVATAITEESSA                                                           Antti Lokka 2021    </vt:lpstr>
      <vt:lpstr>  PALAUTE ja ARVIOINTI                                                  2021 Antti Lokka    </vt:lpstr>
      <vt:lpstr>                  PALAUTE ja ARVIOINTI            Antti Lokka    </vt:lpstr>
      <vt:lpstr> KUVATAITEEN OPPITUNNIN RAKENNE                                                                             </vt:lpstr>
      <vt:lpstr>                 2021 Antti Lokka</vt:lpstr>
      <vt:lpstr>MEDIAKASVATUS ja VISUAALINEN KULTTUURI</vt:lpstr>
      <vt:lpstr> TAIDEKASVATUS SUOMESSA</vt:lpstr>
      <vt:lpstr>TAIDEKASVATUKSEN PERIAATTEITA </vt:lpstr>
      <vt:lpstr>PowerPoint-esitys</vt:lpstr>
      <vt:lpstr>PowerPoint-esitys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Microsoft Office User</cp:lastModifiedBy>
  <cp:revision>75</cp:revision>
  <dcterms:created xsi:type="dcterms:W3CDTF">2020-04-15T06:25:21Z</dcterms:created>
  <dcterms:modified xsi:type="dcterms:W3CDTF">2021-11-15T08:51:45Z</dcterms:modified>
  <cp:category/>
</cp:coreProperties>
</file>