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4" r:id="rId5"/>
  </p:sldMasterIdLst>
  <p:notesMasterIdLst>
    <p:notesMasterId r:id="rId14"/>
  </p:notesMasterIdLst>
  <p:sldIdLst>
    <p:sldId id="257" r:id="rId6"/>
    <p:sldId id="280" r:id="rId7"/>
    <p:sldId id="271" r:id="rId8"/>
    <p:sldId id="301" r:id="rId9"/>
    <p:sldId id="302" r:id="rId10"/>
    <p:sldId id="278" r:id="rId11"/>
    <p:sldId id="303" r:id="rId12"/>
    <p:sldId id="259"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CA546-EF1C-4F2D-89AE-B6ABDDE135A8}" v="10" dt="2025-11-09T20:16:26.129"/>
    <p1510:client id="{A0348DDA-3748-E265-E7E9-25BC02A600EE}" v="4" dt="2025-11-09T20:07:21.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55A16-4FD0-4CFC-B345-82D13DB70CBC}" type="datetimeFigureOut">
              <a:rPr lang="fi-FI" smtClean="0"/>
              <a:t>9.11.2025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1E5E-88F7-4032-9FCE-36A5C877AA80}" type="slidenum">
              <a:rPr lang="fi-FI" smtClean="0"/>
              <a:t>‹#›</a:t>
            </a:fld>
            <a:endParaRPr lang="fi-FI"/>
          </a:p>
        </p:txBody>
      </p:sp>
    </p:spTree>
    <p:extLst>
      <p:ext uri="{BB962C8B-B14F-4D97-AF65-F5344CB8AC3E}">
        <p14:creationId xmlns:p14="http://schemas.microsoft.com/office/powerpoint/2010/main" val="154703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Esimerkiksi normeja</a:t>
            </a:r>
            <a:r>
              <a:rPr lang="fi-FI" baseline="0" dirty="0"/>
              <a:t> opettamalla koulu sosiaalistaa lapset ja nuoret yhteiskuntaan. Jos asiaa katsotaan opettajan näkökulmasta, hän on sekä normien kohde (esim. opetussuunnitelmaa tulee toteuttaa, odotukset opettajan käytöstä kohtaan, käsitykset siitä, mitä on olla opettaja), mutta myös normittava toimija, joka tuo myös omia ajattelu- ja toimintamallejaan mukaan opetustilanteisiin (esim. pojat ovat matemaattisesti tyttöjä parempia, käsitykset siitä, mikä on opettajalle suotavaa toimintaa).</a:t>
            </a:r>
          </a:p>
          <a:p>
            <a:endParaRPr lang="fi-FI" baseline="0" dirty="0"/>
          </a:p>
          <a:p>
            <a:r>
              <a:rPr lang="fi-FI" baseline="0" dirty="0"/>
              <a:t>Normin rikkomisesta: </a:t>
            </a:r>
          </a:p>
          <a:p>
            <a:r>
              <a:rPr lang="fi-FI" baseline="0" dirty="0"/>
              <a:t>Rikkominen ja sen seuraukset eivät ole aina negatiivisia etenkin jos asiaa katsoo yhteiskunnallisesta näkökulmasta. Kuten aiemmin sanottua, normi tulee usein näkyväksi vasta kun sitä rikotaan. Tämä näkyväksi tuleminen mahdollistaa normin tarkastelun ja mahdollistaa sen muuttamisen</a:t>
            </a:r>
            <a:endParaRPr lang="fi-FI" dirty="0"/>
          </a:p>
          <a:p>
            <a:endParaRPr lang="fi-FI" dirty="0"/>
          </a:p>
        </p:txBody>
      </p:sp>
      <p:sp>
        <p:nvSpPr>
          <p:cNvPr id="4" name="Slide Number Placeholder 3"/>
          <p:cNvSpPr>
            <a:spLocks noGrp="1"/>
          </p:cNvSpPr>
          <p:nvPr>
            <p:ph type="sldNum" sz="quarter" idx="10"/>
          </p:nvPr>
        </p:nvSpPr>
        <p:spPr/>
        <p:txBody>
          <a:bodyPr/>
          <a:lstStyle/>
          <a:p>
            <a:fld id="{DA2CDBA3-8E53-4B38-8A28-94E4F9D9260E}" type="slidenum">
              <a:rPr lang="fi-FI" smtClean="0"/>
              <a:pPr/>
              <a:t>3</a:t>
            </a:fld>
            <a:endParaRPr lang="fi-FI"/>
          </a:p>
        </p:txBody>
      </p:sp>
    </p:spTree>
    <p:extLst>
      <p:ext uri="{BB962C8B-B14F-4D97-AF65-F5344CB8AC3E}">
        <p14:creationId xmlns:p14="http://schemas.microsoft.com/office/powerpoint/2010/main" val="159224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2.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2.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53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946204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056457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49598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67875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65517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897121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82660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52910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993962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301078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59544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360264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50333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7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17968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4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058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20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98089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658706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40780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48857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80362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213630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95694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27146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728638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255464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9698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77599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55184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550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24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1142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5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96872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56293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278557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4529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54498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380469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364924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4037771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62873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55825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897917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26883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31250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73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03415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 Otsikko ja sisältö">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32" name="Shape 32"/>
          <p:cNvSpPr>
            <a:spLocks noGrp="1"/>
          </p:cNvSpPr>
          <p:nvPr>
            <p:ph type="title"/>
          </p:nvPr>
        </p:nvSpPr>
        <p:spPr>
          <a:prstGeom prst="rect">
            <a:avLst/>
          </a:prstGeom>
        </p:spPr>
        <p:txBody>
          <a:bodyPr/>
          <a:lstStyle/>
          <a:p>
            <a:r>
              <a:t>Otsikkoteksti</a:t>
            </a:r>
          </a:p>
        </p:txBody>
      </p:sp>
    </p:spTree>
    <p:extLst>
      <p:ext uri="{BB962C8B-B14F-4D97-AF65-F5344CB8AC3E}">
        <p14:creationId xmlns:p14="http://schemas.microsoft.com/office/powerpoint/2010/main" val="145187304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46599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5525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73579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531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64051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76152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34460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079525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798033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490741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220861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51236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248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72975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136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102151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68697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84267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9825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53375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482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15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06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48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26857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131015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4954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9.11.2025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203876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94603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71110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79568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234628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486176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94125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11828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017555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253251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77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27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69522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70903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58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590606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793091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68557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235614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679977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512688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96724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295016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9.11.2025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92946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image" Target="../media/image1.png"/><Relationship Id="rId5" Type="http://schemas.openxmlformats.org/officeDocument/2006/relationships/slideLayout" Target="../slideLayouts/slideLayout5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15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9.11.2025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17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allpapercave.com/bright-colors-wallpapers" TargetMode="External"/><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oniviestin.jyu.fi/fi/ohjelmat/ktkp020-syksy25/kasiteluento-2-valtio-yhteiskunta-ja-politiikka-valta-ja-luokka" TargetMode="Externa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
            <a:extLst>
              <a:ext uri="{FF2B5EF4-FFF2-40B4-BE49-F238E27FC236}">
                <a16:creationId xmlns:a16="http://schemas.microsoft.com/office/drawing/2014/main" id="{EB506D75-CA48-CFBC-4BBC-805CB745EA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58"/>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2" name="Otsikko 1"/>
          <p:cNvSpPr>
            <a:spLocks noGrp="1"/>
          </p:cNvSpPr>
          <p:nvPr>
            <p:ph type="ctrTitle"/>
          </p:nvPr>
        </p:nvSpPr>
        <p:spPr/>
        <p:txBody>
          <a:bodyPr anchor="t">
            <a:normAutofit/>
          </a:bodyPr>
          <a:lstStyle/>
          <a:p>
            <a:r>
              <a:rPr lang="fi-FI" err="1"/>
              <a:t>Turpo</a:t>
            </a:r>
            <a:endParaRPr lang="fi-FI"/>
          </a:p>
        </p:txBody>
      </p:sp>
      <p:sp>
        <p:nvSpPr>
          <p:cNvPr id="3" name="Alaotsikko 2"/>
          <p:cNvSpPr>
            <a:spLocks noGrp="1"/>
          </p:cNvSpPr>
          <p:nvPr>
            <p:ph type="subTitle" idx="1"/>
          </p:nvPr>
        </p:nvSpPr>
        <p:spPr>
          <a:xfrm>
            <a:off x="623889" y="4436690"/>
            <a:ext cx="4535486" cy="1377514"/>
          </a:xfrm>
        </p:spPr>
        <p:txBody>
          <a:bodyPr anchor="t">
            <a:normAutofit lnSpcReduction="10000"/>
          </a:bodyPr>
          <a:lstStyle/>
          <a:p>
            <a:r>
              <a:rPr lang="fi-FI" dirty="0"/>
              <a:t>KTKP020</a:t>
            </a:r>
          </a:p>
          <a:p>
            <a:r>
              <a:rPr lang="fi-FI" dirty="0"/>
              <a:t>Käsiteluento 1: Sosiaaliset rakenteen, sosialisaatio ja normit, demo 3</a:t>
            </a:r>
          </a:p>
          <a:p>
            <a:r>
              <a:rPr lang="fi-FI" dirty="0"/>
              <a:t>10.11.2025</a:t>
            </a:r>
          </a:p>
        </p:txBody>
      </p:sp>
    </p:spTree>
    <p:extLst>
      <p:ext uri="{BB962C8B-B14F-4D97-AF65-F5344CB8AC3E}">
        <p14:creationId xmlns:p14="http://schemas.microsoft.com/office/powerpoint/2010/main" val="3600386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84D71C-2463-9746-3471-496944C8BB96}"/>
              </a:ext>
            </a:extLst>
          </p:cNvPr>
          <p:cNvSpPr>
            <a:spLocks noGrp="1"/>
          </p:cNvSpPr>
          <p:nvPr>
            <p:ph type="title"/>
          </p:nvPr>
        </p:nvSpPr>
        <p:spPr>
          <a:xfrm>
            <a:off x="1343471" y="476250"/>
            <a:ext cx="4608513" cy="1080542"/>
          </a:xfrm>
        </p:spPr>
        <p:txBody>
          <a:bodyPr/>
          <a:lstStyle/>
          <a:p>
            <a:r>
              <a:rPr lang="fi-FI" dirty="0"/>
              <a:t>Mikä on normi?</a:t>
            </a:r>
          </a:p>
        </p:txBody>
      </p:sp>
      <p:sp>
        <p:nvSpPr>
          <p:cNvPr id="3" name="Sisällön paikkamerkki 2">
            <a:extLst>
              <a:ext uri="{FF2B5EF4-FFF2-40B4-BE49-F238E27FC236}">
                <a16:creationId xmlns:a16="http://schemas.microsoft.com/office/drawing/2014/main" id="{02273DA2-403D-E2F7-7B5F-0A9B88E7B746}"/>
              </a:ext>
            </a:extLst>
          </p:cNvPr>
          <p:cNvSpPr>
            <a:spLocks noGrp="1"/>
          </p:cNvSpPr>
          <p:nvPr>
            <p:ph sz="half" idx="1"/>
          </p:nvPr>
        </p:nvSpPr>
        <p:spPr/>
        <p:txBody>
          <a:bodyPr/>
          <a:lstStyle/>
          <a:p>
            <a:r>
              <a:rPr lang="fi-FI" dirty="0"/>
              <a:t>Käsitteellä </a:t>
            </a:r>
            <a:r>
              <a:rPr lang="fi-FI" i="1" dirty="0"/>
              <a:t>normi </a:t>
            </a:r>
            <a:r>
              <a:rPr lang="fi-FI" dirty="0"/>
              <a:t>selitetään ihmisen tietynlaista käyttäytymistä tietynlaisissa tilanteissa. </a:t>
            </a:r>
          </a:p>
          <a:p>
            <a:r>
              <a:rPr lang="fi-FI" dirty="0"/>
              <a:t>Muodostuu yhteisössä tai yhteisöissä hyväksytystä/ei-hyväksytyistä tavoista toimia tai käyttäytyä.</a:t>
            </a:r>
          </a:p>
          <a:p>
            <a:r>
              <a:rPr lang="fi-FI" dirty="0"/>
              <a:t>Tulee näkyväksi usein, vasta kun normia rikotaan.</a:t>
            </a:r>
          </a:p>
          <a:p>
            <a:endParaRPr lang="fi-FI" dirty="0"/>
          </a:p>
          <a:p>
            <a:endParaRPr lang="fi-FI" dirty="0"/>
          </a:p>
          <a:p>
            <a:r>
              <a:rPr lang="fi-FI" dirty="0"/>
              <a:t>Mitä normeja vartijat ovat lehtitietojen mukaan rikkoneet?</a:t>
            </a:r>
          </a:p>
          <a:p>
            <a:endParaRPr lang="fi-FI" dirty="0"/>
          </a:p>
        </p:txBody>
      </p:sp>
      <p:sp>
        <p:nvSpPr>
          <p:cNvPr id="4" name="Sisällön paikkamerkki 3">
            <a:extLst>
              <a:ext uri="{FF2B5EF4-FFF2-40B4-BE49-F238E27FC236}">
                <a16:creationId xmlns:a16="http://schemas.microsoft.com/office/drawing/2014/main" id="{F65E4BE7-ED58-3790-7ECD-170815280266}"/>
              </a:ext>
            </a:extLst>
          </p:cNvPr>
          <p:cNvSpPr>
            <a:spLocks noGrp="1"/>
          </p:cNvSpPr>
          <p:nvPr>
            <p:ph sz="half" idx="2"/>
          </p:nvPr>
        </p:nvSpPr>
        <p:spPr/>
        <p:txBody>
          <a:bodyPr/>
          <a:lstStyle/>
          <a:p>
            <a:endParaRPr lang="fi-FI"/>
          </a:p>
        </p:txBody>
      </p:sp>
      <p:sp>
        <p:nvSpPr>
          <p:cNvPr id="5" name="Päivämäärän paikkamerkki 4">
            <a:extLst>
              <a:ext uri="{FF2B5EF4-FFF2-40B4-BE49-F238E27FC236}">
                <a16:creationId xmlns:a16="http://schemas.microsoft.com/office/drawing/2014/main" id="{9F5F2B88-402E-73E4-9970-5DC82D7C02DD}"/>
              </a:ext>
            </a:extLst>
          </p:cNvPr>
          <p:cNvSpPr>
            <a:spLocks noGrp="1"/>
          </p:cNvSpPr>
          <p:nvPr>
            <p:ph type="dt" sz="half" idx="10"/>
          </p:nvPr>
        </p:nvSpPr>
        <p:spPr/>
        <p:txBody>
          <a:bodyPr/>
          <a:lstStyle/>
          <a:p>
            <a:fld id="{126A6F59-3B3E-4434-8A80-1A363BC70A00}" type="datetime1">
              <a:rPr lang="fi-FI" smtClean="0"/>
              <a:t>9.11.2025</a:t>
            </a:fld>
            <a:endParaRPr lang="fi-FI"/>
          </a:p>
        </p:txBody>
      </p:sp>
      <p:sp>
        <p:nvSpPr>
          <p:cNvPr id="6" name="Alatunnisteen paikkamerkki 5">
            <a:extLst>
              <a:ext uri="{FF2B5EF4-FFF2-40B4-BE49-F238E27FC236}">
                <a16:creationId xmlns:a16="http://schemas.microsoft.com/office/drawing/2014/main" id="{264CCE37-DD3C-D19F-8563-0F04C8DD732A}"/>
              </a:ext>
            </a:extLst>
          </p:cNvPr>
          <p:cNvSpPr>
            <a:spLocks noGrp="1"/>
          </p:cNvSpPr>
          <p:nvPr>
            <p:ph type="ftr" sz="quarter" idx="11"/>
          </p:nvPr>
        </p:nvSpPr>
        <p:spPr/>
        <p:txBody>
          <a:bodyPr/>
          <a:lstStyle/>
          <a:p>
            <a:r>
              <a:rPr lang="fi-FI"/>
              <a:t>JYU Since 1863.</a:t>
            </a:r>
          </a:p>
        </p:txBody>
      </p:sp>
      <p:sp>
        <p:nvSpPr>
          <p:cNvPr id="7" name="Dian numeron paikkamerkki 6">
            <a:extLst>
              <a:ext uri="{FF2B5EF4-FFF2-40B4-BE49-F238E27FC236}">
                <a16:creationId xmlns:a16="http://schemas.microsoft.com/office/drawing/2014/main" id="{B6B5B485-4D64-99DC-3BEE-CD60BC476821}"/>
              </a:ext>
            </a:extLst>
          </p:cNvPr>
          <p:cNvSpPr>
            <a:spLocks noGrp="1"/>
          </p:cNvSpPr>
          <p:nvPr>
            <p:ph type="sldNum" sz="quarter" idx="12"/>
          </p:nvPr>
        </p:nvSpPr>
        <p:spPr/>
        <p:txBody>
          <a:bodyPr/>
          <a:lstStyle/>
          <a:p>
            <a:fld id="{9E548902-A2E1-4711-A467-290FB9FE5D63}" type="slidenum">
              <a:rPr lang="fi-FI" smtClean="0"/>
              <a:t>2</a:t>
            </a:fld>
            <a:endParaRPr lang="fi-FI"/>
          </a:p>
        </p:txBody>
      </p:sp>
      <p:pic>
        <p:nvPicPr>
          <p:cNvPr id="9" name="Kuva 8">
            <a:extLst>
              <a:ext uri="{FF2B5EF4-FFF2-40B4-BE49-F238E27FC236}">
                <a16:creationId xmlns:a16="http://schemas.microsoft.com/office/drawing/2014/main" id="{CDEC401D-E405-450D-C296-0E864C91533F}"/>
              </a:ext>
            </a:extLst>
          </p:cNvPr>
          <p:cNvPicPr>
            <a:picLocks noChangeAspect="1"/>
          </p:cNvPicPr>
          <p:nvPr/>
        </p:nvPicPr>
        <p:blipFill>
          <a:blip r:embed="rId2"/>
          <a:stretch>
            <a:fillRect/>
          </a:stretch>
        </p:blipFill>
        <p:spPr>
          <a:xfrm>
            <a:off x="6006780" y="0"/>
            <a:ext cx="6207043" cy="6669360"/>
          </a:xfrm>
          <a:prstGeom prst="rect">
            <a:avLst/>
          </a:prstGeom>
        </p:spPr>
      </p:pic>
    </p:spTree>
    <p:extLst>
      <p:ext uri="{BB962C8B-B14F-4D97-AF65-F5344CB8AC3E}">
        <p14:creationId xmlns:p14="http://schemas.microsoft.com/office/powerpoint/2010/main" val="335998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Koulun normit</a:t>
            </a:r>
          </a:p>
        </p:txBody>
      </p:sp>
      <p:sp>
        <p:nvSpPr>
          <p:cNvPr id="3" name="Date Placeholder 2"/>
          <p:cNvSpPr>
            <a:spLocks noGrp="1"/>
          </p:cNvSpPr>
          <p:nvPr>
            <p:ph type="dt" sz="half" idx="10"/>
          </p:nvPr>
        </p:nvSpPr>
        <p:spPr/>
        <p:txBody>
          <a:bodyPr/>
          <a:lstStyle/>
          <a:p>
            <a:fld id="{A0E5F2A8-0E19-4A6C-8620-E482DF92A49E}" type="datetime1">
              <a:rPr lang="fi-FI" smtClean="0"/>
              <a:t>9.11.2025</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3</a:t>
            </a:fld>
            <a:endParaRPr lang="fi-FI"/>
          </a:p>
        </p:txBody>
      </p:sp>
      <p:sp>
        <p:nvSpPr>
          <p:cNvPr id="6" name="Text Placeholder 5"/>
          <p:cNvSpPr>
            <a:spLocks noGrp="1"/>
          </p:cNvSpPr>
          <p:nvPr>
            <p:ph type="body" sz="quarter" idx="13"/>
          </p:nvPr>
        </p:nvSpPr>
        <p:spPr>
          <a:xfrm>
            <a:off x="1055439" y="980728"/>
            <a:ext cx="10657135" cy="4968552"/>
          </a:xfrm>
        </p:spPr>
        <p:txBody>
          <a:bodyPr/>
          <a:lstStyle/>
          <a:p>
            <a:r>
              <a:rPr lang="fi-FI" dirty="0"/>
              <a:t>Koulussa on virallisia normeja, joita </a:t>
            </a:r>
            <a:r>
              <a:rPr lang="fi-FI" i="1" dirty="0"/>
              <a:t>täytyy </a:t>
            </a:r>
            <a:r>
              <a:rPr lang="fi-FI" dirty="0"/>
              <a:t>noudattaa</a:t>
            </a:r>
          </a:p>
          <a:p>
            <a:pPr lvl="1"/>
            <a:r>
              <a:rPr lang="fi-FI" dirty="0"/>
              <a:t>Esim. lainsäädäntö, opetussuunnitelma jne.</a:t>
            </a:r>
          </a:p>
          <a:p>
            <a:pPr lvl="2"/>
            <a:r>
              <a:rPr lang="fi-FI" dirty="0"/>
              <a:t>Näitäkin voidaan toteuttaa kouluissa hyvin eri tavalla. Esimerkiksi opetussuunnitelman mukainen opetus – mitä se on?</a:t>
            </a:r>
          </a:p>
          <a:p>
            <a:pPr lvl="1"/>
            <a:r>
              <a:rPr lang="fi-FI" dirty="0"/>
              <a:t>Yhteisön itse määrittelemät: esim. koulun säännöt</a:t>
            </a:r>
          </a:p>
          <a:p>
            <a:r>
              <a:rPr lang="fi-FI" dirty="0"/>
              <a:t>Sekä kulttuurisia ja sosiaalisia normeja, joita </a:t>
            </a:r>
            <a:r>
              <a:rPr lang="fi-FI" i="1" dirty="0"/>
              <a:t>noudatetaan huomaamatta</a:t>
            </a:r>
          </a:p>
          <a:p>
            <a:pPr lvl="1"/>
            <a:r>
              <a:rPr lang="fi-FI" dirty="0"/>
              <a:t>Sovinnaisuussäännöt: esim. sisällä ei pidetä hattua</a:t>
            </a:r>
          </a:p>
          <a:p>
            <a:pPr lvl="1"/>
            <a:r>
              <a:rPr lang="fi-FI" dirty="0"/>
              <a:t>Osa normeista kohdistuu koulua pienempiin yhteisöihin, kuten yksittäisiin luokkiin tai opiskelijajoukkoihin</a:t>
            </a:r>
          </a:p>
          <a:p>
            <a:pPr lvl="2"/>
            <a:r>
              <a:rPr lang="fi-FI" dirty="0"/>
              <a:t>Esim. luokan oma ”koodisto” olla viittaamatta tunnilla, koska se on </a:t>
            </a:r>
            <a:r>
              <a:rPr lang="fi-FI" dirty="0" err="1"/>
              <a:t>hikareiden</a:t>
            </a:r>
            <a:r>
              <a:rPr lang="fi-FI" dirty="0"/>
              <a:t> hommaa…</a:t>
            </a:r>
          </a:p>
          <a:p>
            <a:r>
              <a:rPr lang="fi-FI" dirty="0"/>
              <a:t>Myös opettajalla on omia arvoja ja arvostuksia, jotka toimivat normien tapaan</a:t>
            </a:r>
          </a:p>
          <a:p>
            <a:pPr lvl="1"/>
            <a:r>
              <a:rPr lang="fi-FI" dirty="0"/>
              <a:t>Esim. koulutusmyönteisyys</a:t>
            </a:r>
          </a:p>
          <a:p>
            <a:pPr lvl="1"/>
            <a:r>
              <a:rPr lang="fi-FI" dirty="0"/>
              <a:t>Saattavat olla vastakkaisia virallisille tai kulttuurisille ja sosiaalisille normeille</a:t>
            </a:r>
          </a:p>
          <a:p>
            <a:r>
              <a:rPr lang="fi-FI" dirty="0"/>
              <a:t>Normeihin kasvattamista ja normien noudattamista määrittää sanktiojärjestelmä</a:t>
            </a:r>
          </a:p>
          <a:p>
            <a:pPr lvl="1"/>
            <a:r>
              <a:rPr lang="fi-FI" dirty="0"/>
              <a:t>Normin rikkomisella on seurauksensa</a:t>
            </a:r>
          </a:p>
        </p:txBody>
      </p:sp>
    </p:spTree>
    <p:extLst>
      <p:ext uri="{BB962C8B-B14F-4D97-AF65-F5344CB8AC3E}">
        <p14:creationId xmlns:p14="http://schemas.microsoft.com/office/powerpoint/2010/main" val="373319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with skateboard by Eiffel Tower">
            <a:extLst>
              <a:ext uri="{FF2B5EF4-FFF2-40B4-BE49-F238E27FC236}">
                <a16:creationId xmlns:a16="http://schemas.microsoft.com/office/drawing/2014/main" id="{220FCCC9-99E8-0911-BD83-52F648CF7BA0}"/>
              </a:ext>
            </a:extLst>
          </p:cNvPr>
          <p:cNvPicPr>
            <a:picLocks noChangeAspect="1"/>
          </p:cNvPicPr>
          <p:nvPr/>
        </p:nvPicPr>
        <p:blipFill>
          <a:blip r:embed="rId2" cstate="print">
            <a:extLst>
              <a:ext uri="{28A0092B-C50C-407E-A947-70E740481C1C}">
                <a14:useLocalDpi xmlns:a14="http://schemas.microsoft.com/office/drawing/2010/main" val="0"/>
              </a:ext>
            </a:extLst>
          </a:blip>
          <a:srcRect l="16558" r="24142" b="-1"/>
          <a:stretch>
            <a:fillRect/>
          </a:stretch>
        </p:blipFill>
        <p:spPr>
          <a:xfrm>
            <a:off x="1" y="10"/>
            <a:ext cx="6092533" cy="685799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noFill/>
          <a:ln>
            <a:noFill/>
          </a:ln>
        </p:spPr>
      </p:pic>
      <p:sp>
        <p:nvSpPr>
          <p:cNvPr id="3" name="Title 2">
            <a:extLst>
              <a:ext uri="{FF2B5EF4-FFF2-40B4-BE49-F238E27FC236}">
                <a16:creationId xmlns:a16="http://schemas.microsoft.com/office/drawing/2014/main" id="{C5A4849B-5992-4C70-BE3B-6090AF7374D3}"/>
              </a:ext>
            </a:extLst>
          </p:cNvPr>
          <p:cNvSpPr>
            <a:spLocks noGrp="1"/>
          </p:cNvSpPr>
          <p:nvPr>
            <p:ph type="title"/>
          </p:nvPr>
        </p:nvSpPr>
        <p:spPr>
          <a:xfrm>
            <a:off x="6672063" y="1773238"/>
            <a:ext cx="4896049" cy="1080964"/>
          </a:xfrm>
        </p:spPr>
        <p:txBody>
          <a:bodyPr vert="horz" lIns="91440" tIns="45720" rIns="91440" bIns="45720" rtlCol="0" anchor="t">
            <a:normAutofit/>
          </a:bodyPr>
          <a:lstStyle/>
          <a:p>
            <a:r>
              <a:rPr lang="en-US" sz="2200" b="0" i="0" kern="1200" cap="all">
                <a:effectLst/>
              </a:rPr>
              <a:t>Tiedostanko omat oletukseni?</a:t>
            </a:r>
            <a:br>
              <a:rPr lang="en-US" sz="2200" b="0" i="0" kern="1200" cap="all">
                <a:effectLst/>
              </a:rPr>
            </a:br>
            <a:endParaRPr lang="en-US" sz="2200" b="0" i="0" kern="1200" cap="all">
              <a:effectLst/>
            </a:endParaRPr>
          </a:p>
        </p:txBody>
      </p:sp>
      <p:sp>
        <p:nvSpPr>
          <p:cNvPr id="2" name="Text Placeholder 1">
            <a:extLst>
              <a:ext uri="{FF2B5EF4-FFF2-40B4-BE49-F238E27FC236}">
                <a16:creationId xmlns:a16="http://schemas.microsoft.com/office/drawing/2014/main" id="{8EBE9CC0-3663-AA1C-9719-EC4B8A4CB88A}"/>
              </a:ext>
            </a:extLst>
          </p:cNvPr>
          <p:cNvSpPr>
            <a:spLocks noGrp="1"/>
          </p:cNvSpPr>
          <p:nvPr>
            <p:ph idx="1"/>
          </p:nvPr>
        </p:nvSpPr>
        <p:spPr>
          <a:xfrm>
            <a:off x="6672064" y="2996952"/>
            <a:ext cx="4896048" cy="3168898"/>
          </a:xfrm>
        </p:spPr>
        <p:txBody>
          <a:bodyPr vert="horz" lIns="91440" tIns="45720" rIns="91440" bIns="45720" rtlCol="0" anchor="t">
            <a:normAutofit/>
          </a:bodyPr>
          <a:lstStyle/>
          <a:p>
            <a:r>
              <a:rPr lang="en-US" b="0" i="0" dirty="0" err="1"/>
              <a:t>Normit</a:t>
            </a:r>
            <a:r>
              <a:rPr lang="en-US" b="0" i="0" dirty="0"/>
              <a:t> </a:t>
            </a:r>
            <a:r>
              <a:rPr lang="en-US" b="0" i="0" dirty="0" err="1"/>
              <a:t>ohjaavat</a:t>
            </a:r>
            <a:r>
              <a:rPr lang="en-US" b="0" i="0" dirty="0"/>
              <a:t> </a:t>
            </a:r>
            <a:r>
              <a:rPr lang="en-US" b="0" i="0" dirty="0" err="1"/>
              <a:t>toisista</a:t>
            </a:r>
            <a:r>
              <a:rPr lang="en-US" b="0" i="0" dirty="0"/>
              <a:t> </a:t>
            </a:r>
            <a:r>
              <a:rPr lang="en-US" b="0" i="0" dirty="0" err="1"/>
              <a:t>ihmisistä</a:t>
            </a:r>
            <a:r>
              <a:rPr lang="en-US" b="0" i="0" dirty="0"/>
              <a:t> </a:t>
            </a:r>
            <a:r>
              <a:rPr lang="en-US" b="0" i="0" dirty="0" err="1"/>
              <a:t>tehtäviä</a:t>
            </a:r>
            <a:r>
              <a:rPr lang="en-US" b="0" i="0" dirty="0"/>
              <a:t> </a:t>
            </a:r>
            <a:r>
              <a:rPr lang="en-US" b="0" i="0" dirty="0" err="1"/>
              <a:t>oletuksia</a:t>
            </a:r>
            <a:r>
              <a:rPr lang="en-US" b="0" i="0" dirty="0"/>
              <a:t>. </a:t>
            </a:r>
          </a:p>
          <a:p>
            <a:r>
              <a:rPr lang="en-US" b="0" i="0" dirty="0" err="1"/>
              <a:t>Oletusten</a:t>
            </a:r>
            <a:r>
              <a:rPr lang="en-US" b="0" i="0" dirty="0"/>
              <a:t> </a:t>
            </a:r>
            <a:r>
              <a:rPr lang="en-US" b="0" i="0" dirty="0" err="1"/>
              <a:t>tekeminen</a:t>
            </a:r>
            <a:r>
              <a:rPr lang="en-US" b="0" i="0" dirty="0"/>
              <a:t> on </a:t>
            </a:r>
            <a:r>
              <a:rPr lang="en-US" b="0" i="0" dirty="0" err="1"/>
              <a:t>ymmärrettävää</a:t>
            </a:r>
            <a:r>
              <a:rPr lang="en-US" b="0" i="0" dirty="0"/>
              <a:t> ja </a:t>
            </a:r>
            <a:r>
              <a:rPr lang="en-US" b="0" i="0" dirty="0" err="1"/>
              <a:t>usein</a:t>
            </a:r>
            <a:r>
              <a:rPr lang="en-US" b="0" i="0" dirty="0"/>
              <a:t> </a:t>
            </a:r>
            <a:r>
              <a:rPr lang="en-US" b="0" i="0" dirty="0" err="1"/>
              <a:t>automaattistakin</a:t>
            </a:r>
            <a:r>
              <a:rPr lang="en-US" b="0" i="0" dirty="0"/>
              <a:t>. </a:t>
            </a:r>
          </a:p>
          <a:p>
            <a:r>
              <a:rPr lang="en-US" b="0" i="0" dirty="0"/>
              <a:t>On </a:t>
            </a:r>
            <a:r>
              <a:rPr lang="en-US" b="0" i="0" dirty="0" err="1"/>
              <a:t>tärkeää</a:t>
            </a:r>
            <a:r>
              <a:rPr lang="en-US" b="0" i="0" dirty="0"/>
              <a:t> </a:t>
            </a:r>
            <a:r>
              <a:rPr lang="en-US" b="0" i="0" dirty="0" err="1"/>
              <a:t>huomata</a:t>
            </a:r>
            <a:r>
              <a:rPr lang="en-US" b="0" i="0" dirty="0"/>
              <a:t>, </a:t>
            </a:r>
            <a:r>
              <a:rPr lang="en-US" b="0" i="0" dirty="0" err="1"/>
              <a:t>että</a:t>
            </a:r>
            <a:r>
              <a:rPr lang="en-US" b="0" i="0" dirty="0"/>
              <a:t> </a:t>
            </a:r>
            <a:r>
              <a:rPr lang="en-US" b="0" i="0" dirty="0" err="1"/>
              <a:t>ammattilaisen</a:t>
            </a:r>
            <a:r>
              <a:rPr lang="en-US" b="0" i="0" dirty="0"/>
              <a:t> </a:t>
            </a:r>
            <a:r>
              <a:rPr lang="en-US" b="0" i="0" dirty="0" err="1"/>
              <a:t>oletus</a:t>
            </a:r>
            <a:r>
              <a:rPr lang="en-US" b="0" i="0" dirty="0"/>
              <a:t> </a:t>
            </a:r>
            <a:r>
              <a:rPr lang="en-US" b="0" i="0" dirty="0" err="1"/>
              <a:t>asiakkaana</a:t>
            </a:r>
            <a:r>
              <a:rPr lang="en-US" b="0" i="0" dirty="0"/>
              <a:t> tai </a:t>
            </a:r>
            <a:r>
              <a:rPr lang="en-US" b="0" i="0" dirty="0" err="1"/>
              <a:t>oppilaana</a:t>
            </a:r>
            <a:r>
              <a:rPr lang="en-US" b="0" i="0" dirty="0"/>
              <a:t> </a:t>
            </a:r>
            <a:r>
              <a:rPr lang="en-US" b="0" i="0" dirty="0" err="1"/>
              <a:t>olevasta</a:t>
            </a:r>
            <a:r>
              <a:rPr lang="en-US" b="0" i="0" dirty="0"/>
              <a:t> </a:t>
            </a:r>
            <a:r>
              <a:rPr lang="en-US" b="0" i="0" dirty="0" err="1"/>
              <a:t>lapsesta</a:t>
            </a:r>
            <a:r>
              <a:rPr lang="en-US" b="0" i="0" dirty="0"/>
              <a:t> tai </a:t>
            </a:r>
            <a:r>
              <a:rPr lang="en-US" b="0" i="0" dirty="0" err="1"/>
              <a:t>nuoresta</a:t>
            </a:r>
            <a:r>
              <a:rPr lang="en-US" b="0" i="0" dirty="0"/>
              <a:t> </a:t>
            </a:r>
            <a:r>
              <a:rPr lang="en-US" b="0" i="0" dirty="0" err="1"/>
              <a:t>ei</a:t>
            </a:r>
            <a:r>
              <a:rPr lang="en-US" b="0" i="0" dirty="0"/>
              <a:t> </a:t>
            </a:r>
            <a:r>
              <a:rPr lang="en-US" b="0" i="0" dirty="0" err="1"/>
              <a:t>välttämättä</a:t>
            </a:r>
            <a:r>
              <a:rPr lang="en-US" b="0" i="0" dirty="0"/>
              <a:t> </a:t>
            </a:r>
            <a:r>
              <a:rPr lang="en-US" b="0" i="0" dirty="0" err="1"/>
              <a:t>vastaa</a:t>
            </a:r>
            <a:r>
              <a:rPr lang="en-US" b="0" i="0" dirty="0"/>
              <a:t> </a:t>
            </a:r>
            <a:r>
              <a:rPr lang="en-US" b="0" i="0" dirty="0" err="1"/>
              <a:t>lapsen</a:t>
            </a:r>
            <a:r>
              <a:rPr lang="en-US" b="0" i="0" dirty="0"/>
              <a:t> tai </a:t>
            </a:r>
            <a:r>
              <a:rPr lang="en-US" b="0" i="0" dirty="0" err="1"/>
              <a:t>nuoren</a:t>
            </a:r>
            <a:r>
              <a:rPr lang="en-US" b="0" i="0" dirty="0"/>
              <a:t> </a:t>
            </a:r>
            <a:r>
              <a:rPr lang="en-US" b="0" i="0" dirty="0" err="1"/>
              <a:t>omaa</a:t>
            </a:r>
            <a:r>
              <a:rPr lang="en-US" b="0" i="0" dirty="0"/>
              <a:t> </a:t>
            </a:r>
            <a:r>
              <a:rPr lang="en-US" b="0" i="0" dirty="0" err="1"/>
              <a:t>kokemusmaailmaa</a:t>
            </a:r>
            <a:r>
              <a:rPr lang="en-US" b="0" i="0" dirty="0"/>
              <a:t>.</a:t>
            </a:r>
          </a:p>
          <a:p>
            <a:endParaRPr lang="en-US" dirty="0"/>
          </a:p>
        </p:txBody>
      </p:sp>
    </p:spTree>
    <p:extLst>
      <p:ext uri="{BB962C8B-B14F-4D97-AF65-F5344CB8AC3E}">
        <p14:creationId xmlns:p14="http://schemas.microsoft.com/office/powerpoint/2010/main" val="17758669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0F03F-B6A1-F8DD-F7D8-111810121C20}"/>
              </a:ext>
            </a:extLst>
          </p:cNvPr>
          <p:cNvSpPr>
            <a:spLocks noGrp="1"/>
          </p:cNvSpPr>
          <p:nvPr>
            <p:ph type="title"/>
          </p:nvPr>
        </p:nvSpPr>
        <p:spPr>
          <a:xfrm>
            <a:off x="623888" y="476250"/>
            <a:ext cx="10296648" cy="1080542"/>
          </a:xfrm>
        </p:spPr>
        <p:txBody>
          <a:bodyPr anchor="t">
            <a:normAutofit/>
          </a:bodyPr>
          <a:lstStyle/>
          <a:p>
            <a:r>
              <a:rPr lang="fi-FI" dirty="0"/>
              <a:t>Normitietoisuus</a:t>
            </a:r>
          </a:p>
        </p:txBody>
      </p:sp>
      <p:sp>
        <p:nvSpPr>
          <p:cNvPr id="2" name="Text Placeholder 1">
            <a:extLst>
              <a:ext uri="{FF2B5EF4-FFF2-40B4-BE49-F238E27FC236}">
                <a16:creationId xmlns:a16="http://schemas.microsoft.com/office/drawing/2014/main" id="{30B3DAED-C4DD-FF42-A57E-B043E9B4792F}"/>
              </a:ext>
            </a:extLst>
          </p:cNvPr>
          <p:cNvSpPr>
            <a:spLocks noGrp="1"/>
          </p:cNvSpPr>
          <p:nvPr>
            <p:ph sz="half" idx="1"/>
          </p:nvPr>
        </p:nvSpPr>
        <p:spPr>
          <a:xfrm>
            <a:off x="623888" y="1773239"/>
            <a:ext cx="5328096" cy="4392612"/>
          </a:xfrm>
        </p:spPr>
        <p:txBody>
          <a:bodyPr anchor="t">
            <a:normAutofit/>
          </a:bodyPr>
          <a:lstStyle/>
          <a:p>
            <a:r>
              <a:rPr lang="en-US" b="0" i="0" err="1"/>
              <a:t>Normien</a:t>
            </a:r>
            <a:r>
              <a:rPr lang="en-US" b="0" i="0"/>
              <a:t> </a:t>
            </a:r>
            <a:r>
              <a:rPr lang="en-US" b="0" i="0" err="1"/>
              <a:t>tunnistaminen</a:t>
            </a:r>
            <a:r>
              <a:rPr lang="en-US" b="0" i="0"/>
              <a:t> </a:t>
            </a:r>
            <a:r>
              <a:rPr lang="en-US" b="0" i="0" err="1"/>
              <a:t>vaatii</a:t>
            </a:r>
            <a:r>
              <a:rPr lang="en-US" b="0" i="0"/>
              <a:t> </a:t>
            </a:r>
            <a:r>
              <a:rPr lang="en-US" b="0" i="0" err="1"/>
              <a:t>aktiivista</a:t>
            </a:r>
            <a:r>
              <a:rPr lang="en-US" b="0" i="0"/>
              <a:t> </a:t>
            </a:r>
            <a:r>
              <a:rPr lang="en-US" b="0" i="0" err="1"/>
              <a:t>työtä</a:t>
            </a:r>
            <a:r>
              <a:rPr lang="en-US" b="0" i="0"/>
              <a:t> ja </a:t>
            </a:r>
            <a:r>
              <a:rPr lang="en-US" b="0" i="0" err="1"/>
              <a:t>itsensä</a:t>
            </a:r>
            <a:r>
              <a:rPr lang="en-US" b="0" i="0"/>
              <a:t> ja </a:t>
            </a:r>
            <a:r>
              <a:rPr lang="en-US" b="0" i="0" err="1"/>
              <a:t>totuttujen</a:t>
            </a:r>
            <a:r>
              <a:rPr lang="en-US" b="0" i="0"/>
              <a:t> </a:t>
            </a:r>
            <a:r>
              <a:rPr lang="en-US" b="0" i="0" err="1"/>
              <a:t>käytäntöjen</a:t>
            </a:r>
            <a:r>
              <a:rPr lang="en-US" b="0" i="0"/>
              <a:t> </a:t>
            </a:r>
            <a:r>
              <a:rPr lang="en-US" b="0" i="0" err="1"/>
              <a:t>haastamista</a:t>
            </a:r>
            <a:r>
              <a:rPr lang="en-US" b="0" i="0"/>
              <a:t>. </a:t>
            </a:r>
            <a:r>
              <a:rPr lang="en-US" b="0" i="0" err="1"/>
              <a:t>Lapsen</a:t>
            </a:r>
            <a:r>
              <a:rPr lang="en-US" b="0" i="0"/>
              <a:t> tai </a:t>
            </a:r>
            <a:r>
              <a:rPr lang="en-US" b="0" i="0" err="1"/>
              <a:t>nuoren</a:t>
            </a:r>
            <a:r>
              <a:rPr lang="en-US" b="0" i="0"/>
              <a:t> </a:t>
            </a:r>
            <a:r>
              <a:rPr lang="en-US" b="0" i="0" err="1"/>
              <a:t>aidosti</a:t>
            </a:r>
            <a:r>
              <a:rPr lang="en-US" b="0" i="0"/>
              <a:t> </a:t>
            </a:r>
            <a:r>
              <a:rPr lang="en-US" b="0" i="0" err="1"/>
              <a:t>yksilöllinen</a:t>
            </a:r>
            <a:r>
              <a:rPr lang="en-US" b="0" i="0"/>
              <a:t> </a:t>
            </a:r>
            <a:r>
              <a:rPr lang="en-US" b="0" i="0" err="1"/>
              <a:t>kohtaaminen</a:t>
            </a:r>
            <a:r>
              <a:rPr lang="en-US" b="0" i="0"/>
              <a:t> </a:t>
            </a:r>
            <a:r>
              <a:rPr lang="en-US" b="0" i="0" err="1"/>
              <a:t>onnistuu</a:t>
            </a:r>
            <a:r>
              <a:rPr lang="en-US" b="0" i="0"/>
              <a:t> </a:t>
            </a:r>
            <a:r>
              <a:rPr lang="en-US" b="0" i="0" err="1"/>
              <a:t>silloin</a:t>
            </a:r>
            <a:r>
              <a:rPr lang="en-US" b="0" i="0"/>
              <a:t>, </a:t>
            </a:r>
            <a:r>
              <a:rPr lang="en-US" b="0" i="0" err="1"/>
              <a:t>kun</a:t>
            </a:r>
            <a:r>
              <a:rPr lang="en-US" b="0" i="0"/>
              <a:t> </a:t>
            </a:r>
            <a:r>
              <a:rPr lang="en-US" b="0" i="0" err="1"/>
              <a:t>ammattilainen</a:t>
            </a:r>
            <a:r>
              <a:rPr lang="en-US" b="0" i="0"/>
              <a:t> </a:t>
            </a:r>
            <a:r>
              <a:rPr lang="en-US" b="0" i="0" err="1"/>
              <a:t>tunnistaa</a:t>
            </a:r>
            <a:r>
              <a:rPr lang="en-US" b="0" i="0"/>
              <a:t> </a:t>
            </a:r>
            <a:r>
              <a:rPr lang="en-US" b="0" i="0" err="1"/>
              <a:t>toimintansa</a:t>
            </a:r>
            <a:r>
              <a:rPr lang="en-US" b="0" i="0"/>
              <a:t> </a:t>
            </a:r>
            <a:r>
              <a:rPr lang="en-US" b="0" i="0" err="1"/>
              <a:t>taustalla</a:t>
            </a:r>
            <a:r>
              <a:rPr lang="en-US" b="0" i="0"/>
              <a:t> </a:t>
            </a:r>
            <a:r>
              <a:rPr lang="en-US" b="0" i="0" err="1"/>
              <a:t>vaikuttavat</a:t>
            </a:r>
            <a:r>
              <a:rPr lang="en-US" b="0" i="0"/>
              <a:t> </a:t>
            </a:r>
            <a:r>
              <a:rPr lang="en-US" b="0" i="0" err="1"/>
              <a:t>normit</a:t>
            </a:r>
            <a:r>
              <a:rPr lang="en-US" b="0" i="0"/>
              <a:t> ja </a:t>
            </a:r>
            <a:r>
              <a:rPr lang="en-US" b="0" i="0" err="1"/>
              <a:t>rakenteet</a:t>
            </a:r>
            <a:r>
              <a:rPr lang="en-US" b="0" i="0"/>
              <a:t>. </a:t>
            </a:r>
          </a:p>
          <a:p>
            <a:endParaRPr lang="en-US" dirty="0"/>
          </a:p>
          <a:p>
            <a:r>
              <a:rPr lang="en-US" b="0" i="0"/>
              <a:t>ONNISTUKO?</a:t>
            </a:r>
          </a:p>
          <a:p>
            <a:endParaRPr lang="fi-FI" dirty="0"/>
          </a:p>
        </p:txBody>
      </p:sp>
      <p:pic>
        <p:nvPicPr>
          <p:cNvPr id="5" name="Picture 4" descr="Balanced stones on a pebble beach during sunset">
            <a:extLst>
              <a:ext uri="{FF2B5EF4-FFF2-40B4-BE49-F238E27FC236}">
                <a16:creationId xmlns:a16="http://schemas.microsoft.com/office/drawing/2014/main" id="{0C31B3E8-25FD-D3C4-75C1-8DBEB509CB5C}"/>
              </a:ext>
            </a:extLst>
          </p:cNvPr>
          <p:cNvPicPr>
            <a:picLocks noChangeAspect="1"/>
          </p:cNvPicPr>
          <p:nvPr/>
        </p:nvPicPr>
        <p:blipFill>
          <a:blip r:embed="rId2" cstate="print">
            <a:extLst>
              <a:ext uri="{28A0092B-C50C-407E-A947-70E740481C1C}">
                <a14:useLocalDpi xmlns:a14="http://schemas.microsoft.com/office/drawing/2010/main" val="0"/>
              </a:ext>
            </a:extLst>
          </a:blip>
          <a:srcRect l="7036" r="11999" b="2"/>
          <a:stretch>
            <a:fillRect/>
          </a:stretch>
        </p:blipFill>
        <p:spPr>
          <a:xfrm>
            <a:off x="6240016" y="1773238"/>
            <a:ext cx="5328098" cy="4392612"/>
          </a:xfrm>
          <a:prstGeom prst="rect">
            <a:avLst/>
          </a:prstGeom>
          <a:noFill/>
        </p:spPr>
      </p:pic>
    </p:spTree>
    <p:extLst>
      <p:ext uri="{BB962C8B-B14F-4D97-AF65-F5344CB8AC3E}">
        <p14:creationId xmlns:p14="http://schemas.microsoft.com/office/powerpoint/2010/main" val="243135087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Norminrikkomistehtävä</a:t>
            </a:r>
            <a:br>
              <a:rPr lang="fi-FI" dirty="0"/>
            </a:br>
            <a:endParaRPr lang="fi-FI" dirty="0"/>
          </a:p>
        </p:txBody>
      </p:sp>
      <p:sp>
        <p:nvSpPr>
          <p:cNvPr id="3" name="Date Placeholder 2"/>
          <p:cNvSpPr>
            <a:spLocks noGrp="1"/>
          </p:cNvSpPr>
          <p:nvPr>
            <p:ph type="dt" sz="half" idx="10"/>
          </p:nvPr>
        </p:nvSpPr>
        <p:spPr/>
        <p:txBody>
          <a:bodyPr/>
          <a:lstStyle/>
          <a:p>
            <a:fld id="{A0E5F2A8-0E19-4A6C-8620-E482DF92A49E}" type="datetime1">
              <a:rPr lang="fi-FI" smtClean="0"/>
              <a:t>9.11.2025</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6</a:t>
            </a:fld>
            <a:endParaRPr lang="fi-FI"/>
          </a:p>
        </p:txBody>
      </p:sp>
      <p:sp>
        <p:nvSpPr>
          <p:cNvPr id="6" name="Text Placeholder 5"/>
          <p:cNvSpPr>
            <a:spLocks noGrp="1"/>
          </p:cNvSpPr>
          <p:nvPr>
            <p:ph type="body" sz="quarter" idx="13"/>
          </p:nvPr>
        </p:nvSpPr>
        <p:spPr>
          <a:xfrm>
            <a:off x="1055440" y="1412776"/>
            <a:ext cx="10657135" cy="5040560"/>
          </a:xfrm>
        </p:spPr>
        <p:txBody>
          <a:bodyPr/>
          <a:lstStyle/>
          <a:p>
            <a:pPr marL="541020" lvl="1" indent="-271145"/>
            <a:endParaRPr lang="fi-FI" sz="1600" dirty="0"/>
          </a:p>
          <a:p>
            <a:pPr marL="269875" lvl="1" indent="0">
              <a:buNone/>
            </a:pPr>
            <a:r>
              <a:rPr lang="fi-FI" sz="1600" dirty="0"/>
              <a:t>Menkää ja rikkokaa jotain sosiaalista normia (ilman että rikotte lakia).</a:t>
            </a:r>
          </a:p>
          <a:p>
            <a:pPr marL="269875" lvl="1" indent="0">
              <a:buNone/>
            </a:pPr>
            <a:endParaRPr lang="fi-FI" sz="1600" dirty="0">
              <a:ea typeface="Lato"/>
              <a:cs typeface="Lato"/>
            </a:endParaRPr>
          </a:p>
          <a:p>
            <a:pPr lvl="2" indent="-261620"/>
            <a:r>
              <a:rPr lang="fi-FI" sz="1600" dirty="0"/>
              <a:t>Muodostakaa 3 hengen ryhmiä (oman opehuoneen sisältä), suunnitelkaa tehtävä ryhmässä, mutta miettikää toteutus siten, että voitte toteuttaa sen yksilöinä.</a:t>
            </a:r>
            <a:endParaRPr lang="fi-FI" sz="1600" dirty="0">
              <a:ea typeface="Lato"/>
              <a:cs typeface="Lato"/>
            </a:endParaRPr>
          </a:p>
          <a:p>
            <a:pPr lvl="2" indent="-261620"/>
            <a:r>
              <a:rPr lang="fi-FI" sz="1600" dirty="0"/>
              <a:t>Tehkää norminrikkomisestanne esitys, jossa kuvaatte:</a:t>
            </a:r>
            <a:endParaRPr lang="fi-FI" sz="1600" dirty="0">
              <a:ea typeface="Lato"/>
              <a:cs typeface="Lato"/>
            </a:endParaRPr>
          </a:p>
          <a:p>
            <a:pPr lvl="3"/>
            <a:r>
              <a:rPr lang="fi-FI" sz="1600" dirty="0"/>
              <a:t>Mitä teitte?</a:t>
            </a:r>
          </a:p>
          <a:p>
            <a:pPr lvl="3"/>
            <a:r>
              <a:rPr lang="fi-FI" sz="1600" dirty="0"/>
              <a:t>Miksi teitte?</a:t>
            </a:r>
          </a:p>
          <a:p>
            <a:pPr lvl="3"/>
            <a:r>
              <a:rPr lang="fi-FI" sz="1600" dirty="0"/>
              <a:t>Mitä tunsitte? </a:t>
            </a:r>
          </a:p>
          <a:p>
            <a:pPr lvl="3"/>
            <a:r>
              <a:rPr lang="fi-FI" sz="1600" dirty="0"/>
              <a:t>Millaisia ajatuksia heräsi? </a:t>
            </a:r>
          </a:p>
          <a:p>
            <a:pPr lvl="3"/>
            <a:r>
              <a:rPr lang="fi-FI" sz="1600" dirty="0"/>
              <a:t>Mitä opitte normeista ja itsestänne?</a:t>
            </a:r>
          </a:p>
        </p:txBody>
      </p:sp>
    </p:spTree>
    <p:extLst>
      <p:ext uri="{BB962C8B-B14F-4D97-AF65-F5344CB8AC3E}">
        <p14:creationId xmlns:p14="http://schemas.microsoft.com/office/powerpoint/2010/main" val="2786503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B5C7-2CDD-50E9-EC16-24492AE1D7A7}"/>
              </a:ext>
            </a:extLst>
          </p:cNvPr>
          <p:cNvSpPr>
            <a:spLocks noGrp="1"/>
          </p:cNvSpPr>
          <p:nvPr>
            <p:ph type="title"/>
          </p:nvPr>
        </p:nvSpPr>
        <p:spPr/>
        <p:txBody>
          <a:bodyPr/>
          <a:lstStyle/>
          <a:p>
            <a:r>
              <a:rPr lang="fi-FI" dirty="0" err="1"/>
              <a:t>Pedanetissa</a:t>
            </a:r>
            <a:r>
              <a:rPr lang="fi-FI" dirty="0"/>
              <a:t> Normit nurin tiedosto</a:t>
            </a:r>
          </a:p>
        </p:txBody>
      </p:sp>
      <p:sp>
        <p:nvSpPr>
          <p:cNvPr id="3" name="Text Placeholder 2">
            <a:extLst>
              <a:ext uri="{FF2B5EF4-FFF2-40B4-BE49-F238E27FC236}">
                <a16:creationId xmlns:a16="http://schemas.microsoft.com/office/drawing/2014/main" id="{7C9B8FFA-1CEF-94AE-2771-71DEE96138BA}"/>
              </a:ext>
            </a:extLst>
          </p:cNvPr>
          <p:cNvSpPr>
            <a:spLocks noGrp="1"/>
          </p:cNvSpPr>
          <p:nvPr>
            <p:ph type="body" sz="quarter" idx="13"/>
          </p:nvPr>
        </p:nvSpPr>
        <p:spPr/>
        <p:txBody>
          <a:bodyPr/>
          <a:lstStyle/>
          <a:p>
            <a:endParaRPr lang="fi-FI"/>
          </a:p>
        </p:txBody>
      </p:sp>
    </p:spTree>
    <p:extLst>
      <p:ext uri="{BB962C8B-B14F-4D97-AF65-F5344CB8AC3E}">
        <p14:creationId xmlns:p14="http://schemas.microsoft.com/office/powerpoint/2010/main" val="1169406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839CC-6E9F-D813-6468-4E2FE4C9404D}"/>
              </a:ext>
            </a:extLst>
          </p:cNvPr>
          <p:cNvSpPr>
            <a:spLocks noGrp="1"/>
          </p:cNvSpPr>
          <p:nvPr>
            <p:ph type="title"/>
          </p:nvPr>
        </p:nvSpPr>
        <p:spPr/>
        <p:txBody>
          <a:bodyPr/>
          <a:lstStyle/>
          <a:p>
            <a:r>
              <a:rPr lang="fi-FI" dirty="0"/>
              <a:t>Seuraavaa kertaa varten katso Moniviestimestä</a:t>
            </a:r>
          </a:p>
        </p:txBody>
      </p:sp>
      <p:pic>
        <p:nvPicPr>
          <p:cNvPr id="3" name="Picture 2">
            <a:hlinkClick r:id="rId2"/>
            <a:extLst>
              <a:ext uri="{FF2B5EF4-FFF2-40B4-BE49-F238E27FC236}">
                <a16:creationId xmlns:a16="http://schemas.microsoft.com/office/drawing/2014/main" id="{D5D665BE-62D2-BBA0-C996-A44F0AB441C9}"/>
              </a:ext>
            </a:extLst>
          </p:cNvPr>
          <p:cNvPicPr>
            <a:picLocks noChangeAspect="1"/>
          </p:cNvPicPr>
          <p:nvPr/>
        </p:nvPicPr>
        <p:blipFill>
          <a:blip r:embed="rId3"/>
          <a:srcRect l="26272" t="20166" r="5872" b="50000"/>
          <a:stretch>
            <a:fillRect/>
          </a:stretch>
        </p:blipFill>
        <p:spPr>
          <a:xfrm>
            <a:off x="502919" y="1474470"/>
            <a:ext cx="7920991" cy="2045970"/>
          </a:xfrm>
          <a:prstGeom prst="rect">
            <a:avLst/>
          </a:prstGeom>
        </p:spPr>
      </p:pic>
    </p:spTree>
    <p:extLst>
      <p:ext uri="{BB962C8B-B14F-4D97-AF65-F5344CB8AC3E}">
        <p14:creationId xmlns:p14="http://schemas.microsoft.com/office/powerpoint/2010/main" val="3922605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2.xml><?xml version="1.0" encoding="utf-8"?>
<a:theme xmlns:a="http://schemas.openxmlformats.org/drawingml/2006/main" name="1_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6AD47CFBBF4814ABAE173EA63603FD9" ma:contentTypeVersion="5" ma:contentTypeDescription="Luo uusi asiakirja." ma:contentTypeScope="" ma:versionID="346471f5cdf02716bacef165cd1e88c1">
  <xsd:schema xmlns:xsd="http://www.w3.org/2001/XMLSchema" xmlns:xs="http://www.w3.org/2001/XMLSchema" xmlns:p="http://schemas.microsoft.com/office/2006/metadata/properties" xmlns:ns1="http://schemas.microsoft.com/sharepoint/v3" xmlns:ns2="fcc7c5c6-d95a-436c-a8ad-bfe4bef85e9e" targetNamespace="http://schemas.microsoft.com/office/2006/metadata/properties" ma:root="true" ma:fieldsID="af57af8fb822ca324feb9beda4d7ab9e" ns1:_="" ns2:_="">
    <xsd:import namespace="http://schemas.microsoft.com/sharepoint/v3"/>
    <xsd:import namespace="fcc7c5c6-d95a-436c-a8ad-bfe4bef85e9e"/>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7c5c6-d95a-436c-a8ad-bfe4bef85e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43F94-660A-4280-9999-08B24D8C4757}">
  <ds:schemaRefs>
    <ds:schemaRef ds:uri="http://schemas.microsoft.com/sharepoint/v3/contenttype/forms"/>
  </ds:schemaRefs>
</ds:datastoreItem>
</file>

<file path=customXml/itemProps2.xml><?xml version="1.0" encoding="utf-8"?>
<ds:datastoreItem xmlns:ds="http://schemas.openxmlformats.org/officeDocument/2006/customXml" ds:itemID="{EDCECFC7-6AC0-4DBA-AF00-00EA6C49E020}">
  <ds:schemaRefs>
    <ds:schemaRef ds:uri="http://purl.org/dc/terms/"/>
    <ds:schemaRef ds:uri="http://www.w3.org/XML/1998/namespace"/>
    <ds:schemaRef ds:uri="fcc7c5c6-d95a-436c-a8ad-bfe4bef85e9e"/>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A0E58CC-9E14-47F5-A569-C9B4689AF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c7c5c6-d95a-436c-a8ad-bfe4bef85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2024 JYU Theme</Template>
  <TotalTime>20</TotalTime>
  <Words>463</Words>
  <Application>Microsoft Office PowerPoint</Application>
  <PresentationFormat>Widescreen</PresentationFormat>
  <Paragraphs>60</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Aleo</vt:lpstr>
      <vt:lpstr>Aptos</vt:lpstr>
      <vt:lpstr>Arial</vt:lpstr>
      <vt:lpstr>Lato</vt:lpstr>
      <vt:lpstr>Lato Black</vt:lpstr>
      <vt:lpstr>jyu</vt:lpstr>
      <vt:lpstr>1_jyu</vt:lpstr>
      <vt:lpstr>Turpo</vt:lpstr>
      <vt:lpstr>Mikä on normi?</vt:lpstr>
      <vt:lpstr>Koulun normit</vt:lpstr>
      <vt:lpstr>Tiedostanko omat oletukseni? </vt:lpstr>
      <vt:lpstr>Normitietoisuus</vt:lpstr>
      <vt:lpstr>Norminrikkomistehtävä </vt:lpstr>
      <vt:lpstr>Pedanetissa Normit nurin tiedosto</vt:lpstr>
      <vt:lpstr>Seuraavaa kertaa varten katso Moniviestimestä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3</cp:revision>
  <dcterms:created xsi:type="dcterms:W3CDTF">2025-10-21T09:12:12Z</dcterms:created>
  <dcterms:modified xsi:type="dcterms:W3CDTF">2025-11-09T20:16:26Z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0x01010056AD47CFBBF4814ABAE173EA63603FD9</vt:lpwstr>
  </property>
</Properties>
</file>