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8" r:id="rId3"/>
    <p:sldId id="270" r:id="rId4"/>
    <p:sldId id="259" r:id="rId5"/>
    <p:sldId id="260" r:id="rId6"/>
    <p:sldId id="266" r:id="rId7"/>
    <p:sldId id="265" r:id="rId8"/>
    <p:sldId id="267" r:id="rId9"/>
    <p:sldId id="261" r:id="rId10"/>
    <p:sldId id="271" r:id="rId11"/>
    <p:sldId id="268" r:id="rId12"/>
    <p:sldId id="263" r:id="rId13"/>
    <p:sldId id="262" r:id="rId14"/>
    <p:sldId id="257" r:id="rId1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5B415B-F1A6-3645-B454-2F414B8983B6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C4CFF-33C3-034F-A9DB-751DFDE4407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05029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68FBC1-C263-B54E-A20E-08973A282D39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28067A-C506-0E44-859A-A80209A1920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2406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44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75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577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837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4365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87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3615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7074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998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2034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6455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452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3215729" y="1764407"/>
            <a:ext cx="5760846" cy="2310312"/>
          </a:xfrm>
        </p:spPr>
        <p:txBody>
          <a:bodyPr>
            <a:normAutofit/>
          </a:bodyPr>
          <a:lstStyle/>
          <a:p>
            <a:r>
              <a:rPr lang="fi-FI" sz="5200">
                <a:solidFill>
                  <a:schemeClr val="tx2"/>
                </a:solidFill>
              </a:rPr>
              <a:t>VANHEMPAINILTA </a:t>
            </a:r>
            <a:br>
              <a:rPr lang="en-US" sz="5200">
                <a:solidFill>
                  <a:schemeClr val="tx2"/>
                </a:solidFill>
                <a:latin typeface="+mj-ea"/>
                <a:cs typeface="+mj-ea"/>
              </a:rPr>
            </a:br>
            <a:r>
              <a:rPr lang="fi-FI" sz="5200">
                <a:solidFill>
                  <a:schemeClr val="tx2"/>
                </a:solidFill>
              </a:rPr>
              <a:t>3. LK 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3100710" y="4150775"/>
            <a:ext cx="5760846" cy="68207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>
                <a:solidFill>
                  <a:schemeClr val="tx2"/>
                </a:solidFill>
                <a:ea typeface="Calibri"/>
                <a:cs typeface="Calibri"/>
              </a:rPr>
              <a:t>8.9.2026</a:t>
            </a:r>
            <a:endParaRPr lang="fi-FI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385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89C5E17-24D0-4696-A3C5-A2261FB455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29B58F-2358-44CC-ACE5-EF1BD3C6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04672" y="1243013"/>
            <a:ext cx="3855720" cy="4371974"/>
          </a:xfrm>
        </p:spPr>
        <p:txBody>
          <a:bodyPr>
            <a:normAutofit/>
          </a:bodyPr>
          <a:lstStyle/>
          <a:p>
            <a:r>
              <a:rPr lang="fi-FI" sz="3600">
                <a:solidFill>
                  <a:schemeClr val="tx2"/>
                </a:solidFill>
              </a:rPr>
              <a:t>Tiedottaminen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9DA5303-A1AF-4830-806C-51FCD9618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97348" y="5285"/>
            <a:ext cx="7294653" cy="6858000"/>
            <a:chOff x="4897348" y="-5799"/>
            <a:chExt cx="7294653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FAAA8C8-4EB7-45F1-BF24-3EF0F4DC4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97348" y="-5798"/>
              <a:ext cx="7294652" cy="6857999"/>
            </a:xfrm>
            <a:custGeom>
              <a:avLst/>
              <a:gdLst>
                <a:gd name="connsiteX0" fmla="*/ 7294652 w 7294652"/>
                <a:gd name="connsiteY0" fmla="*/ 6063030 h 6857999"/>
                <a:gd name="connsiteX1" fmla="*/ 7294652 w 7294652"/>
                <a:gd name="connsiteY1" fmla="*/ 6857999 h 6857999"/>
                <a:gd name="connsiteX2" fmla="*/ 6248575 w 7294652"/>
                <a:gd name="connsiteY2" fmla="*/ 6857999 h 6857999"/>
                <a:gd name="connsiteX3" fmla="*/ 6477898 w 7294652"/>
                <a:gd name="connsiteY3" fmla="*/ 6700973 h 6857999"/>
                <a:gd name="connsiteX4" fmla="*/ 6647884 w 7294652"/>
                <a:gd name="connsiteY4" fmla="*/ 6572752 h 6857999"/>
                <a:gd name="connsiteX5" fmla="*/ 6817698 w 7294652"/>
                <a:gd name="connsiteY5" fmla="*/ 6440235 h 6857999"/>
                <a:gd name="connsiteX6" fmla="*/ 7161451 w 7294652"/>
                <a:gd name="connsiteY6" fmla="*/ 6165232 h 6857999"/>
                <a:gd name="connsiteX7" fmla="*/ 1673436 w 7294652"/>
                <a:gd name="connsiteY7" fmla="*/ 0 h 6857999"/>
                <a:gd name="connsiteX8" fmla="*/ 2394951 w 7294652"/>
                <a:gd name="connsiteY8" fmla="*/ 0 h 6857999"/>
                <a:gd name="connsiteX9" fmla="*/ 2244659 w 7294652"/>
                <a:gd name="connsiteY9" fmla="*/ 100763 h 6857999"/>
                <a:gd name="connsiteX10" fmla="*/ 1743903 w 7294652"/>
                <a:gd name="connsiteY10" fmla="*/ 498975 h 6857999"/>
                <a:gd name="connsiteX11" fmla="*/ 1163821 w 7294652"/>
                <a:gd name="connsiteY11" fmla="*/ 1121514 h 6857999"/>
                <a:gd name="connsiteX12" fmla="*/ 704911 w 7294652"/>
                <a:gd name="connsiteY12" fmla="*/ 1837036 h 6857999"/>
                <a:gd name="connsiteX13" fmla="*/ 393472 w 7294652"/>
                <a:gd name="connsiteY13" fmla="*/ 2627669 h 6857999"/>
                <a:gd name="connsiteX14" fmla="*/ 280032 w 7294652"/>
                <a:gd name="connsiteY14" fmla="*/ 3472097 h 6857999"/>
                <a:gd name="connsiteX15" fmla="*/ 327813 w 7294652"/>
                <a:gd name="connsiteY15" fmla="*/ 3884602 h 6857999"/>
                <a:gd name="connsiteX16" fmla="*/ 469096 w 7294652"/>
                <a:gd name="connsiteY16" fmla="*/ 4270809 h 6857999"/>
                <a:gd name="connsiteX17" fmla="*/ 567581 w 7294652"/>
                <a:gd name="connsiteY17" fmla="*/ 4452482 h 6857999"/>
                <a:gd name="connsiteX18" fmla="*/ 680677 w 7294652"/>
                <a:gd name="connsiteY18" fmla="*/ 4628484 h 6857999"/>
                <a:gd name="connsiteX19" fmla="*/ 941928 w 7294652"/>
                <a:gd name="connsiteY19" fmla="*/ 4968628 h 6857999"/>
                <a:gd name="connsiteX20" fmla="*/ 1224665 w 7294652"/>
                <a:gd name="connsiteY20" fmla="*/ 5311349 h 6857999"/>
                <a:gd name="connsiteX21" fmla="*/ 1365259 w 7294652"/>
                <a:gd name="connsiteY21" fmla="*/ 5490273 h 6857999"/>
                <a:gd name="connsiteX22" fmla="*/ 1432808 w 7294652"/>
                <a:gd name="connsiteY22" fmla="*/ 5577931 h 6857999"/>
                <a:gd name="connsiteX23" fmla="*/ 1498980 w 7294652"/>
                <a:gd name="connsiteY23" fmla="*/ 5662148 h 6857999"/>
                <a:gd name="connsiteX24" fmla="*/ 2067548 w 7294652"/>
                <a:gd name="connsiteY24" fmla="*/ 6283312 h 6857999"/>
                <a:gd name="connsiteX25" fmla="*/ 2369879 w 7294652"/>
                <a:gd name="connsiteY25" fmla="*/ 6562782 h 6857999"/>
                <a:gd name="connsiteX26" fmla="*/ 2686645 w 7294652"/>
                <a:gd name="connsiteY26" fmla="*/ 6820598 h 6857999"/>
                <a:gd name="connsiteX27" fmla="*/ 2738907 w 7294652"/>
                <a:gd name="connsiteY27" fmla="*/ 6857999 h 6857999"/>
                <a:gd name="connsiteX28" fmla="*/ 1731787 w 7294652"/>
                <a:gd name="connsiteY28" fmla="*/ 6857999 h 6857999"/>
                <a:gd name="connsiteX29" fmla="*/ 1607949 w 7294652"/>
                <a:gd name="connsiteY29" fmla="*/ 6732770 h 6857999"/>
                <a:gd name="connsiteX30" fmla="*/ 1309057 w 7294652"/>
                <a:gd name="connsiteY30" fmla="*/ 6370109 h 6857999"/>
                <a:gd name="connsiteX31" fmla="*/ 1048147 w 7294652"/>
                <a:gd name="connsiteY31" fmla="*/ 5986138 h 6857999"/>
                <a:gd name="connsiteX32" fmla="*/ 987131 w 7294652"/>
                <a:gd name="connsiteY32" fmla="*/ 5888512 h 6857999"/>
                <a:gd name="connsiteX33" fmla="*/ 928866 w 7294652"/>
                <a:gd name="connsiteY33" fmla="*/ 5793463 h 6857999"/>
                <a:gd name="connsiteX34" fmla="*/ 813708 w 7294652"/>
                <a:gd name="connsiteY34" fmla="*/ 5609556 h 6857999"/>
                <a:gd name="connsiteX35" fmla="*/ 574972 w 7294652"/>
                <a:gd name="connsiteY35" fmla="*/ 5231598 h 6857999"/>
                <a:gd name="connsiteX36" fmla="*/ 342424 w 7294652"/>
                <a:gd name="connsiteY36" fmla="*/ 4834048 h 6857999"/>
                <a:gd name="connsiteX37" fmla="*/ 237579 w 7294652"/>
                <a:gd name="connsiteY37" fmla="*/ 4623500 h 6857999"/>
                <a:gd name="connsiteX38" fmla="*/ 148373 w 7294652"/>
                <a:gd name="connsiteY38" fmla="*/ 4404356 h 6857999"/>
                <a:gd name="connsiteX39" fmla="*/ 79623 w 7294652"/>
                <a:gd name="connsiteY39" fmla="*/ 4175762 h 6857999"/>
                <a:gd name="connsiteX40" fmla="*/ 54185 w 7294652"/>
                <a:gd name="connsiteY40" fmla="*/ 4059229 h 6857999"/>
                <a:gd name="connsiteX41" fmla="*/ 43013 w 7294652"/>
                <a:gd name="connsiteY41" fmla="*/ 4000790 h 6857999"/>
                <a:gd name="connsiteX42" fmla="*/ 33734 w 7294652"/>
                <a:gd name="connsiteY42" fmla="*/ 3942180 h 6857999"/>
                <a:gd name="connsiteX43" fmla="*/ 45 w 7294652"/>
                <a:gd name="connsiteY43" fmla="*/ 3472097 h 6857999"/>
                <a:gd name="connsiteX44" fmla="*/ 95436 w 7294652"/>
                <a:gd name="connsiteY44" fmla="*/ 2557372 h 6857999"/>
                <a:gd name="connsiteX45" fmla="*/ 382126 w 7294652"/>
                <a:gd name="connsiteY45" fmla="*/ 1680799 h 6857999"/>
                <a:gd name="connsiteX46" fmla="*/ 1457043 w 7294652"/>
                <a:gd name="connsiteY46" fmla="*/ 192176 h 6857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7294652" h="6857999">
                  <a:moveTo>
                    <a:pt x="7294652" y="6063030"/>
                  </a:moveTo>
                  <a:lnTo>
                    <a:pt x="7294652" y="6857999"/>
                  </a:lnTo>
                  <a:lnTo>
                    <a:pt x="6248575" y="6857999"/>
                  </a:lnTo>
                  <a:lnTo>
                    <a:pt x="6477898" y="6700973"/>
                  </a:lnTo>
                  <a:cubicBezTo>
                    <a:pt x="6534790" y="6659378"/>
                    <a:pt x="6591336" y="6616237"/>
                    <a:pt x="6647884" y="6572752"/>
                  </a:cubicBezTo>
                  <a:cubicBezTo>
                    <a:pt x="6704432" y="6529268"/>
                    <a:pt x="6761151" y="6485095"/>
                    <a:pt x="6817698" y="6440235"/>
                  </a:cubicBezTo>
                  <a:lnTo>
                    <a:pt x="7161451" y="6165232"/>
                  </a:lnTo>
                  <a:close/>
                  <a:moveTo>
                    <a:pt x="1673436" y="0"/>
                  </a:moveTo>
                  <a:lnTo>
                    <a:pt x="2394951" y="0"/>
                  </a:lnTo>
                  <a:lnTo>
                    <a:pt x="2244659" y="100763"/>
                  </a:lnTo>
                  <a:cubicBezTo>
                    <a:pt x="2071051" y="224086"/>
                    <a:pt x="1903860" y="356975"/>
                    <a:pt x="1743903" y="498975"/>
                  </a:cubicBezTo>
                  <a:cubicBezTo>
                    <a:pt x="1533218" y="689638"/>
                    <a:pt x="1339146" y="897902"/>
                    <a:pt x="1163821" y="1121514"/>
                  </a:cubicBezTo>
                  <a:cubicBezTo>
                    <a:pt x="988284" y="1344764"/>
                    <a:pt x="834608" y="1584376"/>
                    <a:pt x="704911" y="1837036"/>
                  </a:cubicBezTo>
                  <a:cubicBezTo>
                    <a:pt x="573950" y="2089059"/>
                    <a:pt x="469577" y="2354041"/>
                    <a:pt x="393472" y="2627669"/>
                  </a:cubicBezTo>
                  <a:cubicBezTo>
                    <a:pt x="318269" y="2902842"/>
                    <a:pt x="280119" y="3186833"/>
                    <a:pt x="280032" y="3472097"/>
                  </a:cubicBezTo>
                  <a:cubicBezTo>
                    <a:pt x="280349" y="3610956"/>
                    <a:pt x="296380" y="3749334"/>
                    <a:pt x="327813" y="3884602"/>
                  </a:cubicBezTo>
                  <a:cubicBezTo>
                    <a:pt x="360878" y="4018046"/>
                    <a:pt x="408244" y="4147540"/>
                    <a:pt x="469096" y="4270809"/>
                  </a:cubicBezTo>
                  <a:cubicBezTo>
                    <a:pt x="499175" y="4332511"/>
                    <a:pt x="532347" y="4393012"/>
                    <a:pt x="567581" y="4452482"/>
                  </a:cubicBezTo>
                  <a:cubicBezTo>
                    <a:pt x="602815" y="4511953"/>
                    <a:pt x="641144" y="4570562"/>
                    <a:pt x="680677" y="4628484"/>
                  </a:cubicBezTo>
                  <a:cubicBezTo>
                    <a:pt x="760771" y="4743985"/>
                    <a:pt x="849802" y="4856048"/>
                    <a:pt x="941928" y="4968628"/>
                  </a:cubicBezTo>
                  <a:cubicBezTo>
                    <a:pt x="1034055" y="5081206"/>
                    <a:pt x="1130994" y="5193958"/>
                    <a:pt x="1224665" y="5311349"/>
                  </a:cubicBezTo>
                  <a:cubicBezTo>
                    <a:pt x="1271987" y="5369787"/>
                    <a:pt x="1318853" y="5429429"/>
                    <a:pt x="1365259" y="5490273"/>
                  </a:cubicBezTo>
                  <a:lnTo>
                    <a:pt x="1432808" y="5577931"/>
                  </a:lnTo>
                  <a:cubicBezTo>
                    <a:pt x="1454979" y="5605947"/>
                    <a:pt x="1476121" y="5634821"/>
                    <a:pt x="1498980" y="5662148"/>
                  </a:cubicBezTo>
                  <a:cubicBezTo>
                    <a:pt x="1676323" y="5880038"/>
                    <a:pt x="1866158" y="6087441"/>
                    <a:pt x="2067548" y="6283312"/>
                  </a:cubicBezTo>
                  <a:cubicBezTo>
                    <a:pt x="2166203" y="6379907"/>
                    <a:pt x="2266974" y="6473064"/>
                    <a:pt x="2369879" y="6562782"/>
                  </a:cubicBezTo>
                  <a:cubicBezTo>
                    <a:pt x="2473005" y="6652331"/>
                    <a:pt x="2577677" y="6738957"/>
                    <a:pt x="2686645" y="6820598"/>
                  </a:cubicBezTo>
                  <a:lnTo>
                    <a:pt x="2738907" y="6857999"/>
                  </a:lnTo>
                  <a:lnTo>
                    <a:pt x="1731787" y="6857999"/>
                  </a:lnTo>
                  <a:lnTo>
                    <a:pt x="1607949" y="6732770"/>
                  </a:lnTo>
                  <a:cubicBezTo>
                    <a:pt x="1501232" y="6617903"/>
                    <a:pt x="1401421" y="6496799"/>
                    <a:pt x="1309057" y="6370109"/>
                  </a:cubicBezTo>
                  <a:cubicBezTo>
                    <a:pt x="1217103" y="6244469"/>
                    <a:pt x="1129618" y="6116590"/>
                    <a:pt x="1048147" y="5986138"/>
                  </a:cubicBezTo>
                  <a:cubicBezTo>
                    <a:pt x="1027179" y="5953825"/>
                    <a:pt x="1007414" y="5920996"/>
                    <a:pt x="987131" y="5888512"/>
                  </a:cubicBezTo>
                  <a:lnTo>
                    <a:pt x="928866" y="5793463"/>
                  </a:lnTo>
                  <a:cubicBezTo>
                    <a:pt x="891568" y="5732276"/>
                    <a:pt x="852725" y="5671260"/>
                    <a:pt x="813708" y="5609556"/>
                  </a:cubicBezTo>
                  <a:lnTo>
                    <a:pt x="574972" y="5231598"/>
                  </a:lnTo>
                  <a:cubicBezTo>
                    <a:pt x="495221" y="5103551"/>
                    <a:pt x="416158" y="4971549"/>
                    <a:pt x="342424" y="4834048"/>
                  </a:cubicBezTo>
                  <a:cubicBezTo>
                    <a:pt x="305641" y="4765298"/>
                    <a:pt x="270236" y="4695343"/>
                    <a:pt x="237579" y="4623500"/>
                  </a:cubicBezTo>
                  <a:cubicBezTo>
                    <a:pt x="204922" y="4551655"/>
                    <a:pt x="175187" y="4478607"/>
                    <a:pt x="148373" y="4404356"/>
                  </a:cubicBezTo>
                  <a:cubicBezTo>
                    <a:pt x="121561" y="4330107"/>
                    <a:pt x="99046" y="4252934"/>
                    <a:pt x="79623" y="4175762"/>
                  </a:cubicBezTo>
                  <a:cubicBezTo>
                    <a:pt x="70514" y="4136916"/>
                    <a:pt x="61577" y="4098245"/>
                    <a:pt x="54185" y="4059229"/>
                  </a:cubicBezTo>
                  <a:lnTo>
                    <a:pt x="43013" y="4000790"/>
                  </a:lnTo>
                  <a:lnTo>
                    <a:pt x="33734" y="3942180"/>
                  </a:lnTo>
                  <a:cubicBezTo>
                    <a:pt x="10461" y="3786581"/>
                    <a:pt x="-801" y="3629416"/>
                    <a:pt x="45" y="3472097"/>
                  </a:cubicBezTo>
                  <a:cubicBezTo>
                    <a:pt x="863" y="3164748"/>
                    <a:pt x="32824" y="2858275"/>
                    <a:pt x="95436" y="2557372"/>
                  </a:cubicBezTo>
                  <a:cubicBezTo>
                    <a:pt x="157549" y="2255281"/>
                    <a:pt x="253728" y="1961216"/>
                    <a:pt x="382126" y="1680799"/>
                  </a:cubicBezTo>
                  <a:cubicBezTo>
                    <a:pt x="639940" y="1120482"/>
                    <a:pt x="1015492" y="619117"/>
                    <a:pt x="1457043" y="192176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77FC097-E4F2-4A45-82E8-3808FA553C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00650" y="-5799"/>
              <a:ext cx="7291350" cy="6858000"/>
            </a:xfrm>
            <a:custGeom>
              <a:avLst/>
              <a:gdLst>
                <a:gd name="connsiteX0" fmla="*/ 7291350 w 7291350"/>
                <a:gd name="connsiteY0" fmla="*/ 5718699 h 6858000"/>
                <a:gd name="connsiteX1" fmla="*/ 7291350 w 7291350"/>
                <a:gd name="connsiteY1" fmla="*/ 6806115 h 6858000"/>
                <a:gd name="connsiteX2" fmla="*/ 7224124 w 7291350"/>
                <a:gd name="connsiteY2" fmla="*/ 6858000 h 6858000"/>
                <a:gd name="connsiteX3" fmla="*/ 5607142 w 7291350"/>
                <a:gd name="connsiteY3" fmla="*/ 6858000 h 6858000"/>
                <a:gd name="connsiteX4" fmla="*/ 5736072 w 7291350"/>
                <a:gd name="connsiteY4" fmla="*/ 6801170 h 6858000"/>
                <a:gd name="connsiteX5" fmla="*/ 6949826 w 7291350"/>
                <a:gd name="connsiteY5" fmla="*/ 5983707 h 6858000"/>
                <a:gd name="connsiteX6" fmla="*/ 7220703 w 7291350"/>
                <a:gd name="connsiteY6" fmla="*/ 5773675 h 6858000"/>
                <a:gd name="connsiteX7" fmla="*/ 7218419 w 7291350"/>
                <a:gd name="connsiteY7" fmla="*/ 0 h 6858000"/>
                <a:gd name="connsiteX8" fmla="*/ 7291350 w 7291350"/>
                <a:gd name="connsiteY8" fmla="*/ 0 h 6858000"/>
                <a:gd name="connsiteX9" fmla="*/ 7291350 w 7291350"/>
                <a:gd name="connsiteY9" fmla="*/ 50138 h 6858000"/>
                <a:gd name="connsiteX10" fmla="*/ 1797607 w 7291350"/>
                <a:gd name="connsiteY10" fmla="*/ 0 h 6858000"/>
                <a:gd name="connsiteX11" fmla="*/ 3385676 w 7291350"/>
                <a:gd name="connsiteY11" fmla="*/ 0 h 6858000"/>
                <a:gd name="connsiteX12" fmla="*/ 3360567 w 7291350"/>
                <a:gd name="connsiteY12" fmla="*/ 11552 h 6858000"/>
                <a:gd name="connsiteX13" fmla="*/ 2267395 w 7291350"/>
                <a:gd name="connsiteY13" fmla="*/ 725831 h 6858000"/>
                <a:gd name="connsiteX14" fmla="*/ 1234074 w 7291350"/>
                <a:gd name="connsiteY14" fmla="*/ 2007171 h 6858000"/>
                <a:gd name="connsiteX15" fmla="*/ 859383 w 7291350"/>
                <a:gd name="connsiteY15" fmla="*/ 3498372 h 6858000"/>
                <a:gd name="connsiteX16" fmla="*/ 1479513 w 7291350"/>
                <a:gd name="connsiteY16" fmla="*/ 4883182 h 6858000"/>
                <a:gd name="connsiteX17" fmla="*/ 1791985 w 7291350"/>
                <a:gd name="connsiteY17" fmla="*/ 5322671 h 6858000"/>
                <a:gd name="connsiteX18" fmla="*/ 3397295 w 7291350"/>
                <a:gd name="connsiteY18" fmla="*/ 6784567 h 6858000"/>
                <a:gd name="connsiteX19" fmla="*/ 3590446 w 7291350"/>
                <a:gd name="connsiteY19" fmla="*/ 6858000 h 6858000"/>
                <a:gd name="connsiteX20" fmla="*/ 1970757 w 7291350"/>
                <a:gd name="connsiteY20" fmla="*/ 6858000 h 6858000"/>
                <a:gd name="connsiteX21" fmla="*/ 1735872 w 7291350"/>
                <a:gd name="connsiteY21" fmla="*/ 6627685 h 6858000"/>
                <a:gd name="connsiteX22" fmla="*/ 1080932 w 7291350"/>
                <a:gd name="connsiteY22" fmla="*/ 5805127 h 6858000"/>
                <a:gd name="connsiteX23" fmla="*/ 0 w 7291350"/>
                <a:gd name="connsiteY23" fmla="*/ 3498372 h 6858000"/>
                <a:gd name="connsiteX24" fmla="*/ 1708174 w 7291350"/>
                <a:gd name="connsiteY24" fmla="*/ 7330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291350" h="6858000">
                  <a:moveTo>
                    <a:pt x="7291350" y="5718699"/>
                  </a:moveTo>
                  <a:lnTo>
                    <a:pt x="7291350" y="6806115"/>
                  </a:lnTo>
                  <a:lnTo>
                    <a:pt x="7224124" y="6858000"/>
                  </a:lnTo>
                  <a:lnTo>
                    <a:pt x="5607142" y="6858000"/>
                  </a:lnTo>
                  <a:lnTo>
                    <a:pt x="5736072" y="6801170"/>
                  </a:lnTo>
                  <a:cubicBezTo>
                    <a:pt x="6122313" y="6616106"/>
                    <a:pt x="6503069" y="6332805"/>
                    <a:pt x="6949826" y="5983707"/>
                  </a:cubicBezTo>
                  <a:cubicBezTo>
                    <a:pt x="7041094" y="5912378"/>
                    <a:pt x="7132358" y="5842426"/>
                    <a:pt x="7220703" y="5773675"/>
                  </a:cubicBezTo>
                  <a:close/>
                  <a:moveTo>
                    <a:pt x="7218419" y="0"/>
                  </a:moveTo>
                  <a:lnTo>
                    <a:pt x="7291350" y="0"/>
                  </a:lnTo>
                  <a:lnTo>
                    <a:pt x="7291350" y="50138"/>
                  </a:lnTo>
                  <a:close/>
                  <a:moveTo>
                    <a:pt x="1797607" y="0"/>
                  </a:moveTo>
                  <a:lnTo>
                    <a:pt x="3385676" y="0"/>
                  </a:lnTo>
                  <a:lnTo>
                    <a:pt x="3360567" y="11552"/>
                  </a:lnTo>
                  <a:cubicBezTo>
                    <a:pt x="2968013" y="202286"/>
                    <a:pt x="2600620" y="442170"/>
                    <a:pt x="2267395" y="725831"/>
                  </a:cubicBezTo>
                  <a:cubicBezTo>
                    <a:pt x="1824986" y="1104820"/>
                    <a:pt x="1477279" y="1536057"/>
                    <a:pt x="1234074" y="2007171"/>
                  </a:cubicBezTo>
                  <a:cubicBezTo>
                    <a:pt x="985368" y="2488770"/>
                    <a:pt x="859383" y="2990476"/>
                    <a:pt x="859383" y="3498372"/>
                  </a:cubicBezTo>
                  <a:cubicBezTo>
                    <a:pt x="859383" y="4010222"/>
                    <a:pt x="1060651" y="4308942"/>
                    <a:pt x="1479513" y="4883182"/>
                  </a:cubicBezTo>
                  <a:cubicBezTo>
                    <a:pt x="1580577" y="5021714"/>
                    <a:pt x="1685078" y="5164888"/>
                    <a:pt x="1791985" y="5322671"/>
                  </a:cubicBezTo>
                  <a:cubicBezTo>
                    <a:pt x="2283419" y="6046950"/>
                    <a:pt x="2796809" y="6521439"/>
                    <a:pt x="3397295" y="6784567"/>
                  </a:cubicBezTo>
                  <a:lnTo>
                    <a:pt x="3590446" y="6858000"/>
                  </a:lnTo>
                  <a:lnTo>
                    <a:pt x="1970757" y="6858000"/>
                  </a:lnTo>
                  <a:lnTo>
                    <a:pt x="1735872" y="6627685"/>
                  </a:lnTo>
                  <a:cubicBezTo>
                    <a:pt x="1502484" y="6382823"/>
                    <a:pt x="1285774" y="6107254"/>
                    <a:pt x="1080932" y="5805127"/>
                  </a:cubicBezTo>
                  <a:cubicBezTo>
                    <a:pt x="556365" y="5032027"/>
                    <a:pt x="0" y="4501616"/>
                    <a:pt x="0" y="3498372"/>
                  </a:cubicBezTo>
                  <a:cubicBezTo>
                    <a:pt x="0" y="2160829"/>
                    <a:pt x="685186" y="949872"/>
                    <a:pt x="1708174" y="7330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0DF88B0-FA8A-47F5-8EAC-1880B1A51B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22894" y="-5799"/>
              <a:ext cx="7269107" cy="6858000"/>
            </a:xfrm>
            <a:custGeom>
              <a:avLst/>
              <a:gdLst>
                <a:gd name="connsiteX0" fmla="*/ 7269107 w 7269107"/>
                <a:gd name="connsiteY0" fmla="*/ 5518449 h 6858000"/>
                <a:gd name="connsiteX1" fmla="*/ 7269107 w 7269107"/>
                <a:gd name="connsiteY1" fmla="*/ 6823281 h 6858000"/>
                <a:gd name="connsiteX2" fmla="*/ 7224122 w 7269107"/>
                <a:gd name="connsiteY2" fmla="*/ 6858000 h 6858000"/>
                <a:gd name="connsiteX3" fmla="*/ 4927054 w 7269107"/>
                <a:gd name="connsiteY3" fmla="*/ 6858000 h 6858000"/>
                <a:gd name="connsiteX4" fmla="*/ 4982167 w 7269107"/>
                <a:gd name="connsiteY4" fmla="*/ 6852876 h 6858000"/>
                <a:gd name="connsiteX5" fmla="*/ 5743768 w 7269107"/>
                <a:gd name="connsiteY5" fmla="*/ 6606245 h 6858000"/>
                <a:gd name="connsiteX6" fmla="*/ 6843778 w 7269107"/>
                <a:gd name="connsiteY6" fmla="*/ 5848440 h 6858000"/>
                <a:gd name="connsiteX7" fmla="*/ 7115515 w 7269107"/>
                <a:gd name="connsiteY7" fmla="*/ 5637891 h 6858000"/>
                <a:gd name="connsiteX8" fmla="*/ 6870111 w 7269107"/>
                <a:gd name="connsiteY8" fmla="*/ 0 h 6858000"/>
                <a:gd name="connsiteX9" fmla="*/ 7269107 w 7269107"/>
                <a:gd name="connsiteY9" fmla="*/ 0 h 6858000"/>
                <a:gd name="connsiteX10" fmla="*/ 7269107 w 7269107"/>
                <a:gd name="connsiteY10" fmla="*/ 243137 h 6858000"/>
                <a:gd name="connsiteX11" fmla="*/ 7089989 w 7269107"/>
                <a:gd name="connsiteY11" fmla="*/ 119955 h 6858000"/>
                <a:gd name="connsiteX12" fmla="*/ 6952948 w 7269107"/>
                <a:gd name="connsiteY12" fmla="*/ 41521 h 6858000"/>
                <a:gd name="connsiteX13" fmla="*/ 1797606 w 7269107"/>
                <a:gd name="connsiteY13" fmla="*/ 0 h 6858000"/>
                <a:gd name="connsiteX14" fmla="*/ 3815328 w 7269107"/>
                <a:gd name="connsiteY14" fmla="*/ 0 h 6858000"/>
                <a:gd name="connsiteX15" fmla="*/ 3627371 w 7269107"/>
                <a:gd name="connsiteY15" fmla="*/ 77142 h 6858000"/>
                <a:gd name="connsiteX16" fmla="*/ 2379115 w 7269107"/>
                <a:gd name="connsiteY16" fmla="*/ 856285 h 6858000"/>
                <a:gd name="connsiteX17" fmla="*/ 1386699 w 7269107"/>
                <a:gd name="connsiteY17" fmla="*/ 2086062 h 6858000"/>
                <a:gd name="connsiteX18" fmla="*/ 1031258 w 7269107"/>
                <a:gd name="connsiteY18" fmla="*/ 3498372 h 6858000"/>
                <a:gd name="connsiteX19" fmla="*/ 1618904 w 7269107"/>
                <a:gd name="connsiteY19" fmla="*/ 4781604 h 6858000"/>
                <a:gd name="connsiteX20" fmla="*/ 1934812 w 7269107"/>
                <a:gd name="connsiteY20" fmla="*/ 5225904 h 6858000"/>
                <a:gd name="connsiteX21" fmla="*/ 3140010 w 7269107"/>
                <a:gd name="connsiteY21" fmla="*/ 6456196 h 6858000"/>
                <a:gd name="connsiteX22" fmla="*/ 4281662 w 7269107"/>
                <a:gd name="connsiteY22" fmla="*/ 6843305 h 6858000"/>
                <a:gd name="connsiteX23" fmla="*/ 4449058 w 7269107"/>
                <a:gd name="connsiteY23" fmla="*/ 6858000 h 6858000"/>
                <a:gd name="connsiteX24" fmla="*/ 1970756 w 7269107"/>
                <a:gd name="connsiteY24" fmla="*/ 6858000 h 6858000"/>
                <a:gd name="connsiteX25" fmla="*/ 1735871 w 7269107"/>
                <a:gd name="connsiteY25" fmla="*/ 6627685 h 6858000"/>
                <a:gd name="connsiteX26" fmla="*/ 1080930 w 7269107"/>
                <a:gd name="connsiteY26" fmla="*/ 5805127 h 6858000"/>
                <a:gd name="connsiteX27" fmla="*/ 0 w 7269107"/>
                <a:gd name="connsiteY27" fmla="*/ 3498372 h 6858000"/>
                <a:gd name="connsiteX28" fmla="*/ 1708172 w 7269107"/>
                <a:gd name="connsiteY28" fmla="*/ 7330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7269107" h="6858000">
                  <a:moveTo>
                    <a:pt x="7269107" y="5518449"/>
                  </a:moveTo>
                  <a:lnTo>
                    <a:pt x="7269107" y="6823281"/>
                  </a:lnTo>
                  <a:lnTo>
                    <a:pt x="7224122" y="6858000"/>
                  </a:lnTo>
                  <a:lnTo>
                    <a:pt x="4927054" y="6858000"/>
                  </a:lnTo>
                  <a:lnTo>
                    <a:pt x="4982167" y="6852876"/>
                  </a:lnTo>
                  <a:cubicBezTo>
                    <a:pt x="5236517" y="6821036"/>
                    <a:pt x="5483373" y="6740566"/>
                    <a:pt x="5743768" y="6606245"/>
                  </a:cubicBezTo>
                  <a:cubicBezTo>
                    <a:pt x="6099551" y="6422337"/>
                    <a:pt x="6452586" y="6154209"/>
                    <a:pt x="6843778" y="5848440"/>
                  </a:cubicBezTo>
                  <a:cubicBezTo>
                    <a:pt x="6935559" y="5776768"/>
                    <a:pt x="7026997" y="5706642"/>
                    <a:pt x="7115515" y="5637891"/>
                  </a:cubicBezTo>
                  <a:close/>
                  <a:moveTo>
                    <a:pt x="6870111" y="0"/>
                  </a:moveTo>
                  <a:lnTo>
                    <a:pt x="7269107" y="0"/>
                  </a:lnTo>
                  <a:lnTo>
                    <a:pt x="7269107" y="243137"/>
                  </a:lnTo>
                  <a:lnTo>
                    <a:pt x="7089989" y="119955"/>
                  </a:lnTo>
                  <a:cubicBezTo>
                    <a:pt x="7045081" y="92581"/>
                    <a:pt x="6999384" y="66425"/>
                    <a:pt x="6952948" y="41521"/>
                  </a:cubicBezTo>
                  <a:close/>
                  <a:moveTo>
                    <a:pt x="1797606" y="0"/>
                  </a:moveTo>
                  <a:lnTo>
                    <a:pt x="3815328" y="0"/>
                  </a:lnTo>
                  <a:lnTo>
                    <a:pt x="3627371" y="77142"/>
                  </a:lnTo>
                  <a:cubicBezTo>
                    <a:pt x="3175548" y="273822"/>
                    <a:pt x="2754868" y="536281"/>
                    <a:pt x="2379115" y="856285"/>
                  </a:cubicBezTo>
                  <a:cubicBezTo>
                    <a:pt x="1959736" y="1215679"/>
                    <a:pt x="1616497" y="1640901"/>
                    <a:pt x="1386699" y="2086062"/>
                  </a:cubicBezTo>
                  <a:cubicBezTo>
                    <a:pt x="1151572" y="2543083"/>
                    <a:pt x="1031258" y="3018150"/>
                    <a:pt x="1031258" y="3498372"/>
                  </a:cubicBezTo>
                  <a:cubicBezTo>
                    <a:pt x="1031258" y="3957455"/>
                    <a:pt x="1211213" y="4223692"/>
                    <a:pt x="1618904" y="4781604"/>
                  </a:cubicBezTo>
                  <a:cubicBezTo>
                    <a:pt x="1720826" y="4921339"/>
                    <a:pt x="1826186" y="5065887"/>
                    <a:pt x="1934812" y="5225904"/>
                  </a:cubicBezTo>
                  <a:cubicBezTo>
                    <a:pt x="2318957" y="5792064"/>
                    <a:pt x="2713069" y="6194600"/>
                    <a:pt x="3140010" y="6456196"/>
                  </a:cubicBezTo>
                  <a:cubicBezTo>
                    <a:pt x="3479423" y="6664512"/>
                    <a:pt x="3855769" y="6792387"/>
                    <a:pt x="4281662" y="6843305"/>
                  </a:cubicBezTo>
                  <a:lnTo>
                    <a:pt x="4449058" y="6858000"/>
                  </a:lnTo>
                  <a:lnTo>
                    <a:pt x="1970756" y="6858000"/>
                  </a:lnTo>
                  <a:lnTo>
                    <a:pt x="1735871" y="6627685"/>
                  </a:lnTo>
                  <a:cubicBezTo>
                    <a:pt x="1502482" y="6382823"/>
                    <a:pt x="1285773" y="6107254"/>
                    <a:pt x="1080930" y="5805127"/>
                  </a:cubicBezTo>
                  <a:cubicBezTo>
                    <a:pt x="556364" y="5032027"/>
                    <a:pt x="0" y="4501616"/>
                    <a:pt x="0" y="3498372"/>
                  </a:cubicBezTo>
                  <a:cubicBezTo>
                    <a:pt x="0" y="2160829"/>
                    <a:pt x="685185" y="949872"/>
                    <a:pt x="1708172" y="7330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661567" y="1248647"/>
            <a:ext cx="4919108" cy="4792027"/>
          </a:xfr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r>
              <a:rPr lang="fi-FI" sz="2000" dirty="0">
                <a:solidFill>
                  <a:schemeClr val="tx2"/>
                </a:solidFill>
              </a:rPr>
              <a:t>Wilma - päivän tai yli poissaolot anottava Wilman lomakkeella (1-5 pv ope myöntää, +5 pv rehtori myöntää) + opelle viesti</a:t>
            </a:r>
            <a:endParaRPr lang="fi-FI" dirty="0">
              <a:solidFill>
                <a:schemeClr val="tx2"/>
              </a:solidFill>
            </a:endParaRPr>
          </a:p>
          <a:p>
            <a:r>
              <a:rPr lang="fi-FI" sz="2000" dirty="0">
                <a:solidFill>
                  <a:schemeClr val="tx2"/>
                </a:solidFill>
              </a:rPr>
              <a:t>Sairauspoissaolot pitää vanhempien merkitä, muut merkitsee opettaja</a:t>
            </a:r>
          </a:p>
          <a:p>
            <a:r>
              <a:rPr lang="fi-FI" sz="2000" dirty="0">
                <a:solidFill>
                  <a:schemeClr val="tx2"/>
                </a:solidFill>
              </a:rPr>
              <a:t>Kesken päivän meno (luokasta haku, hälytys esim. lapsen puhelimeen)</a:t>
            </a:r>
            <a:endParaRPr lang="fi-FI" sz="2000" dirty="0">
              <a:solidFill>
                <a:schemeClr val="tx2"/>
              </a:solidFill>
              <a:ea typeface="Calibri"/>
              <a:cs typeface="Calibri"/>
            </a:endParaRPr>
          </a:p>
          <a:p>
            <a:r>
              <a:rPr lang="fi-FI" sz="2000" dirty="0">
                <a:solidFill>
                  <a:schemeClr val="tx2"/>
                </a:solidFill>
              </a:rPr>
              <a:t>Kuvauslupa Wilmaan, käykää tarkistamassa</a:t>
            </a:r>
          </a:p>
          <a:p>
            <a:r>
              <a:rPr lang="fi-FI" sz="2000" dirty="0">
                <a:solidFill>
                  <a:schemeClr val="tx2"/>
                </a:solidFill>
              </a:rPr>
              <a:t>Luokan sivu on tärkeä </a:t>
            </a:r>
            <a:r>
              <a:rPr lang="fi-FI" sz="2000" dirty="0">
                <a:solidFill>
                  <a:schemeClr val="tx2"/>
                </a:solidFill>
                <a:sym typeface="Wingdings" panose="05000000000000000000" pitchFamily="2" charset="2"/>
              </a:rPr>
              <a:t> </a:t>
            </a:r>
            <a:r>
              <a:rPr lang="fi-FI" sz="2000" dirty="0">
                <a:solidFill>
                  <a:schemeClr val="tx2"/>
                </a:solidFill>
                <a:ea typeface="Calibri"/>
                <a:cs typeface="Calibri"/>
              </a:rPr>
              <a:t>viikkoaikataulu, läksyt</a:t>
            </a:r>
            <a:endParaRPr lang="fi-FI" sz="2000" dirty="0">
              <a:solidFill>
                <a:schemeClr val="tx2"/>
              </a:solidFill>
            </a:endParaRPr>
          </a:p>
          <a:p>
            <a:r>
              <a:rPr lang="fi-FI" sz="2000" dirty="0">
                <a:solidFill>
                  <a:schemeClr val="tx2"/>
                </a:solidFill>
              </a:rPr>
              <a:t>Poikkeusaikataulut ym. tärkeä Wilmaan</a:t>
            </a:r>
            <a:endParaRPr lang="fi-FI" sz="2000" dirty="0">
              <a:solidFill>
                <a:schemeClr val="tx2"/>
              </a:solidFill>
              <a:ea typeface="Calibri"/>
              <a:cs typeface="Calibri"/>
            </a:endParaRPr>
          </a:p>
          <a:p>
            <a:r>
              <a:rPr lang="fi-FI" sz="2000" dirty="0">
                <a:solidFill>
                  <a:schemeClr val="tx2"/>
                </a:solidFill>
                <a:ea typeface="Calibri"/>
                <a:cs typeface="Calibri"/>
              </a:rPr>
              <a:t>Unohdukset, myöhästymiset, kielenkäyttö, jne. merkitään Wilmaan --&gt; kaupungissa yhteisesti sovitut seuraamukset. Löytyvät koulun etusivulta. </a:t>
            </a:r>
          </a:p>
          <a:p>
            <a:pPr marL="0" indent="0">
              <a:buNone/>
            </a:pPr>
            <a:r>
              <a:rPr lang="fi-FI" sz="2000" dirty="0">
                <a:solidFill>
                  <a:schemeClr val="tx2"/>
                </a:solidFill>
                <a:ea typeface="Calibri"/>
                <a:cs typeface="Calibri"/>
                <a:sym typeface="Wingdings" panose="05000000000000000000" pitchFamily="2" charset="2"/>
              </a:rPr>
              <a:t> </a:t>
            </a:r>
            <a:r>
              <a:rPr lang="fi-FI" sz="2000" dirty="0">
                <a:solidFill>
                  <a:schemeClr val="tx2"/>
                </a:solidFill>
                <a:ea typeface="Calibri"/>
                <a:cs typeface="Calibri"/>
              </a:rPr>
              <a:t>5 unohdusta tai myöhästymistä kaudessa = kasvatuskeskustelu(kirjataan Wilmaan), 10 unohdusta tai myöhästymistä = jälki-istunto(kirjataan Wilmaan).</a:t>
            </a:r>
            <a:endParaRPr lang="fi-FI" sz="20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i-FI" sz="2000" dirty="0">
              <a:solidFill>
                <a:schemeClr val="tx2"/>
              </a:solidFill>
              <a:ea typeface="Calibri"/>
              <a:cs typeface="Calibri"/>
            </a:endParaRPr>
          </a:p>
          <a:p>
            <a:endParaRPr lang="fi-FI" sz="2000" dirty="0">
              <a:solidFill>
                <a:schemeClr val="tx2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5564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89C5E17-24D0-4696-A3C5-A2261FB455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29B58F-2358-44CC-ACE5-EF1BD3C6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94234" y="1117753"/>
            <a:ext cx="4208497" cy="4371974"/>
          </a:xfrm>
        </p:spPr>
        <p:txBody>
          <a:bodyPr>
            <a:normAutofit/>
          </a:bodyPr>
          <a:lstStyle/>
          <a:p>
            <a:r>
              <a:rPr lang="fi-FI" sz="3600" dirty="0">
                <a:solidFill>
                  <a:schemeClr val="tx2"/>
                </a:solidFill>
              </a:rPr>
              <a:t>Tärkeitä päivämääriä</a:t>
            </a:r>
            <a:endParaRPr lang="fi-FI" dirty="0">
              <a:solidFill>
                <a:schemeClr val="tx2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9DA5303-A1AF-4830-806C-51FCD9618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97348" y="5285"/>
            <a:ext cx="7294653" cy="6858000"/>
            <a:chOff x="4897348" y="-5799"/>
            <a:chExt cx="7294653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FAAA8C8-4EB7-45F1-BF24-3EF0F4DC4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97348" y="-5798"/>
              <a:ext cx="7294652" cy="6857999"/>
            </a:xfrm>
            <a:custGeom>
              <a:avLst/>
              <a:gdLst>
                <a:gd name="connsiteX0" fmla="*/ 7294652 w 7294652"/>
                <a:gd name="connsiteY0" fmla="*/ 6063030 h 6857999"/>
                <a:gd name="connsiteX1" fmla="*/ 7294652 w 7294652"/>
                <a:gd name="connsiteY1" fmla="*/ 6857999 h 6857999"/>
                <a:gd name="connsiteX2" fmla="*/ 6248575 w 7294652"/>
                <a:gd name="connsiteY2" fmla="*/ 6857999 h 6857999"/>
                <a:gd name="connsiteX3" fmla="*/ 6477898 w 7294652"/>
                <a:gd name="connsiteY3" fmla="*/ 6700973 h 6857999"/>
                <a:gd name="connsiteX4" fmla="*/ 6647884 w 7294652"/>
                <a:gd name="connsiteY4" fmla="*/ 6572752 h 6857999"/>
                <a:gd name="connsiteX5" fmla="*/ 6817698 w 7294652"/>
                <a:gd name="connsiteY5" fmla="*/ 6440235 h 6857999"/>
                <a:gd name="connsiteX6" fmla="*/ 7161451 w 7294652"/>
                <a:gd name="connsiteY6" fmla="*/ 6165232 h 6857999"/>
                <a:gd name="connsiteX7" fmla="*/ 1673436 w 7294652"/>
                <a:gd name="connsiteY7" fmla="*/ 0 h 6857999"/>
                <a:gd name="connsiteX8" fmla="*/ 2394951 w 7294652"/>
                <a:gd name="connsiteY8" fmla="*/ 0 h 6857999"/>
                <a:gd name="connsiteX9" fmla="*/ 2244659 w 7294652"/>
                <a:gd name="connsiteY9" fmla="*/ 100763 h 6857999"/>
                <a:gd name="connsiteX10" fmla="*/ 1743903 w 7294652"/>
                <a:gd name="connsiteY10" fmla="*/ 498975 h 6857999"/>
                <a:gd name="connsiteX11" fmla="*/ 1163821 w 7294652"/>
                <a:gd name="connsiteY11" fmla="*/ 1121514 h 6857999"/>
                <a:gd name="connsiteX12" fmla="*/ 704911 w 7294652"/>
                <a:gd name="connsiteY12" fmla="*/ 1837036 h 6857999"/>
                <a:gd name="connsiteX13" fmla="*/ 393472 w 7294652"/>
                <a:gd name="connsiteY13" fmla="*/ 2627669 h 6857999"/>
                <a:gd name="connsiteX14" fmla="*/ 280032 w 7294652"/>
                <a:gd name="connsiteY14" fmla="*/ 3472097 h 6857999"/>
                <a:gd name="connsiteX15" fmla="*/ 327813 w 7294652"/>
                <a:gd name="connsiteY15" fmla="*/ 3884602 h 6857999"/>
                <a:gd name="connsiteX16" fmla="*/ 469096 w 7294652"/>
                <a:gd name="connsiteY16" fmla="*/ 4270809 h 6857999"/>
                <a:gd name="connsiteX17" fmla="*/ 567581 w 7294652"/>
                <a:gd name="connsiteY17" fmla="*/ 4452482 h 6857999"/>
                <a:gd name="connsiteX18" fmla="*/ 680677 w 7294652"/>
                <a:gd name="connsiteY18" fmla="*/ 4628484 h 6857999"/>
                <a:gd name="connsiteX19" fmla="*/ 941928 w 7294652"/>
                <a:gd name="connsiteY19" fmla="*/ 4968628 h 6857999"/>
                <a:gd name="connsiteX20" fmla="*/ 1224665 w 7294652"/>
                <a:gd name="connsiteY20" fmla="*/ 5311349 h 6857999"/>
                <a:gd name="connsiteX21" fmla="*/ 1365259 w 7294652"/>
                <a:gd name="connsiteY21" fmla="*/ 5490273 h 6857999"/>
                <a:gd name="connsiteX22" fmla="*/ 1432808 w 7294652"/>
                <a:gd name="connsiteY22" fmla="*/ 5577931 h 6857999"/>
                <a:gd name="connsiteX23" fmla="*/ 1498980 w 7294652"/>
                <a:gd name="connsiteY23" fmla="*/ 5662148 h 6857999"/>
                <a:gd name="connsiteX24" fmla="*/ 2067548 w 7294652"/>
                <a:gd name="connsiteY24" fmla="*/ 6283312 h 6857999"/>
                <a:gd name="connsiteX25" fmla="*/ 2369879 w 7294652"/>
                <a:gd name="connsiteY25" fmla="*/ 6562782 h 6857999"/>
                <a:gd name="connsiteX26" fmla="*/ 2686645 w 7294652"/>
                <a:gd name="connsiteY26" fmla="*/ 6820598 h 6857999"/>
                <a:gd name="connsiteX27" fmla="*/ 2738907 w 7294652"/>
                <a:gd name="connsiteY27" fmla="*/ 6857999 h 6857999"/>
                <a:gd name="connsiteX28" fmla="*/ 1731787 w 7294652"/>
                <a:gd name="connsiteY28" fmla="*/ 6857999 h 6857999"/>
                <a:gd name="connsiteX29" fmla="*/ 1607949 w 7294652"/>
                <a:gd name="connsiteY29" fmla="*/ 6732770 h 6857999"/>
                <a:gd name="connsiteX30" fmla="*/ 1309057 w 7294652"/>
                <a:gd name="connsiteY30" fmla="*/ 6370109 h 6857999"/>
                <a:gd name="connsiteX31" fmla="*/ 1048147 w 7294652"/>
                <a:gd name="connsiteY31" fmla="*/ 5986138 h 6857999"/>
                <a:gd name="connsiteX32" fmla="*/ 987131 w 7294652"/>
                <a:gd name="connsiteY32" fmla="*/ 5888512 h 6857999"/>
                <a:gd name="connsiteX33" fmla="*/ 928866 w 7294652"/>
                <a:gd name="connsiteY33" fmla="*/ 5793463 h 6857999"/>
                <a:gd name="connsiteX34" fmla="*/ 813708 w 7294652"/>
                <a:gd name="connsiteY34" fmla="*/ 5609556 h 6857999"/>
                <a:gd name="connsiteX35" fmla="*/ 574972 w 7294652"/>
                <a:gd name="connsiteY35" fmla="*/ 5231598 h 6857999"/>
                <a:gd name="connsiteX36" fmla="*/ 342424 w 7294652"/>
                <a:gd name="connsiteY36" fmla="*/ 4834048 h 6857999"/>
                <a:gd name="connsiteX37" fmla="*/ 237579 w 7294652"/>
                <a:gd name="connsiteY37" fmla="*/ 4623500 h 6857999"/>
                <a:gd name="connsiteX38" fmla="*/ 148373 w 7294652"/>
                <a:gd name="connsiteY38" fmla="*/ 4404356 h 6857999"/>
                <a:gd name="connsiteX39" fmla="*/ 79623 w 7294652"/>
                <a:gd name="connsiteY39" fmla="*/ 4175762 h 6857999"/>
                <a:gd name="connsiteX40" fmla="*/ 54185 w 7294652"/>
                <a:gd name="connsiteY40" fmla="*/ 4059229 h 6857999"/>
                <a:gd name="connsiteX41" fmla="*/ 43013 w 7294652"/>
                <a:gd name="connsiteY41" fmla="*/ 4000790 h 6857999"/>
                <a:gd name="connsiteX42" fmla="*/ 33734 w 7294652"/>
                <a:gd name="connsiteY42" fmla="*/ 3942180 h 6857999"/>
                <a:gd name="connsiteX43" fmla="*/ 45 w 7294652"/>
                <a:gd name="connsiteY43" fmla="*/ 3472097 h 6857999"/>
                <a:gd name="connsiteX44" fmla="*/ 95436 w 7294652"/>
                <a:gd name="connsiteY44" fmla="*/ 2557372 h 6857999"/>
                <a:gd name="connsiteX45" fmla="*/ 382126 w 7294652"/>
                <a:gd name="connsiteY45" fmla="*/ 1680799 h 6857999"/>
                <a:gd name="connsiteX46" fmla="*/ 1457043 w 7294652"/>
                <a:gd name="connsiteY46" fmla="*/ 192176 h 6857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7294652" h="6857999">
                  <a:moveTo>
                    <a:pt x="7294652" y="6063030"/>
                  </a:moveTo>
                  <a:lnTo>
                    <a:pt x="7294652" y="6857999"/>
                  </a:lnTo>
                  <a:lnTo>
                    <a:pt x="6248575" y="6857999"/>
                  </a:lnTo>
                  <a:lnTo>
                    <a:pt x="6477898" y="6700973"/>
                  </a:lnTo>
                  <a:cubicBezTo>
                    <a:pt x="6534790" y="6659378"/>
                    <a:pt x="6591336" y="6616237"/>
                    <a:pt x="6647884" y="6572752"/>
                  </a:cubicBezTo>
                  <a:cubicBezTo>
                    <a:pt x="6704432" y="6529268"/>
                    <a:pt x="6761151" y="6485095"/>
                    <a:pt x="6817698" y="6440235"/>
                  </a:cubicBezTo>
                  <a:lnTo>
                    <a:pt x="7161451" y="6165232"/>
                  </a:lnTo>
                  <a:close/>
                  <a:moveTo>
                    <a:pt x="1673436" y="0"/>
                  </a:moveTo>
                  <a:lnTo>
                    <a:pt x="2394951" y="0"/>
                  </a:lnTo>
                  <a:lnTo>
                    <a:pt x="2244659" y="100763"/>
                  </a:lnTo>
                  <a:cubicBezTo>
                    <a:pt x="2071051" y="224086"/>
                    <a:pt x="1903860" y="356975"/>
                    <a:pt x="1743903" y="498975"/>
                  </a:cubicBezTo>
                  <a:cubicBezTo>
                    <a:pt x="1533218" y="689638"/>
                    <a:pt x="1339146" y="897902"/>
                    <a:pt x="1163821" y="1121514"/>
                  </a:cubicBezTo>
                  <a:cubicBezTo>
                    <a:pt x="988284" y="1344764"/>
                    <a:pt x="834608" y="1584376"/>
                    <a:pt x="704911" y="1837036"/>
                  </a:cubicBezTo>
                  <a:cubicBezTo>
                    <a:pt x="573950" y="2089059"/>
                    <a:pt x="469577" y="2354041"/>
                    <a:pt x="393472" y="2627669"/>
                  </a:cubicBezTo>
                  <a:cubicBezTo>
                    <a:pt x="318269" y="2902842"/>
                    <a:pt x="280119" y="3186833"/>
                    <a:pt x="280032" y="3472097"/>
                  </a:cubicBezTo>
                  <a:cubicBezTo>
                    <a:pt x="280349" y="3610956"/>
                    <a:pt x="296380" y="3749334"/>
                    <a:pt x="327813" y="3884602"/>
                  </a:cubicBezTo>
                  <a:cubicBezTo>
                    <a:pt x="360878" y="4018046"/>
                    <a:pt x="408244" y="4147540"/>
                    <a:pt x="469096" y="4270809"/>
                  </a:cubicBezTo>
                  <a:cubicBezTo>
                    <a:pt x="499175" y="4332511"/>
                    <a:pt x="532347" y="4393012"/>
                    <a:pt x="567581" y="4452482"/>
                  </a:cubicBezTo>
                  <a:cubicBezTo>
                    <a:pt x="602815" y="4511953"/>
                    <a:pt x="641144" y="4570562"/>
                    <a:pt x="680677" y="4628484"/>
                  </a:cubicBezTo>
                  <a:cubicBezTo>
                    <a:pt x="760771" y="4743985"/>
                    <a:pt x="849802" y="4856048"/>
                    <a:pt x="941928" y="4968628"/>
                  </a:cubicBezTo>
                  <a:cubicBezTo>
                    <a:pt x="1034055" y="5081206"/>
                    <a:pt x="1130994" y="5193958"/>
                    <a:pt x="1224665" y="5311349"/>
                  </a:cubicBezTo>
                  <a:cubicBezTo>
                    <a:pt x="1271987" y="5369787"/>
                    <a:pt x="1318853" y="5429429"/>
                    <a:pt x="1365259" y="5490273"/>
                  </a:cubicBezTo>
                  <a:lnTo>
                    <a:pt x="1432808" y="5577931"/>
                  </a:lnTo>
                  <a:cubicBezTo>
                    <a:pt x="1454979" y="5605947"/>
                    <a:pt x="1476121" y="5634821"/>
                    <a:pt x="1498980" y="5662148"/>
                  </a:cubicBezTo>
                  <a:cubicBezTo>
                    <a:pt x="1676323" y="5880038"/>
                    <a:pt x="1866158" y="6087441"/>
                    <a:pt x="2067548" y="6283312"/>
                  </a:cubicBezTo>
                  <a:cubicBezTo>
                    <a:pt x="2166203" y="6379907"/>
                    <a:pt x="2266974" y="6473064"/>
                    <a:pt x="2369879" y="6562782"/>
                  </a:cubicBezTo>
                  <a:cubicBezTo>
                    <a:pt x="2473005" y="6652331"/>
                    <a:pt x="2577677" y="6738957"/>
                    <a:pt x="2686645" y="6820598"/>
                  </a:cubicBezTo>
                  <a:lnTo>
                    <a:pt x="2738907" y="6857999"/>
                  </a:lnTo>
                  <a:lnTo>
                    <a:pt x="1731787" y="6857999"/>
                  </a:lnTo>
                  <a:lnTo>
                    <a:pt x="1607949" y="6732770"/>
                  </a:lnTo>
                  <a:cubicBezTo>
                    <a:pt x="1501232" y="6617903"/>
                    <a:pt x="1401421" y="6496799"/>
                    <a:pt x="1309057" y="6370109"/>
                  </a:cubicBezTo>
                  <a:cubicBezTo>
                    <a:pt x="1217103" y="6244469"/>
                    <a:pt x="1129618" y="6116590"/>
                    <a:pt x="1048147" y="5986138"/>
                  </a:cubicBezTo>
                  <a:cubicBezTo>
                    <a:pt x="1027179" y="5953825"/>
                    <a:pt x="1007414" y="5920996"/>
                    <a:pt x="987131" y="5888512"/>
                  </a:cubicBezTo>
                  <a:lnTo>
                    <a:pt x="928866" y="5793463"/>
                  </a:lnTo>
                  <a:cubicBezTo>
                    <a:pt x="891568" y="5732276"/>
                    <a:pt x="852725" y="5671260"/>
                    <a:pt x="813708" y="5609556"/>
                  </a:cubicBezTo>
                  <a:lnTo>
                    <a:pt x="574972" y="5231598"/>
                  </a:lnTo>
                  <a:cubicBezTo>
                    <a:pt x="495221" y="5103551"/>
                    <a:pt x="416158" y="4971549"/>
                    <a:pt x="342424" y="4834048"/>
                  </a:cubicBezTo>
                  <a:cubicBezTo>
                    <a:pt x="305641" y="4765298"/>
                    <a:pt x="270236" y="4695343"/>
                    <a:pt x="237579" y="4623500"/>
                  </a:cubicBezTo>
                  <a:cubicBezTo>
                    <a:pt x="204922" y="4551655"/>
                    <a:pt x="175187" y="4478607"/>
                    <a:pt x="148373" y="4404356"/>
                  </a:cubicBezTo>
                  <a:cubicBezTo>
                    <a:pt x="121561" y="4330107"/>
                    <a:pt x="99046" y="4252934"/>
                    <a:pt x="79623" y="4175762"/>
                  </a:cubicBezTo>
                  <a:cubicBezTo>
                    <a:pt x="70514" y="4136916"/>
                    <a:pt x="61577" y="4098245"/>
                    <a:pt x="54185" y="4059229"/>
                  </a:cubicBezTo>
                  <a:lnTo>
                    <a:pt x="43013" y="4000790"/>
                  </a:lnTo>
                  <a:lnTo>
                    <a:pt x="33734" y="3942180"/>
                  </a:lnTo>
                  <a:cubicBezTo>
                    <a:pt x="10461" y="3786581"/>
                    <a:pt x="-801" y="3629416"/>
                    <a:pt x="45" y="3472097"/>
                  </a:cubicBezTo>
                  <a:cubicBezTo>
                    <a:pt x="863" y="3164748"/>
                    <a:pt x="32824" y="2858275"/>
                    <a:pt x="95436" y="2557372"/>
                  </a:cubicBezTo>
                  <a:cubicBezTo>
                    <a:pt x="157549" y="2255281"/>
                    <a:pt x="253728" y="1961216"/>
                    <a:pt x="382126" y="1680799"/>
                  </a:cubicBezTo>
                  <a:cubicBezTo>
                    <a:pt x="639940" y="1120482"/>
                    <a:pt x="1015492" y="619117"/>
                    <a:pt x="1457043" y="192176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77FC097-E4F2-4A45-82E8-3808FA553C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00650" y="-5799"/>
              <a:ext cx="7291350" cy="6858000"/>
            </a:xfrm>
            <a:custGeom>
              <a:avLst/>
              <a:gdLst>
                <a:gd name="connsiteX0" fmla="*/ 7291350 w 7291350"/>
                <a:gd name="connsiteY0" fmla="*/ 5718699 h 6858000"/>
                <a:gd name="connsiteX1" fmla="*/ 7291350 w 7291350"/>
                <a:gd name="connsiteY1" fmla="*/ 6806115 h 6858000"/>
                <a:gd name="connsiteX2" fmla="*/ 7224124 w 7291350"/>
                <a:gd name="connsiteY2" fmla="*/ 6858000 h 6858000"/>
                <a:gd name="connsiteX3" fmla="*/ 5607142 w 7291350"/>
                <a:gd name="connsiteY3" fmla="*/ 6858000 h 6858000"/>
                <a:gd name="connsiteX4" fmla="*/ 5736072 w 7291350"/>
                <a:gd name="connsiteY4" fmla="*/ 6801170 h 6858000"/>
                <a:gd name="connsiteX5" fmla="*/ 6949826 w 7291350"/>
                <a:gd name="connsiteY5" fmla="*/ 5983707 h 6858000"/>
                <a:gd name="connsiteX6" fmla="*/ 7220703 w 7291350"/>
                <a:gd name="connsiteY6" fmla="*/ 5773675 h 6858000"/>
                <a:gd name="connsiteX7" fmla="*/ 7218419 w 7291350"/>
                <a:gd name="connsiteY7" fmla="*/ 0 h 6858000"/>
                <a:gd name="connsiteX8" fmla="*/ 7291350 w 7291350"/>
                <a:gd name="connsiteY8" fmla="*/ 0 h 6858000"/>
                <a:gd name="connsiteX9" fmla="*/ 7291350 w 7291350"/>
                <a:gd name="connsiteY9" fmla="*/ 50138 h 6858000"/>
                <a:gd name="connsiteX10" fmla="*/ 1797607 w 7291350"/>
                <a:gd name="connsiteY10" fmla="*/ 0 h 6858000"/>
                <a:gd name="connsiteX11" fmla="*/ 3385676 w 7291350"/>
                <a:gd name="connsiteY11" fmla="*/ 0 h 6858000"/>
                <a:gd name="connsiteX12" fmla="*/ 3360567 w 7291350"/>
                <a:gd name="connsiteY12" fmla="*/ 11552 h 6858000"/>
                <a:gd name="connsiteX13" fmla="*/ 2267395 w 7291350"/>
                <a:gd name="connsiteY13" fmla="*/ 725831 h 6858000"/>
                <a:gd name="connsiteX14" fmla="*/ 1234074 w 7291350"/>
                <a:gd name="connsiteY14" fmla="*/ 2007171 h 6858000"/>
                <a:gd name="connsiteX15" fmla="*/ 859383 w 7291350"/>
                <a:gd name="connsiteY15" fmla="*/ 3498372 h 6858000"/>
                <a:gd name="connsiteX16" fmla="*/ 1479513 w 7291350"/>
                <a:gd name="connsiteY16" fmla="*/ 4883182 h 6858000"/>
                <a:gd name="connsiteX17" fmla="*/ 1791985 w 7291350"/>
                <a:gd name="connsiteY17" fmla="*/ 5322671 h 6858000"/>
                <a:gd name="connsiteX18" fmla="*/ 3397295 w 7291350"/>
                <a:gd name="connsiteY18" fmla="*/ 6784567 h 6858000"/>
                <a:gd name="connsiteX19" fmla="*/ 3590446 w 7291350"/>
                <a:gd name="connsiteY19" fmla="*/ 6858000 h 6858000"/>
                <a:gd name="connsiteX20" fmla="*/ 1970757 w 7291350"/>
                <a:gd name="connsiteY20" fmla="*/ 6858000 h 6858000"/>
                <a:gd name="connsiteX21" fmla="*/ 1735872 w 7291350"/>
                <a:gd name="connsiteY21" fmla="*/ 6627685 h 6858000"/>
                <a:gd name="connsiteX22" fmla="*/ 1080932 w 7291350"/>
                <a:gd name="connsiteY22" fmla="*/ 5805127 h 6858000"/>
                <a:gd name="connsiteX23" fmla="*/ 0 w 7291350"/>
                <a:gd name="connsiteY23" fmla="*/ 3498372 h 6858000"/>
                <a:gd name="connsiteX24" fmla="*/ 1708174 w 7291350"/>
                <a:gd name="connsiteY24" fmla="*/ 7330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291350" h="6858000">
                  <a:moveTo>
                    <a:pt x="7291350" y="5718699"/>
                  </a:moveTo>
                  <a:lnTo>
                    <a:pt x="7291350" y="6806115"/>
                  </a:lnTo>
                  <a:lnTo>
                    <a:pt x="7224124" y="6858000"/>
                  </a:lnTo>
                  <a:lnTo>
                    <a:pt x="5607142" y="6858000"/>
                  </a:lnTo>
                  <a:lnTo>
                    <a:pt x="5736072" y="6801170"/>
                  </a:lnTo>
                  <a:cubicBezTo>
                    <a:pt x="6122313" y="6616106"/>
                    <a:pt x="6503069" y="6332805"/>
                    <a:pt x="6949826" y="5983707"/>
                  </a:cubicBezTo>
                  <a:cubicBezTo>
                    <a:pt x="7041094" y="5912378"/>
                    <a:pt x="7132358" y="5842426"/>
                    <a:pt x="7220703" y="5773675"/>
                  </a:cubicBezTo>
                  <a:close/>
                  <a:moveTo>
                    <a:pt x="7218419" y="0"/>
                  </a:moveTo>
                  <a:lnTo>
                    <a:pt x="7291350" y="0"/>
                  </a:lnTo>
                  <a:lnTo>
                    <a:pt x="7291350" y="50138"/>
                  </a:lnTo>
                  <a:close/>
                  <a:moveTo>
                    <a:pt x="1797607" y="0"/>
                  </a:moveTo>
                  <a:lnTo>
                    <a:pt x="3385676" y="0"/>
                  </a:lnTo>
                  <a:lnTo>
                    <a:pt x="3360567" y="11552"/>
                  </a:lnTo>
                  <a:cubicBezTo>
                    <a:pt x="2968013" y="202286"/>
                    <a:pt x="2600620" y="442170"/>
                    <a:pt x="2267395" y="725831"/>
                  </a:cubicBezTo>
                  <a:cubicBezTo>
                    <a:pt x="1824986" y="1104820"/>
                    <a:pt x="1477279" y="1536057"/>
                    <a:pt x="1234074" y="2007171"/>
                  </a:cubicBezTo>
                  <a:cubicBezTo>
                    <a:pt x="985368" y="2488770"/>
                    <a:pt x="859383" y="2990476"/>
                    <a:pt x="859383" y="3498372"/>
                  </a:cubicBezTo>
                  <a:cubicBezTo>
                    <a:pt x="859383" y="4010222"/>
                    <a:pt x="1060651" y="4308942"/>
                    <a:pt x="1479513" y="4883182"/>
                  </a:cubicBezTo>
                  <a:cubicBezTo>
                    <a:pt x="1580577" y="5021714"/>
                    <a:pt x="1685078" y="5164888"/>
                    <a:pt x="1791985" y="5322671"/>
                  </a:cubicBezTo>
                  <a:cubicBezTo>
                    <a:pt x="2283419" y="6046950"/>
                    <a:pt x="2796809" y="6521439"/>
                    <a:pt x="3397295" y="6784567"/>
                  </a:cubicBezTo>
                  <a:lnTo>
                    <a:pt x="3590446" y="6858000"/>
                  </a:lnTo>
                  <a:lnTo>
                    <a:pt x="1970757" y="6858000"/>
                  </a:lnTo>
                  <a:lnTo>
                    <a:pt x="1735872" y="6627685"/>
                  </a:lnTo>
                  <a:cubicBezTo>
                    <a:pt x="1502484" y="6382823"/>
                    <a:pt x="1285774" y="6107254"/>
                    <a:pt x="1080932" y="5805127"/>
                  </a:cubicBezTo>
                  <a:cubicBezTo>
                    <a:pt x="556365" y="5032027"/>
                    <a:pt x="0" y="4501616"/>
                    <a:pt x="0" y="3498372"/>
                  </a:cubicBezTo>
                  <a:cubicBezTo>
                    <a:pt x="0" y="2160829"/>
                    <a:pt x="685186" y="949872"/>
                    <a:pt x="1708174" y="7330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0DF88B0-FA8A-47F5-8EAC-1880B1A51B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22894" y="-5799"/>
              <a:ext cx="7269107" cy="6858000"/>
            </a:xfrm>
            <a:custGeom>
              <a:avLst/>
              <a:gdLst>
                <a:gd name="connsiteX0" fmla="*/ 7269107 w 7269107"/>
                <a:gd name="connsiteY0" fmla="*/ 5518449 h 6858000"/>
                <a:gd name="connsiteX1" fmla="*/ 7269107 w 7269107"/>
                <a:gd name="connsiteY1" fmla="*/ 6823281 h 6858000"/>
                <a:gd name="connsiteX2" fmla="*/ 7224122 w 7269107"/>
                <a:gd name="connsiteY2" fmla="*/ 6858000 h 6858000"/>
                <a:gd name="connsiteX3" fmla="*/ 4927054 w 7269107"/>
                <a:gd name="connsiteY3" fmla="*/ 6858000 h 6858000"/>
                <a:gd name="connsiteX4" fmla="*/ 4982167 w 7269107"/>
                <a:gd name="connsiteY4" fmla="*/ 6852876 h 6858000"/>
                <a:gd name="connsiteX5" fmla="*/ 5743768 w 7269107"/>
                <a:gd name="connsiteY5" fmla="*/ 6606245 h 6858000"/>
                <a:gd name="connsiteX6" fmla="*/ 6843778 w 7269107"/>
                <a:gd name="connsiteY6" fmla="*/ 5848440 h 6858000"/>
                <a:gd name="connsiteX7" fmla="*/ 7115515 w 7269107"/>
                <a:gd name="connsiteY7" fmla="*/ 5637891 h 6858000"/>
                <a:gd name="connsiteX8" fmla="*/ 6870111 w 7269107"/>
                <a:gd name="connsiteY8" fmla="*/ 0 h 6858000"/>
                <a:gd name="connsiteX9" fmla="*/ 7269107 w 7269107"/>
                <a:gd name="connsiteY9" fmla="*/ 0 h 6858000"/>
                <a:gd name="connsiteX10" fmla="*/ 7269107 w 7269107"/>
                <a:gd name="connsiteY10" fmla="*/ 243137 h 6858000"/>
                <a:gd name="connsiteX11" fmla="*/ 7089989 w 7269107"/>
                <a:gd name="connsiteY11" fmla="*/ 119955 h 6858000"/>
                <a:gd name="connsiteX12" fmla="*/ 6952948 w 7269107"/>
                <a:gd name="connsiteY12" fmla="*/ 41521 h 6858000"/>
                <a:gd name="connsiteX13" fmla="*/ 1797606 w 7269107"/>
                <a:gd name="connsiteY13" fmla="*/ 0 h 6858000"/>
                <a:gd name="connsiteX14" fmla="*/ 3815328 w 7269107"/>
                <a:gd name="connsiteY14" fmla="*/ 0 h 6858000"/>
                <a:gd name="connsiteX15" fmla="*/ 3627371 w 7269107"/>
                <a:gd name="connsiteY15" fmla="*/ 77142 h 6858000"/>
                <a:gd name="connsiteX16" fmla="*/ 2379115 w 7269107"/>
                <a:gd name="connsiteY16" fmla="*/ 856285 h 6858000"/>
                <a:gd name="connsiteX17" fmla="*/ 1386699 w 7269107"/>
                <a:gd name="connsiteY17" fmla="*/ 2086062 h 6858000"/>
                <a:gd name="connsiteX18" fmla="*/ 1031258 w 7269107"/>
                <a:gd name="connsiteY18" fmla="*/ 3498372 h 6858000"/>
                <a:gd name="connsiteX19" fmla="*/ 1618904 w 7269107"/>
                <a:gd name="connsiteY19" fmla="*/ 4781604 h 6858000"/>
                <a:gd name="connsiteX20" fmla="*/ 1934812 w 7269107"/>
                <a:gd name="connsiteY20" fmla="*/ 5225904 h 6858000"/>
                <a:gd name="connsiteX21" fmla="*/ 3140010 w 7269107"/>
                <a:gd name="connsiteY21" fmla="*/ 6456196 h 6858000"/>
                <a:gd name="connsiteX22" fmla="*/ 4281662 w 7269107"/>
                <a:gd name="connsiteY22" fmla="*/ 6843305 h 6858000"/>
                <a:gd name="connsiteX23" fmla="*/ 4449058 w 7269107"/>
                <a:gd name="connsiteY23" fmla="*/ 6858000 h 6858000"/>
                <a:gd name="connsiteX24" fmla="*/ 1970756 w 7269107"/>
                <a:gd name="connsiteY24" fmla="*/ 6858000 h 6858000"/>
                <a:gd name="connsiteX25" fmla="*/ 1735871 w 7269107"/>
                <a:gd name="connsiteY25" fmla="*/ 6627685 h 6858000"/>
                <a:gd name="connsiteX26" fmla="*/ 1080930 w 7269107"/>
                <a:gd name="connsiteY26" fmla="*/ 5805127 h 6858000"/>
                <a:gd name="connsiteX27" fmla="*/ 0 w 7269107"/>
                <a:gd name="connsiteY27" fmla="*/ 3498372 h 6858000"/>
                <a:gd name="connsiteX28" fmla="*/ 1708172 w 7269107"/>
                <a:gd name="connsiteY28" fmla="*/ 7330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7269107" h="6858000">
                  <a:moveTo>
                    <a:pt x="7269107" y="5518449"/>
                  </a:moveTo>
                  <a:lnTo>
                    <a:pt x="7269107" y="6823281"/>
                  </a:lnTo>
                  <a:lnTo>
                    <a:pt x="7224122" y="6858000"/>
                  </a:lnTo>
                  <a:lnTo>
                    <a:pt x="4927054" y="6858000"/>
                  </a:lnTo>
                  <a:lnTo>
                    <a:pt x="4982167" y="6852876"/>
                  </a:lnTo>
                  <a:cubicBezTo>
                    <a:pt x="5236517" y="6821036"/>
                    <a:pt x="5483373" y="6740566"/>
                    <a:pt x="5743768" y="6606245"/>
                  </a:cubicBezTo>
                  <a:cubicBezTo>
                    <a:pt x="6099551" y="6422337"/>
                    <a:pt x="6452586" y="6154209"/>
                    <a:pt x="6843778" y="5848440"/>
                  </a:cubicBezTo>
                  <a:cubicBezTo>
                    <a:pt x="6935559" y="5776768"/>
                    <a:pt x="7026997" y="5706642"/>
                    <a:pt x="7115515" y="5637891"/>
                  </a:cubicBezTo>
                  <a:close/>
                  <a:moveTo>
                    <a:pt x="6870111" y="0"/>
                  </a:moveTo>
                  <a:lnTo>
                    <a:pt x="7269107" y="0"/>
                  </a:lnTo>
                  <a:lnTo>
                    <a:pt x="7269107" y="243137"/>
                  </a:lnTo>
                  <a:lnTo>
                    <a:pt x="7089989" y="119955"/>
                  </a:lnTo>
                  <a:cubicBezTo>
                    <a:pt x="7045081" y="92581"/>
                    <a:pt x="6999384" y="66425"/>
                    <a:pt x="6952948" y="41521"/>
                  </a:cubicBezTo>
                  <a:close/>
                  <a:moveTo>
                    <a:pt x="1797606" y="0"/>
                  </a:moveTo>
                  <a:lnTo>
                    <a:pt x="3815328" y="0"/>
                  </a:lnTo>
                  <a:lnTo>
                    <a:pt x="3627371" y="77142"/>
                  </a:lnTo>
                  <a:cubicBezTo>
                    <a:pt x="3175548" y="273822"/>
                    <a:pt x="2754868" y="536281"/>
                    <a:pt x="2379115" y="856285"/>
                  </a:cubicBezTo>
                  <a:cubicBezTo>
                    <a:pt x="1959736" y="1215679"/>
                    <a:pt x="1616497" y="1640901"/>
                    <a:pt x="1386699" y="2086062"/>
                  </a:cubicBezTo>
                  <a:cubicBezTo>
                    <a:pt x="1151572" y="2543083"/>
                    <a:pt x="1031258" y="3018150"/>
                    <a:pt x="1031258" y="3498372"/>
                  </a:cubicBezTo>
                  <a:cubicBezTo>
                    <a:pt x="1031258" y="3957455"/>
                    <a:pt x="1211213" y="4223692"/>
                    <a:pt x="1618904" y="4781604"/>
                  </a:cubicBezTo>
                  <a:cubicBezTo>
                    <a:pt x="1720826" y="4921339"/>
                    <a:pt x="1826186" y="5065887"/>
                    <a:pt x="1934812" y="5225904"/>
                  </a:cubicBezTo>
                  <a:cubicBezTo>
                    <a:pt x="2318957" y="5792064"/>
                    <a:pt x="2713069" y="6194600"/>
                    <a:pt x="3140010" y="6456196"/>
                  </a:cubicBezTo>
                  <a:cubicBezTo>
                    <a:pt x="3479423" y="6664512"/>
                    <a:pt x="3855769" y="6792387"/>
                    <a:pt x="4281662" y="6843305"/>
                  </a:cubicBezTo>
                  <a:lnTo>
                    <a:pt x="4449058" y="6858000"/>
                  </a:lnTo>
                  <a:lnTo>
                    <a:pt x="1970756" y="6858000"/>
                  </a:lnTo>
                  <a:lnTo>
                    <a:pt x="1735871" y="6627685"/>
                  </a:lnTo>
                  <a:cubicBezTo>
                    <a:pt x="1502482" y="6382823"/>
                    <a:pt x="1285773" y="6107254"/>
                    <a:pt x="1080930" y="5805127"/>
                  </a:cubicBezTo>
                  <a:cubicBezTo>
                    <a:pt x="556364" y="5032027"/>
                    <a:pt x="0" y="4501616"/>
                    <a:pt x="0" y="3498372"/>
                  </a:cubicBezTo>
                  <a:cubicBezTo>
                    <a:pt x="0" y="2160829"/>
                    <a:pt x="685185" y="949872"/>
                    <a:pt x="1708172" y="7330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err="1"/>
            </a:p>
          </p:txBody>
        </p:sp>
      </p:grp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661567" y="1248647"/>
            <a:ext cx="4919108" cy="4792027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fi-FI" sz="2000">
              <a:solidFill>
                <a:schemeClr val="tx2"/>
              </a:solidFill>
              <a:cs typeface="Calibri"/>
            </a:endParaRPr>
          </a:p>
          <a:p>
            <a:pPr marL="0" indent="0">
              <a:buNone/>
            </a:pPr>
            <a:endParaRPr lang="fi-FI" sz="2000">
              <a:solidFill>
                <a:schemeClr val="tx2"/>
              </a:solidFill>
            </a:endParaRPr>
          </a:p>
          <a:p>
            <a:endParaRPr lang="fi-FI" sz="2000">
              <a:solidFill>
                <a:schemeClr val="tx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6F96B2-7CE6-7504-49A8-4E667299A26B}"/>
              </a:ext>
            </a:extLst>
          </p:cNvPr>
          <p:cNvSpPr txBox="1"/>
          <p:nvPr/>
        </p:nvSpPr>
        <p:spPr>
          <a:xfrm>
            <a:off x="6759879" y="1478071"/>
            <a:ext cx="4215008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Arial"/>
              <a:buChar char="•"/>
            </a:pPr>
            <a:r>
              <a:rPr lang="en-US" sz="2400" dirty="0">
                <a:solidFill>
                  <a:schemeClr val="tx2"/>
                </a:solidFill>
                <a:cs typeface="Arial"/>
              </a:rPr>
              <a:t> </a:t>
            </a:r>
            <a:r>
              <a:rPr lang="en-US" sz="2400" dirty="0" err="1">
                <a:solidFill>
                  <a:schemeClr val="tx2"/>
                </a:solidFill>
                <a:cs typeface="Arial"/>
              </a:rPr>
              <a:t>Valokuvaus</a:t>
            </a:r>
            <a:r>
              <a:rPr lang="en-US" sz="2400" dirty="0">
                <a:solidFill>
                  <a:schemeClr val="tx2"/>
                </a:solidFill>
                <a:cs typeface="Arial"/>
              </a:rPr>
              <a:t> 24. - 25.9.</a:t>
            </a:r>
            <a:endParaRPr lang="en-US" sz="1200" dirty="0">
              <a:solidFill>
                <a:schemeClr val="tx2"/>
              </a:solidFill>
              <a:highlight>
                <a:srgbClr val="75BDFF"/>
              </a:highlight>
              <a:latin typeface="Open Sans"/>
              <a:ea typeface="Open Sans"/>
              <a:cs typeface="Open Sans"/>
            </a:endParaRPr>
          </a:p>
          <a:p>
            <a:endParaRPr lang="en-US" sz="2400">
              <a:solidFill>
                <a:schemeClr val="tx2"/>
              </a:solidFill>
              <a:cs typeface="Arial"/>
            </a:endParaRPr>
          </a:p>
          <a:p>
            <a:pPr>
              <a:buChar char="•"/>
            </a:pPr>
            <a:r>
              <a:rPr lang="en-US" sz="2400" dirty="0">
                <a:solidFill>
                  <a:schemeClr val="tx2"/>
                </a:solidFill>
                <a:cs typeface="Arial"/>
              </a:rPr>
              <a:t> </a:t>
            </a:r>
            <a:r>
              <a:rPr lang="en-US" sz="2400" dirty="0" err="1">
                <a:solidFill>
                  <a:schemeClr val="tx2"/>
                </a:solidFill>
                <a:cs typeface="Arial"/>
              </a:rPr>
              <a:t>Lauanataikoulupäivä</a:t>
            </a:r>
            <a:r>
              <a:rPr lang="en-US" sz="2400" dirty="0">
                <a:solidFill>
                  <a:schemeClr val="tx2"/>
                </a:solidFill>
                <a:cs typeface="Arial"/>
              </a:rPr>
              <a:t> 3.10. </a:t>
            </a:r>
            <a:endParaRPr lang="en-US" sz="2400" dirty="0">
              <a:solidFill>
                <a:schemeClr val="tx2"/>
              </a:solidFill>
              <a:ea typeface="Calibri"/>
              <a:cs typeface="Arial"/>
            </a:endParaRPr>
          </a:p>
          <a:p>
            <a:endParaRPr lang="en-US" sz="2400" dirty="0">
              <a:solidFill>
                <a:schemeClr val="tx2"/>
              </a:solidFill>
              <a:ea typeface="Calibri"/>
              <a:cs typeface="Arial"/>
            </a:endParaRPr>
          </a:p>
          <a:p>
            <a:pPr>
              <a:buChar char="•"/>
            </a:pPr>
            <a:r>
              <a:rPr lang="en-US" sz="2400" dirty="0">
                <a:solidFill>
                  <a:schemeClr val="tx2"/>
                </a:solidFill>
                <a:cs typeface="Arial"/>
              </a:rPr>
              <a:t> </a:t>
            </a:r>
            <a:r>
              <a:rPr lang="en-US" sz="2400" dirty="0" err="1">
                <a:solidFill>
                  <a:schemeClr val="tx2"/>
                </a:solidFill>
                <a:cs typeface="Arial"/>
              </a:rPr>
              <a:t>Uinnit</a:t>
            </a:r>
            <a:r>
              <a:rPr lang="en-US" sz="2400" dirty="0">
                <a:solidFill>
                  <a:schemeClr val="tx2"/>
                </a:solidFill>
                <a:cs typeface="Arial"/>
              </a:rPr>
              <a:t> </a:t>
            </a:r>
            <a:r>
              <a:rPr lang="en-US" sz="2400" dirty="0" err="1">
                <a:solidFill>
                  <a:schemeClr val="tx2"/>
                </a:solidFill>
                <a:cs typeface="Arial"/>
              </a:rPr>
              <a:t>lokakuussa</a:t>
            </a:r>
            <a:endParaRPr lang="en-US" sz="2400">
              <a:solidFill>
                <a:schemeClr val="tx2"/>
              </a:solidFill>
              <a:ea typeface="Calibri"/>
              <a:cs typeface="Arial"/>
            </a:endParaRPr>
          </a:p>
          <a:p>
            <a:pPr>
              <a:buChar char="•"/>
            </a:pPr>
            <a:endParaRPr lang="en-US" sz="2400" dirty="0">
              <a:solidFill>
                <a:schemeClr val="tx2"/>
              </a:solidFill>
              <a:ea typeface="Calibri"/>
              <a:cs typeface="Arial"/>
            </a:endParaRPr>
          </a:p>
          <a:p>
            <a:pPr>
              <a:buChar char="•"/>
            </a:pPr>
            <a:r>
              <a:rPr lang="en-US" sz="2400" dirty="0">
                <a:solidFill>
                  <a:schemeClr val="tx2"/>
                </a:solidFill>
                <a:ea typeface="Calibri"/>
                <a:cs typeface="Arial"/>
              </a:rPr>
              <a:t> </a:t>
            </a:r>
            <a:r>
              <a:rPr lang="en-US" sz="2400" dirty="0" err="1">
                <a:solidFill>
                  <a:schemeClr val="tx2"/>
                </a:solidFill>
                <a:ea typeface="Calibri"/>
                <a:cs typeface="Arial"/>
              </a:rPr>
              <a:t>Halssilan</a:t>
            </a:r>
            <a:r>
              <a:rPr lang="en-US" sz="2400" dirty="0">
                <a:solidFill>
                  <a:schemeClr val="tx2"/>
                </a:solidFill>
                <a:ea typeface="Calibri"/>
                <a:cs typeface="Arial"/>
              </a:rPr>
              <a:t> </a:t>
            </a:r>
            <a:r>
              <a:rPr lang="en-US" sz="2400" dirty="0" err="1">
                <a:solidFill>
                  <a:schemeClr val="tx2"/>
                </a:solidFill>
                <a:ea typeface="Calibri"/>
                <a:cs typeface="Arial"/>
              </a:rPr>
              <a:t>koulu</a:t>
            </a:r>
            <a:r>
              <a:rPr lang="en-US" sz="2400" dirty="0">
                <a:solidFill>
                  <a:schemeClr val="tx2"/>
                </a:solidFill>
                <a:ea typeface="Calibri"/>
                <a:cs typeface="Arial"/>
              </a:rPr>
              <a:t> 60 </a:t>
            </a:r>
            <a:r>
              <a:rPr lang="en-US" sz="2400" dirty="0" err="1">
                <a:solidFill>
                  <a:schemeClr val="tx2"/>
                </a:solidFill>
                <a:ea typeface="Calibri"/>
                <a:cs typeface="Arial"/>
              </a:rPr>
              <a:t>vuotta</a:t>
            </a:r>
            <a:r>
              <a:rPr lang="en-US" sz="2400" dirty="0">
                <a:solidFill>
                  <a:schemeClr val="tx2"/>
                </a:solidFill>
                <a:ea typeface="Calibri"/>
                <a:cs typeface="Arial"/>
              </a:rPr>
              <a:t>, </a:t>
            </a:r>
            <a:r>
              <a:rPr lang="en-US" sz="2400" dirty="0" err="1">
                <a:solidFill>
                  <a:schemeClr val="tx2"/>
                </a:solidFill>
                <a:ea typeface="Calibri"/>
                <a:cs typeface="Arial"/>
              </a:rPr>
              <a:t>juhlaviikko</a:t>
            </a:r>
            <a:r>
              <a:rPr lang="en-US" sz="2400" dirty="0">
                <a:solidFill>
                  <a:schemeClr val="tx2"/>
                </a:solidFill>
                <a:ea typeface="Calibri"/>
                <a:cs typeface="Arial"/>
              </a:rPr>
              <a:t> </a:t>
            </a:r>
            <a:r>
              <a:rPr lang="en-US" sz="2400" dirty="0" err="1">
                <a:solidFill>
                  <a:schemeClr val="tx2"/>
                </a:solidFill>
                <a:ea typeface="Calibri"/>
                <a:cs typeface="Arial"/>
              </a:rPr>
              <a:t>marraskuussa</a:t>
            </a:r>
          </a:p>
        </p:txBody>
      </p:sp>
    </p:spTree>
    <p:extLst>
      <p:ext uri="{BB962C8B-B14F-4D97-AF65-F5344CB8AC3E}">
        <p14:creationId xmlns:p14="http://schemas.microsoft.com/office/powerpoint/2010/main" val="3974717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561AEE4-4E38-4BAC-976D-E0DE523FC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0BC676B-D19A-44DB-910A-0C0E6D433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431" y="3985"/>
            <a:ext cx="9772765" cy="6858000"/>
            <a:chOff x="1303402" y="3985"/>
            <a:chExt cx="9772765" cy="6858000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99AA485-A13F-4455-814E-C116AD7E0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C90D55F-0AFB-45E5-8815-A4701774C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476B6C1-4A41-48E6-8540-FC48FCD769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347F445-D2CA-4FEB-AB8E-7A47AB57C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12F1B3D8-301E-4A54-9284-EB14E9056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E4B9C67-860A-4569-AC84-3ADE433D1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1175B763-A6E6-4AD1-9138-9B1164A7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033466" y="991261"/>
            <a:ext cx="5754696" cy="1837349"/>
          </a:xfrm>
        </p:spPr>
        <p:txBody>
          <a:bodyPr anchor="ctr">
            <a:normAutofit/>
          </a:bodyPr>
          <a:lstStyle/>
          <a:p>
            <a:pPr algn="ctr"/>
            <a:r>
              <a:rPr lang="fi-FI" sz="3600">
                <a:solidFill>
                  <a:schemeClr val="tx2"/>
                </a:solidFill>
              </a:rPr>
              <a:t>Lukeminen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055953" y="2828609"/>
            <a:ext cx="7035103" cy="316941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>
                <a:solidFill>
                  <a:schemeClr val="tx2"/>
                </a:solidFill>
              </a:rPr>
              <a:t>Sujuvuuden ja ymmärtämisen lisääminen, lukuläksyn kuittaus</a:t>
            </a:r>
          </a:p>
          <a:p>
            <a:r>
              <a:rPr lang="fi-FI" sz="2000" dirty="0">
                <a:solidFill>
                  <a:schemeClr val="tx2"/>
                </a:solidFill>
              </a:rPr>
              <a:t>Joka ilta vanhemman kanssa, kuunteleminen</a:t>
            </a:r>
            <a:endParaRPr lang="fi-FI" sz="2000" dirty="0">
              <a:solidFill>
                <a:schemeClr val="tx2"/>
              </a:solidFill>
              <a:cs typeface="Calibri"/>
            </a:endParaRPr>
          </a:p>
          <a:p>
            <a:r>
              <a:rPr lang="fi-FI" sz="2000" dirty="0">
                <a:solidFill>
                  <a:schemeClr val="tx2"/>
                </a:solidFill>
              </a:rPr>
              <a:t>Kirjoittaminen virketasolla myös kotitehtävissä (isot alkukirjaimet, pisteet, sanavälit ja käsiala)</a:t>
            </a:r>
            <a:endParaRPr lang="fi-FI" sz="2000" dirty="0">
              <a:solidFill>
                <a:schemeClr val="tx2"/>
              </a:solidFill>
              <a:cs typeface="Calibri" panose="020F0502020204030204"/>
            </a:endParaRPr>
          </a:p>
          <a:p>
            <a:endParaRPr lang="fi-FI" sz="2000" dirty="0">
              <a:solidFill>
                <a:schemeClr val="tx2"/>
              </a:solidFill>
              <a:cs typeface="Calibri" panose="020F0502020204030204"/>
            </a:endParaRPr>
          </a:p>
          <a:p>
            <a:pPr marL="0" indent="0">
              <a:buNone/>
            </a:pPr>
            <a:endParaRPr lang="fi-FI" sz="2000" dirty="0">
              <a:solidFill>
                <a:schemeClr val="tx2"/>
              </a:solidFill>
              <a:cs typeface="Calibri" panose="020F0502020204030204"/>
            </a:endParaRPr>
          </a:p>
          <a:p>
            <a:endParaRPr lang="fi-FI" sz="2000" dirty="0">
              <a:solidFill>
                <a:schemeClr val="tx2"/>
              </a:solidFill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62472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027924" y="991261"/>
            <a:ext cx="5754696" cy="1837349"/>
          </a:xfrm>
        </p:spPr>
        <p:txBody>
          <a:bodyPr>
            <a:normAutofit/>
          </a:bodyPr>
          <a:lstStyle/>
          <a:p>
            <a:pPr algn="ctr"/>
            <a:r>
              <a:rPr lang="fi-FI" sz="3600">
                <a:solidFill>
                  <a:schemeClr val="tx2"/>
                </a:solidFill>
              </a:rPr>
              <a:t>Matematiikka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050412" y="2979336"/>
            <a:ext cx="5709721" cy="24308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>
                <a:solidFill>
                  <a:schemeClr val="tx2"/>
                </a:solidFill>
                <a:cs typeface="Calibri"/>
              </a:rPr>
              <a:t>Peruslaskutoimituksiin sujuvuutta ja rutiinia</a:t>
            </a:r>
            <a:endParaRPr lang="fi-FI" dirty="0">
              <a:solidFill>
                <a:schemeClr val="tx2"/>
              </a:solidFill>
              <a:cs typeface="Calibri" panose="020F0502020204030204"/>
            </a:endParaRPr>
          </a:p>
          <a:p>
            <a:r>
              <a:rPr lang="fi-FI" sz="2000" dirty="0">
                <a:solidFill>
                  <a:schemeClr val="tx2"/>
                </a:solidFill>
                <a:cs typeface="Calibri"/>
              </a:rPr>
              <a:t>Kertotaulut (1-10) - yhdessä vanhemman kanssa tarvittaessa</a:t>
            </a:r>
            <a:endParaRPr lang="fi-FI" dirty="0">
              <a:solidFill>
                <a:schemeClr val="tx2"/>
              </a:solidFill>
            </a:endParaRPr>
          </a:p>
          <a:p>
            <a:r>
              <a:rPr lang="fi-FI" sz="2000">
                <a:solidFill>
                  <a:schemeClr val="tx2"/>
                </a:solidFill>
                <a:ea typeface="Calibri"/>
                <a:cs typeface="Calibri"/>
              </a:rPr>
              <a:t>Kellon aikojen varmistaminen</a:t>
            </a:r>
            <a:endParaRPr lang="fi-FI" sz="2000" dirty="0">
              <a:solidFill>
                <a:schemeClr val="tx2"/>
              </a:solidFill>
              <a:cs typeface="Calibri"/>
            </a:endParaRPr>
          </a:p>
          <a:p>
            <a:r>
              <a:rPr lang="fi-FI" sz="2000" dirty="0">
                <a:solidFill>
                  <a:schemeClr val="tx2"/>
                </a:solidFill>
                <a:cs typeface="Calibri"/>
              </a:rPr>
              <a:t>Läksyjen tarkistus kotona 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30591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033466" y="991261"/>
            <a:ext cx="5754696" cy="1837349"/>
          </a:xfrm>
        </p:spPr>
        <p:txBody>
          <a:bodyPr anchor="b">
            <a:normAutofit/>
          </a:bodyPr>
          <a:lstStyle/>
          <a:p>
            <a:pPr algn="ctr"/>
            <a:r>
              <a:rPr lang="fi-FI" sz="3600">
                <a:solidFill>
                  <a:schemeClr val="tx2"/>
                </a:solidFill>
              </a:rPr>
              <a:t>Lukudiplomi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C3921CD-DDE5-4B57-8FDF-B37ADE4ED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1219" y="3985"/>
            <a:ext cx="9747620" cy="6858000"/>
            <a:chOff x="1318434" y="36937"/>
            <a:chExt cx="9747620" cy="685800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4CBEDF6-7B5F-471F-AF99-301A237481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1D43DB10-4F84-47C2-8170-CB9EED8667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accent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F35C7A0-1526-4D97-BCD8-91B3576E3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009574A-38B7-43A8-A925-1FB54C6B1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A3AAA50-DE22-4E5D-9064-A37786C590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041577" y="2979336"/>
            <a:ext cx="6169796" cy="24308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 sz="2000" dirty="0">
                <a:solidFill>
                  <a:schemeClr val="tx2"/>
                </a:solidFill>
                <a:cs typeface="Calibri"/>
              </a:rPr>
              <a:t>Kaikki lukevat vähintään 6 kirjaa, joukossa yksi runokirja ja yksi tietokirja</a:t>
            </a:r>
          </a:p>
          <a:p>
            <a:r>
              <a:rPr lang="fi-FI" sz="2000" dirty="0">
                <a:solidFill>
                  <a:schemeClr val="tx2"/>
                </a:solidFill>
                <a:cs typeface="Calibri"/>
              </a:rPr>
              <a:t>"Raportit" äidinkielen työkirjaan + koontilomakkeeseen</a:t>
            </a:r>
            <a:endParaRPr lang="fi-FI" sz="2000" dirty="0">
              <a:solidFill>
                <a:schemeClr val="tx2"/>
              </a:solidFill>
              <a:ea typeface="Calibri"/>
              <a:cs typeface="Calibri"/>
            </a:endParaRPr>
          </a:p>
          <a:p>
            <a:r>
              <a:rPr lang="fi-FI" sz="2000" dirty="0">
                <a:solidFill>
                  <a:schemeClr val="tx2"/>
                </a:solidFill>
                <a:cs typeface="Calibri"/>
              </a:rPr>
              <a:t>Raportit tehdään omalla ajalla, joskus myös koulussa</a:t>
            </a:r>
          </a:p>
          <a:p>
            <a:r>
              <a:rPr lang="fi-FI" sz="2000" dirty="0">
                <a:solidFill>
                  <a:schemeClr val="tx2"/>
                </a:solidFill>
                <a:cs typeface="Calibri"/>
              </a:rPr>
              <a:t>Kirjastokäyntejä myös koulussa</a:t>
            </a:r>
            <a:endParaRPr lang="fi-FI" sz="2000" dirty="0">
              <a:solidFill>
                <a:schemeClr val="tx2"/>
              </a:solidFill>
              <a:ea typeface="Calibri"/>
              <a:cs typeface="Calibri"/>
            </a:endParaRPr>
          </a:p>
          <a:p>
            <a:r>
              <a:rPr lang="fi-FI" sz="2000" dirty="0">
                <a:solidFill>
                  <a:schemeClr val="tx2"/>
                </a:solidFill>
                <a:cs typeface="Calibri"/>
              </a:rPr>
              <a:t>Lainat vanhempien vastuulla</a:t>
            </a:r>
          </a:p>
          <a:p>
            <a:r>
              <a:rPr lang="fi-FI" sz="2000" dirty="0">
                <a:solidFill>
                  <a:schemeClr val="tx2"/>
                </a:solidFill>
                <a:cs typeface="Calibri"/>
              </a:rPr>
              <a:t>Lukudiplomijuhla keväällä</a:t>
            </a:r>
          </a:p>
        </p:txBody>
      </p:sp>
    </p:spTree>
    <p:extLst>
      <p:ext uri="{BB962C8B-B14F-4D97-AF65-F5344CB8AC3E}">
        <p14:creationId xmlns:p14="http://schemas.microsoft.com/office/powerpoint/2010/main" val="856656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61AEE4-4E38-4BAC-976D-E0DE523FC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0BC676B-D19A-44DB-910A-0C0E6D433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431" y="3985"/>
            <a:ext cx="9772765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99AA485-A13F-4455-814E-C116AD7E0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C90D55F-0AFB-45E5-8815-A4701774C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476B6C1-4A41-48E6-8540-FC48FCD769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347F445-D2CA-4FEB-AB8E-7A47AB57C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2F1B3D8-301E-4A54-9284-EB14E9056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E4B9C67-860A-4569-AC84-3ADE433D1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175B763-A6E6-4AD1-9138-9B1164A7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033466" y="991261"/>
            <a:ext cx="5754696" cy="1837349"/>
          </a:xfrm>
        </p:spPr>
        <p:txBody>
          <a:bodyPr anchor="ctr">
            <a:normAutofit/>
          </a:bodyPr>
          <a:lstStyle/>
          <a:p>
            <a:pPr algn="ctr"/>
            <a:r>
              <a:rPr lang="fi-FI" sz="3600">
                <a:solidFill>
                  <a:schemeClr val="tx2"/>
                </a:solidFill>
                <a:cs typeface="Calibri Light"/>
              </a:rPr>
              <a:t>Englanti</a:t>
            </a:r>
            <a:endParaRPr lang="fi-FI" sz="3600">
              <a:solidFill>
                <a:schemeClr val="tx2"/>
              </a:solidFill>
              <a:ea typeface="Calibri Light"/>
              <a:cs typeface="Calibri Light"/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055954" y="2979335"/>
            <a:ext cx="7035103" cy="317109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>
                <a:solidFill>
                  <a:schemeClr val="tx2"/>
                </a:solidFill>
                <a:cs typeface="Calibri"/>
              </a:rPr>
              <a:t>Sanoja kirjoitetaan</a:t>
            </a:r>
            <a:endParaRPr lang="fi-FI" dirty="0">
              <a:solidFill>
                <a:schemeClr val="tx2"/>
              </a:solidFill>
            </a:endParaRPr>
          </a:p>
          <a:p>
            <a:endParaRPr lang="fi-FI" sz="2000" dirty="0">
              <a:solidFill>
                <a:schemeClr val="tx2"/>
              </a:solidFill>
              <a:ea typeface="Calibri" panose="020F0502020204030204"/>
              <a:cs typeface="Calibri"/>
            </a:endParaRPr>
          </a:p>
          <a:p>
            <a:r>
              <a:rPr lang="fi-FI" sz="2000" dirty="0">
                <a:solidFill>
                  <a:schemeClr val="tx2"/>
                </a:solidFill>
                <a:cs typeface="Calibri"/>
              </a:rPr>
              <a:t>Kappaleet kuunnellaan, toistetaan ääneen ja suomennetaan</a:t>
            </a:r>
            <a:endParaRPr lang="fi-FI" sz="2000" dirty="0">
              <a:solidFill>
                <a:schemeClr val="tx2"/>
              </a:solidFill>
              <a:ea typeface="Calibri" panose="020F0502020204030204"/>
              <a:cs typeface="Calibri"/>
            </a:endParaRPr>
          </a:p>
          <a:p>
            <a:endParaRPr lang="fi-FI" sz="2000" dirty="0">
              <a:solidFill>
                <a:schemeClr val="tx2"/>
              </a:solidFill>
              <a:ea typeface="Calibri" panose="020F0502020204030204"/>
              <a:cs typeface="Calibri"/>
            </a:endParaRPr>
          </a:p>
          <a:p>
            <a:r>
              <a:rPr lang="fi-FI" sz="2000" dirty="0">
                <a:solidFill>
                  <a:schemeClr val="tx2"/>
                </a:solidFill>
                <a:cs typeface="Calibri"/>
              </a:rPr>
              <a:t>Harjoitelkaa yhdessä</a:t>
            </a:r>
          </a:p>
          <a:p>
            <a:endParaRPr lang="fi-FI" sz="2000" dirty="0">
              <a:solidFill>
                <a:schemeClr val="tx2"/>
              </a:solidFill>
              <a:ea typeface="Calibri" panose="020F0502020204030204"/>
              <a:cs typeface="Calibri"/>
            </a:endParaRPr>
          </a:p>
          <a:p>
            <a:r>
              <a:rPr lang="fi-FI" sz="2000" dirty="0">
                <a:solidFill>
                  <a:schemeClr val="tx2"/>
                </a:solidFill>
                <a:ea typeface="Calibri" panose="020F0502020204030204"/>
                <a:cs typeface="Calibri"/>
              </a:rPr>
              <a:t>Arttu –sovellus (latausohje työkirjan alkulehdillä)</a:t>
            </a:r>
          </a:p>
        </p:txBody>
      </p:sp>
    </p:spTree>
    <p:extLst>
      <p:ext uri="{BB962C8B-B14F-4D97-AF65-F5344CB8AC3E}">
        <p14:creationId xmlns:p14="http://schemas.microsoft.com/office/powerpoint/2010/main" val="2659041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61AEE4-4E38-4BAC-976D-E0DE523FC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0BC676B-D19A-44DB-910A-0C0E6D433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431" y="3985"/>
            <a:ext cx="9772765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99AA485-A13F-4455-814E-C116AD7E0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C90D55F-0AFB-45E5-8815-A4701774C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476B6C1-4A41-48E6-8540-FC48FCD769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347F445-D2CA-4FEB-AB8E-7A47AB57C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2F1B3D8-301E-4A54-9284-EB14E9056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E4B9C67-860A-4569-AC84-3ADE433D1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175B763-A6E6-4AD1-9138-9B1164A7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033466" y="991261"/>
            <a:ext cx="5754696" cy="1837349"/>
          </a:xfrm>
        </p:spPr>
        <p:txBody>
          <a:bodyPr anchor="ctr">
            <a:normAutofit/>
          </a:bodyPr>
          <a:lstStyle/>
          <a:p>
            <a:pPr algn="ctr"/>
            <a:r>
              <a:rPr lang="fi-FI" sz="3600">
                <a:solidFill>
                  <a:schemeClr val="tx2"/>
                </a:solidFill>
              </a:rPr>
              <a:t>Liikunta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055954" y="2979336"/>
            <a:ext cx="5709721" cy="24308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 sz="2000" dirty="0">
                <a:solidFill>
                  <a:schemeClr val="tx2"/>
                </a:solidFill>
              </a:rPr>
              <a:t>Mahdollisimman paljon ulkona kelien salliessa</a:t>
            </a:r>
            <a:endParaRPr lang="fi-FI" sz="2000" dirty="0">
              <a:solidFill>
                <a:schemeClr val="tx2"/>
              </a:solidFill>
              <a:ea typeface="Calibri"/>
              <a:cs typeface="Calibri"/>
            </a:endParaRPr>
          </a:p>
          <a:p>
            <a:r>
              <a:rPr lang="fi-FI" sz="2000" dirty="0">
                <a:solidFill>
                  <a:schemeClr val="tx2"/>
                </a:solidFill>
              </a:rPr>
              <a:t>Sisäliikunnan jälkeen vähintään pikkupesu, pyyhe ja sisäliikuntavaatteet omassa pussissaan tarvitaan!</a:t>
            </a:r>
            <a:endParaRPr lang="fi-FI" sz="2000" dirty="0">
              <a:solidFill>
                <a:schemeClr val="tx2"/>
              </a:solidFill>
              <a:ea typeface="Calibri"/>
              <a:cs typeface="Calibri"/>
            </a:endParaRPr>
          </a:p>
          <a:p>
            <a:r>
              <a:rPr lang="fi-FI" sz="2000" dirty="0">
                <a:solidFill>
                  <a:schemeClr val="tx2"/>
                </a:solidFill>
              </a:rPr>
              <a:t>Uinnit: 4 kertaa (lokakuu)</a:t>
            </a:r>
            <a:endParaRPr lang="fi-FI" sz="2000" dirty="0">
              <a:solidFill>
                <a:schemeClr val="tx2"/>
              </a:solidFill>
              <a:ea typeface="Calibri"/>
              <a:cs typeface="Calibri"/>
            </a:endParaRPr>
          </a:p>
          <a:p>
            <a:r>
              <a:rPr lang="fi-FI" sz="2000" dirty="0">
                <a:solidFill>
                  <a:schemeClr val="tx2"/>
                </a:solidFill>
              </a:rPr>
              <a:t>Pyöräilytaito (pyörätesti lokakuun alussa, pieni retki keväällä?)</a:t>
            </a:r>
          </a:p>
          <a:p>
            <a:r>
              <a:rPr lang="fi-FI" sz="2000" dirty="0">
                <a:solidFill>
                  <a:schemeClr val="tx2"/>
                </a:solidFill>
                <a:ea typeface="Calibri"/>
                <a:cs typeface="Calibri"/>
              </a:rPr>
              <a:t>Liikuntatutkimukseen osallistuminen</a:t>
            </a:r>
          </a:p>
          <a:p>
            <a:r>
              <a:rPr lang="fi-FI" sz="2000" dirty="0">
                <a:solidFill>
                  <a:schemeClr val="tx2"/>
                </a:solidFill>
                <a:ea typeface="Calibri"/>
                <a:cs typeface="Calibri"/>
              </a:rPr>
              <a:t>Koulujenväliset kilpailut</a:t>
            </a:r>
          </a:p>
        </p:txBody>
      </p:sp>
    </p:spTree>
    <p:extLst>
      <p:ext uri="{BB962C8B-B14F-4D97-AF65-F5344CB8AC3E}">
        <p14:creationId xmlns:p14="http://schemas.microsoft.com/office/powerpoint/2010/main" val="2979672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61AEE4-4E38-4BAC-976D-E0DE523FC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0BC676B-D19A-44DB-910A-0C0E6D433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431" y="3985"/>
            <a:ext cx="9772765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99AA485-A13F-4455-814E-C116AD7E0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C90D55F-0AFB-45E5-8815-A4701774C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476B6C1-4A41-48E6-8540-FC48FCD769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347F445-D2CA-4FEB-AB8E-7A47AB57C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2F1B3D8-301E-4A54-9284-EB14E9056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E4B9C67-860A-4569-AC84-3ADE433D1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175B763-A6E6-4AD1-9138-9B1164A7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033466" y="991261"/>
            <a:ext cx="5754696" cy="1837349"/>
          </a:xfrm>
        </p:spPr>
        <p:txBody>
          <a:bodyPr anchor="ctr">
            <a:normAutofit/>
          </a:bodyPr>
          <a:lstStyle/>
          <a:p>
            <a:pPr algn="ctr"/>
            <a:r>
              <a:rPr lang="fi-FI" sz="3600">
                <a:solidFill>
                  <a:schemeClr val="tx2"/>
                </a:solidFill>
              </a:rPr>
              <a:t>Erityisopetus, muu tuki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055954" y="2979336"/>
            <a:ext cx="5709721" cy="2430864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fi-FI" sz="2000">
                <a:solidFill>
                  <a:schemeClr val="tx2"/>
                </a:solidFill>
                <a:ea typeface="Calibri"/>
                <a:cs typeface="Calibri"/>
              </a:rPr>
              <a:t>Pauliina Rantalainen</a:t>
            </a:r>
          </a:p>
          <a:p>
            <a:r>
              <a:rPr lang="fi-FI" sz="2000">
                <a:solidFill>
                  <a:schemeClr val="tx2"/>
                </a:solidFill>
              </a:rPr>
              <a:t>7 h/ vko</a:t>
            </a:r>
            <a:endParaRPr lang="fi-FI" sz="2000">
              <a:solidFill>
                <a:schemeClr val="tx2"/>
              </a:solidFill>
              <a:cs typeface="Calibri"/>
            </a:endParaRPr>
          </a:p>
          <a:p>
            <a:r>
              <a:rPr lang="fi-FI" sz="2000">
                <a:solidFill>
                  <a:schemeClr val="tx2"/>
                </a:solidFill>
              </a:rPr>
              <a:t>Äidinkieli</a:t>
            </a:r>
            <a:endParaRPr lang="fi-FI" sz="2000">
              <a:solidFill>
                <a:schemeClr val="tx2"/>
              </a:solidFill>
              <a:cs typeface="Calibri"/>
            </a:endParaRPr>
          </a:p>
          <a:p>
            <a:r>
              <a:rPr lang="fi-FI" sz="2000">
                <a:solidFill>
                  <a:schemeClr val="tx2"/>
                </a:solidFill>
              </a:rPr>
              <a:t>Matikka</a:t>
            </a:r>
            <a:endParaRPr lang="fi-FI" sz="2000">
              <a:solidFill>
                <a:schemeClr val="tx2"/>
              </a:solidFill>
              <a:cs typeface="Calibri"/>
            </a:endParaRPr>
          </a:p>
          <a:p>
            <a:r>
              <a:rPr lang="fi-FI" sz="2000">
                <a:solidFill>
                  <a:schemeClr val="tx2"/>
                </a:solidFill>
              </a:rPr>
              <a:t>Ohjaaja luokassa mahdollisuuksien mukaan (Konsta)</a:t>
            </a:r>
            <a:endParaRPr lang="fi-FI" sz="2000">
              <a:solidFill>
                <a:schemeClr val="tx2"/>
              </a:solidFill>
              <a:ea typeface="Calibri"/>
              <a:cs typeface="Calibri"/>
            </a:endParaRPr>
          </a:p>
          <a:p>
            <a:r>
              <a:rPr lang="fi-FI" sz="2000">
                <a:solidFill>
                  <a:schemeClr val="tx2"/>
                </a:solidFill>
              </a:rPr>
              <a:t>Tukiopetusta tarvittaessa</a:t>
            </a:r>
            <a:endParaRPr lang="fi-FI" sz="2000">
              <a:solidFill>
                <a:schemeClr val="tx2"/>
              </a:solidFill>
              <a:cs typeface="Calibri"/>
            </a:endParaRPr>
          </a:p>
          <a:p>
            <a:pPr marL="0" indent="0">
              <a:buNone/>
            </a:pPr>
            <a:endParaRPr lang="fi-FI" sz="20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0583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61AEE4-4E38-4BAC-976D-E0DE523FC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0BC676B-D19A-44DB-910A-0C0E6D433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431" y="3985"/>
            <a:ext cx="9772765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99AA485-A13F-4455-814E-C116AD7E0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C90D55F-0AFB-45E5-8815-A4701774C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476B6C1-4A41-48E6-8540-FC48FCD769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347F445-D2CA-4FEB-AB8E-7A47AB57C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2F1B3D8-301E-4A54-9284-EB14E9056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E4B9C67-860A-4569-AC84-3ADE433D1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175B763-A6E6-4AD1-9138-9B1164A7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033466" y="991261"/>
            <a:ext cx="5754696" cy="1837349"/>
          </a:xfrm>
        </p:spPr>
        <p:txBody>
          <a:bodyPr anchor="ctr">
            <a:normAutofit/>
          </a:bodyPr>
          <a:lstStyle/>
          <a:p>
            <a:pPr algn="ctr"/>
            <a:r>
              <a:rPr lang="fi-FI" sz="3600" dirty="0">
                <a:solidFill>
                  <a:schemeClr val="tx2"/>
                </a:solidFill>
              </a:rPr>
              <a:t>LÄKSYT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033466" y="2275114"/>
            <a:ext cx="8548934" cy="4223657"/>
          </a:xfrm>
        </p:spPr>
        <p:txBody>
          <a:bodyPr vert="horz" lIns="91440" tIns="45720" rIns="91440" bIns="45720" rtlCol="0" anchor="t">
            <a:normAutofit fontScale="40000" lnSpcReduction="20000"/>
          </a:bodyPr>
          <a:lstStyle/>
          <a:p>
            <a:pPr marL="457200">
              <a:lnSpc>
                <a:spcPct val="150000"/>
              </a:lnSpc>
            </a:pPr>
            <a:r>
              <a:rPr lang="fi-FI" sz="4500" kern="150" dirty="0">
                <a:ea typeface="Times New Roman" panose="02020603050405020304" pitchFamily="18" charset="0"/>
                <a:cs typeface="Times New Roman"/>
              </a:rPr>
              <a:t>m</a:t>
            </a:r>
            <a:r>
              <a:rPr lang="fi-FI" sz="4500" kern="150" dirty="0">
                <a:effectLst/>
                <a:ea typeface="Times New Roman" panose="02020603050405020304" pitchFamily="18" charset="0"/>
                <a:cs typeface="Times New Roman"/>
              </a:rPr>
              <a:t>erkitseminen (</a:t>
            </a:r>
            <a:r>
              <a:rPr lang="fi-FI" sz="4500" kern="150" dirty="0" err="1">
                <a:ea typeface="Times New Roman" panose="02020603050405020304" pitchFamily="18" charset="0"/>
                <a:cs typeface="Times New Roman"/>
              </a:rPr>
              <a:t>Lukukirjat</a:t>
            </a:r>
            <a:r>
              <a:rPr lang="fi-FI" sz="4500" kern="150" dirty="0" err="1">
                <a:ea typeface="Times New Roman" panose="02020603050405020304" pitchFamily="18" charset="0"/>
                <a:cs typeface="Times New Roman"/>
                <a:sym typeface="Wingdings" panose="05000000000000000000" pitchFamily="2" charset="2"/>
              </a:rPr>
              <a:t>l</a:t>
            </a:r>
            <a:r>
              <a:rPr lang="fi-FI" sz="4500" kern="150" dirty="0" err="1">
                <a:ea typeface="Times New Roman" panose="02020603050405020304" pitchFamily="18" charset="0"/>
                <a:cs typeface="Times New Roman"/>
              </a:rPr>
              <a:t>ukuläksykorttiin</a:t>
            </a:r>
            <a:r>
              <a:rPr lang="fi-FI" sz="4500" kern="150" dirty="0">
                <a:effectLst/>
                <a:ea typeface="Times New Roman" panose="02020603050405020304" pitchFamily="18" charset="0"/>
                <a:cs typeface="Times New Roman"/>
              </a:rPr>
              <a:t>, </a:t>
            </a:r>
            <a:r>
              <a:rPr lang="fi-FI" sz="4500" kern="150" dirty="0" err="1">
                <a:effectLst/>
                <a:ea typeface="Times New Roman" panose="02020603050405020304" pitchFamily="18" charset="0"/>
                <a:cs typeface="Times New Roman"/>
              </a:rPr>
              <a:t>harjoituskirjat</a:t>
            </a:r>
            <a:r>
              <a:rPr lang="fi-FI" sz="4500" kern="150" dirty="0" err="1">
                <a:effectLst/>
                <a:ea typeface="Times New Roman" panose="02020603050405020304" pitchFamily="18" charset="0"/>
                <a:cs typeface="Times New Roman"/>
                <a:sym typeface="Wingdings" panose="05000000000000000000" pitchFamily="2" charset="2"/>
              </a:rPr>
              <a:t></a:t>
            </a:r>
            <a:r>
              <a:rPr lang="fi-FI" sz="4500" kern="150" dirty="0" err="1">
                <a:effectLst/>
                <a:ea typeface="Times New Roman" panose="02020603050405020304" pitchFamily="18" charset="0"/>
                <a:cs typeface="Times New Roman"/>
              </a:rPr>
              <a:t>rastilla</a:t>
            </a:r>
            <a:r>
              <a:rPr lang="fi-FI" sz="4500" kern="150" dirty="0">
                <a:effectLst/>
                <a:ea typeface="Times New Roman" panose="02020603050405020304" pitchFamily="18" charset="0"/>
                <a:cs typeface="Times New Roman"/>
              </a:rPr>
              <a:t>)</a:t>
            </a:r>
            <a:endParaRPr lang="fi-FI" sz="4500" kern="150" dirty="0">
              <a:effectLst/>
              <a:ea typeface="Arial Unicode MS"/>
              <a:cs typeface="Times New Roman"/>
            </a:endParaRPr>
          </a:p>
          <a:p>
            <a:pPr marL="457200">
              <a:lnSpc>
                <a:spcPct val="150000"/>
              </a:lnSpc>
            </a:pPr>
            <a:r>
              <a:rPr lang="fi-FI" sz="4500" kern="150" dirty="0">
                <a:ea typeface="Times New Roman" panose="02020603050405020304" pitchFamily="18" charset="0"/>
                <a:cs typeface="Times New Roman"/>
              </a:rPr>
              <a:t>t</a:t>
            </a:r>
            <a:r>
              <a:rPr lang="fi-FI" sz="4500" kern="150" dirty="0">
                <a:effectLst/>
                <a:ea typeface="Times New Roman" panose="02020603050405020304" pitchFamily="18" charset="0"/>
                <a:cs typeface="Times New Roman"/>
              </a:rPr>
              <a:t>ehdään aina seuraavaksi päiväksi!</a:t>
            </a:r>
            <a:endParaRPr lang="fi-FI" sz="4500" kern="150" dirty="0">
              <a:effectLst/>
              <a:ea typeface="Arial Unicode MS"/>
              <a:cs typeface="Times New Roman"/>
            </a:endParaRPr>
          </a:p>
          <a:p>
            <a:pPr marL="457200">
              <a:lnSpc>
                <a:spcPct val="150000"/>
              </a:lnSpc>
            </a:pPr>
            <a:r>
              <a:rPr lang="fi-FI" sz="4500" kern="150" dirty="0">
                <a:ea typeface="Times New Roman" panose="02020603050405020304" pitchFamily="18" charset="0"/>
                <a:cs typeface="Times New Roman"/>
              </a:rPr>
              <a:t>v</a:t>
            </a:r>
            <a:r>
              <a:rPr lang="fi-FI" sz="4500" kern="150" dirty="0">
                <a:effectLst/>
                <a:ea typeface="Times New Roman" panose="02020603050405020304" pitchFamily="18" charset="0"/>
                <a:cs typeface="Times New Roman"/>
              </a:rPr>
              <a:t>anhemmat tarkistavat ja kuittaavat</a:t>
            </a:r>
            <a:endParaRPr lang="fi-FI" sz="4500" kern="150" dirty="0">
              <a:effectLst/>
              <a:ea typeface="Arial Unicode MS"/>
              <a:cs typeface="Times New Roman"/>
            </a:endParaRPr>
          </a:p>
          <a:p>
            <a:pPr marL="457200">
              <a:lnSpc>
                <a:spcPct val="150000"/>
              </a:lnSpc>
            </a:pPr>
            <a:r>
              <a:rPr lang="fi-FI" sz="4500" kern="150" dirty="0">
                <a:ea typeface="Times New Roman" panose="02020603050405020304" pitchFamily="18" charset="0"/>
                <a:cs typeface="Times New Roman"/>
              </a:rPr>
              <a:t>myös u</a:t>
            </a:r>
            <a:r>
              <a:rPr lang="fi-FI" sz="4500" kern="150" dirty="0">
                <a:effectLst/>
                <a:ea typeface="Times New Roman" panose="02020603050405020304" pitchFamily="18" charset="0"/>
                <a:cs typeface="Times New Roman"/>
              </a:rPr>
              <a:t>nohtuneet läksyt tehdään viimeistään seuraavaksi päiväksi (Wilma-merkintä)</a:t>
            </a:r>
            <a:endParaRPr lang="fi-FI" sz="4500" kern="150" dirty="0">
              <a:effectLst/>
              <a:ea typeface="Arial Unicode MS"/>
              <a:cs typeface="Times New Roman"/>
            </a:endParaRPr>
          </a:p>
          <a:p>
            <a:pPr marL="457200">
              <a:lnSpc>
                <a:spcPct val="150000"/>
              </a:lnSpc>
            </a:pPr>
            <a:r>
              <a:rPr lang="fi-FI" sz="4500" kern="150" dirty="0">
                <a:ea typeface="Times New Roman" panose="02020603050405020304" pitchFamily="18" charset="0"/>
                <a:cs typeface="Times New Roman"/>
              </a:rPr>
              <a:t>p</a:t>
            </a:r>
            <a:r>
              <a:rPr lang="fi-FI" sz="4500" kern="150" dirty="0">
                <a:effectLst/>
                <a:ea typeface="Times New Roman" panose="02020603050405020304" pitchFamily="18" charset="0"/>
                <a:cs typeface="Times New Roman"/>
              </a:rPr>
              <a:t>oissaolijoiden koulutekemiset. Hakekaa kirjoja/pyytäkää kaveria tai sisarusta tuomaan. </a:t>
            </a:r>
            <a:r>
              <a:rPr lang="fi-FI" sz="4500" kern="150" dirty="0">
                <a:ea typeface="Times New Roman" panose="02020603050405020304" pitchFamily="18" charset="0"/>
                <a:cs typeface="Times New Roman"/>
              </a:rPr>
              <a:t>L</a:t>
            </a:r>
            <a:r>
              <a:rPr lang="fi-FI" sz="4500" kern="150" dirty="0">
                <a:effectLst/>
                <a:ea typeface="Times New Roman" panose="02020603050405020304" pitchFamily="18" charset="0"/>
                <a:cs typeface="Times New Roman"/>
              </a:rPr>
              <a:t>uokan sivuilta löytyy kouluhommat.   </a:t>
            </a:r>
            <a:r>
              <a:rPr lang="fi-FI" sz="4500" kern="150" dirty="0">
                <a:effectLst/>
                <a:ea typeface="Times New Roman" panose="02020603050405020304" pitchFamily="18" charset="0"/>
                <a:cs typeface="Times New Roman"/>
                <a:sym typeface="Wingdings" panose="05000000000000000000" pitchFamily="2" charset="2"/>
              </a:rPr>
              <a:t> Tekemistä kertyy nopeasti!</a:t>
            </a:r>
            <a:endParaRPr lang="fi-FI" sz="4500" kern="15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457200">
              <a:lnSpc>
                <a:spcPct val="150000"/>
              </a:lnSpc>
            </a:pPr>
            <a:r>
              <a:rPr lang="fi-FI" sz="4500" kern="150" dirty="0">
                <a:ea typeface="Times New Roman" panose="02020603050405020304" pitchFamily="18" charset="0"/>
                <a:cs typeface="Times New Roman"/>
              </a:rPr>
              <a:t>Läksykerho?</a:t>
            </a:r>
          </a:p>
          <a:p>
            <a:pPr marL="457200">
              <a:lnSpc>
                <a:spcPct val="150000"/>
              </a:lnSpc>
            </a:pPr>
            <a:r>
              <a:rPr lang="fi-FI" sz="4500" kern="150" dirty="0">
                <a:ea typeface="Times New Roman" panose="02020603050405020304" pitchFamily="18" charset="0"/>
                <a:cs typeface="Times New Roman"/>
              </a:rPr>
              <a:t>Harjoittelemme kokeeseen valmistautumista, Arttua voi hyödyntää(kuuntelu)!</a:t>
            </a:r>
            <a:endParaRPr lang="fi-FI" sz="4500" kern="150" dirty="0">
              <a:effectLst/>
              <a:ea typeface="Times New Roman" panose="02020603050405020304" pitchFamily="18" charset="0"/>
              <a:cs typeface="Times New Roman"/>
            </a:endParaRPr>
          </a:p>
          <a:p>
            <a:pPr marL="0" indent="0">
              <a:buNone/>
            </a:pPr>
            <a:endParaRPr lang="fi-FI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5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7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9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8137" y="0"/>
            <a:ext cx="5646974" cy="6483075"/>
            <a:chOff x="-19221" y="0"/>
            <a:chExt cx="5646974" cy="648307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: Shape 15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04672" y="2053641"/>
            <a:ext cx="3669161" cy="2760098"/>
          </a:xfrm>
        </p:spPr>
        <p:txBody>
          <a:bodyPr>
            <a:normAutofit/>
          </a:bodyPr>
          <a:lstStyle/>
          <a:p>
            <a:r>
              <a:rPr lang="fi-FI" sz="4000">
                <a:solidFill>
                  <a:schemeClr val="tx2"/>
                </a:solidFill>
              </a:rPr>
              <a:t>Arviointi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z="2000" dirty="0">
                <a:solidFill>
                  <a:schemeClr val="tx2"/>
                </a:solidFill>
              </a:rPr>
              <a:t>Jatkuvaa, suoraan oppilaalle itselleen paljon</a:t>
            </a:r>
            <a:endParaRPr lang="fi-FI" sz="2000" dirty="0">
              <a:solidFill>
                <a:schemeClr val="tx2"/>
              </a:solidFill>
              <a:ea typeface="Calibri"/>
              <a:cs typeface="Calibri"/>
            </a:endParaRPr>
          </a:p>
          <a:p>
            <a:r>
              <a:rPr lang="fi-FI" sz="2000" dirty="0">
                <a:solidFill>
                  <a:schemeClr val="tx2"/>
                </a:solidFill>
              </a:rPr>
              <a:t>Itsearviointia</a:t>
            </a:r>
            <a:endParaRPr lang="fi-FI" sz="2000" dirty="0">
              <a:solidFill>
                <a:schemeClr val="tx2"/>
              </a:solidFill>
              <a:ea typeface="Calibri"/>
              <a:cs typeface="Calibri"/>
            </a:endParaRPr>
          </a:p>
          <a:p>
            <a:r>
              <a:rPr lang="fi-FI" sz="2000" dirty="0">
                <a:solidFill>
                  <a:schemeClr val="tx2"/>
                </a:solidFill>
              </a:rPr>
              <a:t>Arviointikeskustelut marras-tammikuussa</a:t>
            </a:r>
            <a:endParaRPr lang="fi-FI" sz="2000" dirty="0">
              <a:solidFill>
                <a:schemeClr val="tx2"/>
              </a:solidFill>
              <a:ea typeface="Calibri"/>
              <a:cs typeface="Calibri"/>
            </a:endParaRPr>
          </a:p>
          <a:p>
            <a:pPr lvl="1"/>
            <a:r>
              <a:rPr lang="fi-FI" sz="2000" dirty="0">
                <a:solidFill>
                  <a:schemeClr val="tx2"/>
                </a:solidFill>
                <a:ea typeface="Calibri"/>
                <a:cs typeface="Calibri"/>
              </a:rPr>
              <a:t>Teemana oma hyvinvointi, itsestä huolehtiminen ja arjen taidot</a:t>
            </a:r>
            <a:endParaRPr lang="en-US" sz="2000" dirty="0">
              <a:solidFill>
                <a:schemeClr val="tx2"/>
              </a:solidFill>
              <a:ea typeface="Calibri"/>
              <a:cs typeface="Calibri"/>
            </a:endParaRPr>
          </a:p>
          <a:p>
            <a:pPr lvl="1"/>
            <a:r>
              <a:rPr lang="fi-FI" sz="2000" dirty="0">
                <a:solidFill>
                  <a:schemeClr val="tx2"/>
                </a:solidFill>
                <a:ea typeface="Calibri"/>
                <a:cs typeface="Calibri"/>
              </a:rPr>
              <a:t>Koulupäivät ovat lapsen työpäiviä - riittävä lepo ja rauhoittuminen illalla</a:t>
            </a:r>
            <a:endParaRPr lang="fi-FI" sz="2000" dirty="0">
              <a:solidFill>
                <a:schemeClr val="tx2"/>
              </a:solidFill>
              <a:ea typeface="+mn-lt"/>
              <a:cs typeface="+mn-lt"/>
            </a:endParaRPr>
          </a:p>
          <a:p>
            <a:pPr lvl="1"/>
            <a:r>
              <a:rPr lang="fi-FI" sz="2000" dirty="0">
                <a:solidFill>
                  <a:schemeClr val="tx2"/>
                </a:solidFill>
                <a:ea typeface="Calibri" panose="020F0502020204030204"/>
                <a:cs typeface="Calibri" panose="020F0502020204030204"/>
              </a:rPr>
              <a:t>Liikunta, lepo ja ruokailu</a:t>
            </a:r>
            <a:endParaRPr lang="en-US" sz="2000" dirty="0">
              <a:solidFill>
                <a:schemeClr val="tx2"/>
              </a:solidFill>
              <a:ea typeface="Calibri" panose="020F0502020204030204"/>
              <a:cs typeface="Calibri" panose="020F0502020204030204"/>
            </a:endParaRPr>
          </a:p>
          <a:p>
            <a:pPr lvl="1"/>
            <a:r>
              <a:rPr lang="fi-FI" sz="2000" dirty="0">
                <a:solidFill>
                  <a:schemeClr val="tx2"/>
                </a:solidFill>
                <a:ea typeface="Calibri" panose="020F0502020204030204"/>
                <a:cs typeface="Calibri" panose="020F0502020204030204"/>
              </a:rPr>
              <a:t>Huolehtiminen omista asioista ja tavaroista (läksyt, repun pakkaaminen, liikuntavarusteet)</a:t>
            </a:r>
          </a:p>
          <a:p>
            <a:pPr marL="457200" lvl="1" indent="0">
              <a:buNone/>
            </a:pPr>
            <a:endParaRPr lang="fi-FI" sz="1600" dirty="0">
              <a:solidFill>
                <a:schemeClr val="tx2"/>
              </a:solidFill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fi-FI" sz="1800" dirty="0">
              <a:solidFill>
                <a:schemeClr val="tx2"/>
              </a:solidFill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30290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8137" y="0"/>
            <a:ext cx="5646974" cy="6483075"/>
            <a:chOff x="-19221" y="0"/>
            <a:chExt cx="5646974" cy="648307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04672" y="2053641"/>
            <a:ext cx="3669161" cy="2760098"/>
          </a:xfrm>
        </p:spPr>
        <p:txBody>
          <a:bodyPr>
            <a:normAutofit/>
          </a:bodyPr>
          <a:lstStyle/>
          <a:p>
            <a:r>
              <a:rPr lang="fi-FI" sz="4000">
                <a:solidFill>
                  <a:schemeClr val="tx2"/>
                </a:solidFill>
              </a:rPr>
              <a:t>Retket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z="2000" dirty="0">
                <a:solidFill>
                  <a:schemeClr val="tx2"/>
                </a:solidFill>
              </a:rPr>
              <a:t>Kulttuurikompassin tarjoamat retket</a:t>
            </a:r>
            <a:endParaRPr lang="fi-FI" sz="2000" dirty="0">
              <a:solidFill>
                <a:schemeClr val="tx2"/>
              </a:solidFill>
              <a:ea typeface="Calibri"/>
              <a:cs typeface="Calibri"/>
            </a:endParaRPr>
          </a:p>
          <a:p>
            <a:r>
              <a:rPr lang="fi-FI" sz="2000" dirty="0">
                <a:solidFill>
                  <a:schemeClr val="tx2"/>
                </a:solidFill>
                <a:cs typeface="Calibri"/>
              </a:rPr>
              <a:t>Alvar Aalto -museo</a:t>
            </a:r>
            <a:endParaRPr lang="fi-FI" sz="2000" dirty="0">
              <a:solidFill>
                <a:schemeClr val="tx2"/>
              </a:solidFill>
              <a:ea typeface="Calibri"/>
              <a:cs typeface="Calibri"/>
            </a:endParaRPr>
          </a:p>
          <a:p>
            <a:r>
              <a:rPr lang="fi-FI" sz="2000" dirty="0">
                <a:solidFill>
                  <a:schemeClr val="tx2"/>
                </a:solidFill>
              </a:rPr>
              <a:t>Käsityömuseo</a:t>
            </a:r>
          </a:p>
          <a:p>
            <a:pPr marL="0" indent="0">
              <a:buNone/>
            </a:pPr>
            <a:endParaRPr lang="fi-FI" sz="2000" dirty="0">
              <a:solidFill>
                <a:schemeClr val="tx2"/>
              </a:solidFill>
              <a:ea typeface="Calibri"/>
              <a:cs typeface="Calibri"/>
            </a:endParaRPr>
          </a:p>
          <a:p>
            <a:pPr marL="0" indent="0">
              <a:buNone/>
            </a:pPr>
            <a:endParaRPr lang="fi-FI" sz="2000" dirty="0">
              <a:solidFill>
                <a:schemeClr val="tx2"/>
              </a:solidFill>
              <a:ea typeface="Calibri"/>
              <a:cs typeface="Calibri"/>
            </a:endParaRPr>
          </a:p>
          <a:p>
            <a:pPr marL="0" indent="0">
              <a:buNone/>
            </a:pPr>
            <a:endParaRPr lang="fi-FI" sz="2000" dirty="0">
              <a:solidFill>
                <a:schemeClr val="tx2"/>
              </a:solidFill>
              <a:ea typeface="Calibri"/>
              <a:cs typeface="Calibri"/>
            </a:endParaRPr>
          </a:p>
          <a:p>
            <a:pPr marL="0" indent="0">
              <a:buNone/>
            </a:pPr>
            <a:r>
              <a:rPr lang="fi-FI" sz="2000" dirty="0">
                <a:solidFill>
                  <a:schemeClr val="tx2"/>
                </a:solidFill>
                <a:ea typeface="Calibri"/>
                <a:cs typeface="Calibri"/>
              </a:rPr>
              <a:t>Siirrytään omiin luokkiin! </a:t>
            </a:r>
            <a:r>
              <a:rPr lang="fi-FI" sz="2000" dirty="0">
                <a:solidFill>
                  <a:schemeClr val="tx2"/>
                </a:solidFill>
                <a:ea typeface="Calibri" panose="020F0502020204030204"/>
                <a:cs typeface="Calibri" panose="020F0502020204030204"/>
                <a:sym typeface="Wingdings" panose="05000000000000000000" pitchFamily="2" charset="2"/>
              </a:rPr>
              <a:t></a:t>
            </a:r>
            <a:endParaRPr lang="en-US" sz="2000" dirty="0">
              <a:solidFill>
                <a:schemeClr val="tx2"/>
              </a:solidFill>
              <a:ea typeface="+mn-lt"/>
              <a:cs typeface="+mn-lt"/>
            </a:endParaRPr>
          </a:p>
          <a:p>
            <a:pPr marL="0" indent="0">
              <a:buNone/>
            </a:pPr>
            <a:endParaRPr lang="fi-FI" sz="2000" dirty="0">
              <a:solidFill>
                <a:schemeClr val="tx2"/>
              </a:solidFill>
              <a:ea typeface="Calibri"/>
              <a:cs typeface="Calibri"/>
            </a:endParaRPr>
          </a:p>
          <a:p>
            <a:pPr marL="0" indent="0">
              <a:buNone/>
            </a:pPr>
            <a:endParaRPr lang="fi-FI" sz="2000" dirty="0">
              <a:solidFill>
                <a:schemeClr val="tx2"/>
              </a:solidFill>
              <a:ea typeface="Calibri"/>
              <a:cs typeface="Calibri"/>
            </a:endParaRPr>
          </a:p>
          <a:p>
            <a:pPr marL="0" indent="0">
              <a:buNone/>
            </a:pPr>
            <a:endParaRPr lang="fi-FI" sz="2000" dirty="0">
              <a:solidFill>
                <a:schemeClr val="tx2"/>
              </a:solidFill>
              <a:ea typeface="Calibri"/>
              <a:cs typeface="Calibri"/>
            </a:endParaRPr>
          </a:p>
          <a:p>
            <a:endParaRPr lang="fi-FI" sz="1800" dirty="0">
              <a:solidFill>
                <a:schemeClr val="tx2"/>
              </a:solidFill>
              <a:ea typeface="Calibri"/>
              <a:cs typeface="Calibri"/>
            </a:endParaRPr>
          </a:p>
          <a:p>
            <a:endParaRPr lang="fi-FI" sz="1800" dirty="0">
              <a:solidFill>
                <a:schemeClr val="tx2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1238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8137" y="0"/>
            <a:ext cx="5646974" cy="6483075"/>
            <a:chOff x="-19221" y="0"/>
            <a:chExt cx="5646974" cy="648307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04672" y="2053641"/>
            <a:ext cx="3669161" cy="2760098"/>
          </a:xfrm>
        </p:spPr>
        <p:txBody>
          <a:bodyPr>
            <a:normAutofit/>
          </a:bodyPr>
          <a:lstStyle/>
          <a:p>
            <a:r>
              <a:rPr lang="fi-FI" sz="4000">
                <a:solidFill>
                  <a:schemeClr val="tx2"/>
                </a:solidFill>
              </a:rPr>
              <a:t>Perheilta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z="2000" dirty="0">
                <a:solidFill>
                  <a:schemeClr val="tx2"/>
                </a:solidFill>
              </a:rPr>
              <a:t>Mitä?</a:t>
            </a:r>
            <a:endParaRPr lang="fi-FI" sz="2000" dirty="0">
              <a:solidFill>
                <a:schemeClr val="tx2"/>
              </a:solidFill>
              <a:ea typeface="Calibri"/>
              <a:cs typeface="Calibri"/>
            </a:endParaRPr>
          </a:p>
          <a:p>
            <a:r>
              <a:rPr lang="fi-FI" sz="2000" dirty="0">
                <a:solidFill>
                  <a:schemeClr val="tx2"/>
                </a:solidFill>
              </a:rPr>
              <a:t>Missä?</a:t>
            </a:r>
            <a:endParaRPr lang="fi-FI" sz="2000" dirty="0">
              <a:solidFill>
                <a:schemeClr val="tx2"/>
              </a:solidFill>
              <a:ea typeface="Calibri"/>
              <a:cs typeface="Calibri"/>
            </a:endParaRPr>
          </a:p>
          <a:p>
            <a:r>
              <a:rPr lang="fi-FI" sz="2000" dirty="0">
                <a:solidFill>
                  <a:schemeClr val="tx2"/>
                </a:solidFill>
              </a:rPr>
              <a:t>Milloin?</a:t>
            </a:r>
          </a:p>
          <a:p>
            <a:endParaRPr lang="fi-FI" sz="2000" dirty="0">
              <a:solidFill>
                <a:schemeClr val="tx2"/>
              </a:solidFill>
              <a:ea typeface="Calibri"/>
              <a:cs typeface="Calibri"/>
            </a:endParaRPr>
          </a:p>
          <a:p>
            <a:pPr>
              <a:buFont typeface="Wingdings" panose="05000000000000000000" pitchFamily="2" charset="2"/>
              <a:buChar char="à"/>
            </a:pPr>
            <a:r>
              <a:rPr lang="fi-FI" sz="2000" dirty="0">
                <a:solidFill>
                  <a:schemeClr val="tx2"/>
                </a:solidFill>
                <a:ea typeface="Calibri"/>
                <a:cs typeface="Calibri"/>
                <a:sym typeface="Wingdings" panose="05000000000000000000" pitchFamily="2" charset="2"/>
              </a:rPr>
              <a:t>Viljami </a:t>
            </a:r>
            <a:r>
              <a:rPr lang="fi-FI" sz="2000" dirty="0" err="1">
                <a:solidFill>
                  <a:schemeClr val="tx2"/>
                </a:solidFill>
                <a:ea typeface="Calibri"/>
                <a:cs typeface="Calibri"/>
                <a:sym typeface="Wingdings" panose="05000000000000000000" pitchFamily="2" charset="2"/>
              </a:rPr>
              <a:t>M.:n</a:t>
            </a:r>
            <a:r>
              <a:rPr lang="fi-FI" sz="2000" dirty="0">
                <a:solidFill>
                  <a:schemeClr val="tx2"/>
                </a:solidFill>
                <a:ea typeface="Calibri"/>
                <a:cs typeface="Calibri"/>
                <a:sym typeface="Wingdings" panose="05000000000000000000" pitchFamily="2" charset="2"/>
              </a:rPr>
              <a:t> isä kysyy opiskelijoita pitämään liikunnallista perheiltaa koulun saliin.  Ope selvittää, onko salissa vapaita vuoroja.</a:t>
            </a:r>
          </a:p>
        </p:txBody>
      </p:sp>
    </p:spTree>
    <p:extLst>
      <p:ext uri="{BB962C8B-B14F-4D97-AF65-F5344CB8AC3E}">
        <p14:creationId xmlns:p14="http://schemas.microsoft.com/office/powerpoint/2010/main" val="438100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fi-FI" sz="3600" dirty="0">
                <a:solidFill>
                  <a:schemeClr val="tx2"/>
                </a:solidFill>
              </a:rPr>
              <a:t>Terveisiä omalle </a:t>
            </a:r>
            <a:br>
              <a:rPr lang="fi-FI" sz="3600" dirty="0">
                <a:solidFill>
                  <a:schemeClr val="tx2"/>
                </a:solidFill>
              </a:rPr>
            </a:br>
            <a:r>
              <a:rPr lang="fi-FI" sz="3600" dirty="0">
                <a:solidFill>
                  <a:schemeClr val="tx2"/>
                </a:solidFill>
              </a:rPr>
              <a:t>koululaiselle!   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172201" y="4010823"/>
            <a:ext cx="5221224" cy="1204708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endParaRPr lang="fi-FI" sz="1800" dirty="0">
              <a:solidFill>
                <a:schemeClr val="tx2"/>
              </a:solidFill>
              <a:ea typeface="Calibri"/>
              <a:cs typeface="Calibri"/>
            </a:endParaRPr>
          </a:p>
          <a:p>
            <a:pPr marL="0" indent="0">
              <a:buNone/>
            </a:pPr>
            <a:endParaRPr lang="fi-FI" sz="1800" dirty="0">
              <a:solidFill>
                <a:schemeClr val="tx2"/>
              </a:solidFill>
              <a:ea typeface="Calibri"/>
              <a:cs typeface="Calibri"/>
            </a:endParaRP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83708DDD-DEFE-BCEF-EBE5-2C75394501D0}"/>
              </a:ext>
            </a:extLst>
          </p:cNvPr>
          <p:cNvSpPr txBox="1"/>
          <p:nvPr/>
        </p:nvSpPr>
        <p:spPr>
          <a:xfrm>
            <a:off x="6167887" y="2717319"/>
            <a:ext cx="267418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fi-FI" sz="2000" dirty="0">
              <a:solidFill>
                <a:schemeClr val="tx2"/>
              </a:solidFill>
              <a:ea typeface="+mn-lt"/>
              <a:cs typeface="+mn-lt"/>
            </a:endParaRPr>
          </a:p>
          <a:p>
            <a:pPr algn="l"/>
            <a:endParaRPr lang="fi-FI" dirty="0">
              <a:ea typeface="Calibri"/>
              <a:cs typeface="Calibri"/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89D1B6EE-015E-26FB-FA07-86F2E0DF0826}"/>
              </a:ext>
            </a:extLst>
          </p:cNvPr>
          <p:cNvSpPr txBox="1"/>
          <p:nvPr/>
        </p:nvSpPr>
        <p:spPr>
          <a:xfrm>
            <a:off x="6167887" y="2166257"/>
            <a:ext cx="4500113" cy="8125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fi-FI" sz="3200" dirty="0">
                <a:solidFill>
                  <a:schemeClr val="tx2"/>
                </a:solidFill>
                <a:ea typeface="Calibri" panose="020F0502020204030204"/>
                <a:cs typeface="Calibri" panose="020F0502020204030204"/>
              </a:rPr>
              <a:t>…Ja jäikö kysyttävää? </a:t>
            </a:r>
            <a:r>
              <a:rPr lang="fi-FI" sz="3200" dirty="0">
                <a:solidFill>
                  <a:schemeClr val="tx2"/>
                </a:solidFill>
                <a:ea typeface="Calibri" panose="020F0502020204030204"/>
                <a:cs typeface="Calibri" panose="020F0502020204030204"/>
                <a:sym typeface="Wingdings" panose="05000000000000000000" pitchFamily="2" charset="2"/>
              </a:rPr>
              <a:t></a:t>
            </a:r>
            <a:endParaRPr lang="fi-FI" sz="3200" dirty="0">
              <a:solidFill>
                <a:schemeClr val="tx2"/>
              </a:solidFill>
              <a:ea typeface="Calibri" panose="020F0502020204030204"/>
              <a:cs typeface="Calibri" panose="020F0502020204030204"/>
            </a:endParaRPr>
          </a:p>
          <a:p>
            <a:pPr algn="l"/>
            <a:endParaRPr lang="fi-FI" dirty="0">
              <a:ea typeface="Calibri"/>
              <a:cs typeface="Calibri"/>
            </a:endParaRPr>
          </a:p>
        </p:txBody>
      </p:sp>
      <p:sp>
        <p:nvSpPr>
          <p:cNvPr id="5" name="Sydän 4">
            <a:extLst>
              <a:ext uri="{FF2B5EF4-FFF2-40B4-BE49-F238E27FC236}">
                <a16:creationId xmlns:a16="http://schemas.microsoft.com/office/drawing/2014/main" id="{66B6ABCA-C0DB-30F7-7451-5D9B8CA1F764}"/>
              </a:ext>
            </a:extLst>
          </p:cNvPr>
          <p:cNvSpPr/>
          <p:nvPr/>
        </p:nvSpPr>
        <p:spPr>
          <a:xfrm>
            <a:off x="3505200" y="3429000"/>
            <a:ext cx="805543" cy="772886"/>
          </a:xfrm>
          <a:prstGeom prst="hear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79085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9" grpId="0"/>
    </p:bld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7827</TotalTime>
  <Words>464</Words>
  <Application>Microsoft Office PowerPoint</Application>
  <PresentationFormat>Laajakuva</PresentationFormat>
  <Paragraphs>94</Paragraphs>
  <Slides>14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14</vt:i4>
      </vt:variant>
    </vt:vector>
  </HeadingPairs>
  <TitlesOfParts>
    <vt:vector size="22" baseType="lpstr">
      <vt:lpstr>Arial</vt:lpstr>
      <vt:lpstr>Arial Unicode MS</vt:lpstr>
      <vt:lpstr>Calibri</vt:lpstr>
      <vt:lpstr>Calibri Light</vt:lpstr>
      <vt:lpstr>Open Sans</vt:lpstr>
      <vt:lpstr>Times New Roman</vt:lpstr>
      <vt:lpstr>Wingdings</vt:lpstr>
      <vt:lpstr>Office-teema</vt:lpstr>
      <vt:lpstr>VANHEMPAINILTA  3. LK </vt:lpstr>
      <vt:lpstr>Tiedottaminen</vt:lpstr>
      <vt:lpstr>Tärkeitä päivämääriä</vt:lpstr>
      <vt:lpstr>Lukeminen</vt:lpstr>
      <vt:lpstr>Matematiikka</vt:lpstr>
      <vt:lpstr>Lukudiplomi</vt:lpstr>
      <vt:lpstr>Englanti</vt:lpstr>
      <vt:lpstr>Liikunta</vt:lpstr>
      <vt:lpstr>Erityisopetus, muu tuki</vt:lpstr>
      <vt:lpstr>LÄKSYT</vt:lpstr>
      <vt:lpstr>Arviointi</vt:lpstr>
      <vt:lpstr>Retket</vt:lpstr>
      <vt:lpstr>Perheilta</vt:lpstr>
      <vt:lpstr>Terveisiä omalle  koululaiselle!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VANHEMPAINILTA  2.LK</dc:title>
  <dc:creator>Maija.Rajaniemi</dc:creator>
  <cp:lastModifiedBy>Maija.Rajaniemi</cp:lastModifiedBy>
  <cp:revision>297</cp:revision>
  <dcterms:modified xsi:type="dcterms:W3CDTF">2026-09-21T11:11:13Z</dcterms:modified>
</cp:coreProperties>
</file>