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59" r:id="rId4"/>
    <p:sldId id="257" r:id="rId5"/>
    <p:sldId id="260" r:id="rId6"/>
    <p:sldId id="261" r:id="rId7"/>
    <p:sldId id="262" r:id="rId8"/>
    <p:sldId id="263" r:id="rId9"/>
    <p:sldId id="264" r:id="rId10"/>
    <p:sldId id="265" r:id="rId11"/>
    <p:sldId id="268" r:id="rId12"/>
    <p:sldId id="303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3" d="100"/>
          <a:sy n="63" d="100"/>
        </p:scale>
        <p:origin x="80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Otsikkodia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2098226"/>
          </a:xfrm>
        </p:spPr>
        <p:txBody>
          <a:bodyPr anchor="b">
            <a:noAutofit/>
          </a:bodyPr>
          <a:lstStyle>
            <a:lvl1pPr algn="ct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9906" y="3956279"/>
            <a:ext cx="6831673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3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2858" y="6453386"/>
            <a:ext cx="1607944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F02EA32C-3F98-4500-B35B-D5B809190B19}" type="datetimeFigureOut">
              <a:rPr lang="fi-FI" smtClean="0"/>
              <a:t>17.10.2026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054" y="6453386"/>
            <a:ext cx="7023377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C57A56D5-A532-4316-B699-56494C246B87}" type="slidenum">
              <a:rPr lang="fi-FI" smtClean="0"/>
              <a:t>‹#›</a:t>
            </a:fld>
            <a:endParaRPr lang="fi-FI"/>
          </a:p>
        </p:txBody>
      </p:sp>
      <p:grpSp>
        <p:nvGrpSpPr>
          <p:cNvPr id="7" name="Group 6"/>
          <p:cNvGrpSpPr/>
          <p:nvPr/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405250071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2EA32C-3F98-4500-B35B-D5B809190B19}" type="datetimeFigureOut">
              <a:rPr lang="fi-FI" smtClean="0"/>
              <a:t>17.10.2026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7A56D5-A532-4316-B699-56494C246B87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9877952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Osan ylätunnist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025" y="1301360"/>
            <a:ext cx="9612971" cy="2852737"/>
          </a:xfrm>
        </p:spPr>
        <p:txBody>
          <a:bodyPr anchor="b">
            <a:normAutofit/>
          </a:bodyPr>
          <a:lstStyle>
            <a:lvl1pPr algn="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025" y="4216328"/>
            <a:ext cx="9612971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8908" y="6453386"/>
            <a:ext cx="162240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02EA32C-3F98-4500-B35B-D5B809190B19}" type="datetimeFigureOut">
              <a:rPr lang="fi-FI" smtClean="0"/>
              <a:t>17.10.2026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312" y="6453386"/>
            <a:ext cx="7023377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57A56D5-A532-4316-B699-56494C246B87}" type="slidenum">
              <a:rPr lang="fi-FI" smtClean="0"/>
              <a:t>‹#›</a:t>
            </a:fld>
            <a:endParaRPr lang="fi-FI"/>
          </a:p>
        </p:txBody>
      </p:sp>
      <p:sp>
        <p:nvSpPr>
          <p:cNvPr id="7" name="Freeform 6" title="Crop Mark"/>
          <p:cNvSpPr/>
          <p:nvPr/>
        </p:nvSpPr>
        <p:spPr bwMode="auto">
          <a:xfrm>
            <a:off x="8151962" y="1685652"/>
            <a:ext cx="3275013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385711803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2285999"/>
            <a:ext cx="4447786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25403" y="2285999"/>
            <a:ext cx="4447786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2EA32C-3F98-4500-B35B-D5B809190B19}" type="datetimeFigureOut">
              <a:rPr lang="fi-FI" smtClean="0"/>
              <a:t>17.10.2026</a:t>
            </a:fld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7A56D5-A532-4316-B699-56494C246B87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6387174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71600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5014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25014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2EA32C-3F98-4500-B35B-D5B809190B19}" type="datetimeFigureOut">
              <a:rPr lang="fi-FI" smtClean="0"/>
              <a:t>17.10.2026</a:t>
            </a:fld>
            <a:endParaRPr lang="fi-FI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7A56D5-A532-4316-B699-56494C246B87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5027577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2EA32C-3F98-4500-B35B-D5B809190B19}" type="datetimeFigureOut">
              <a:rPr lang="fi-FI" smtClean="0"/>
              <a:t>17.10.2026</a:t>
            </a:fld>
            <a:endParaRPr lang="fi-FI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7A56D5-A532-4316-B699-56494C246B87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7514506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2EA32C-3F98-4500-B35B-D5B809190B19}" type="datetimeFigureOut">
              <a:rPr lang="fi-FI" smtClean="0"/>
              <a:t>17.10.2026</a:t>
            </a:fld>
            <a:endParaRPr lang="fi-FI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7A56D5-A532-4316-B699-56494C246B87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988274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Kuvateksti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800" baseline="0">
                <a:solidFill>
                  <a:schemeClr val="tx2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56020" y="685801"/>
            <a:ext cx="5212080" cy="517525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6344"/>
            <a:ext cx="3855720" cy="3011056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02EA32C-3F98-4500-B35B-D5B809190B19}" type="datetimeFigureOut">
              <a:rPr lang="fi-FI" smtClean="0"/>
              <a:t>17.10.2026</a:t>
            </a:fld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57A56D5-A532-4316-B699-56494C246B87}" type="slidenum">
              <a:rPr lang="fi-FI" smtClean="0"/>
              <a:t>‹#›</a:t>
            </a:fld>
            <a:endParaRPr lang="fi-FI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8857348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800" baseline="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32120" y="0"/>
            <a:ext cx="6659880" cy="6857999"/>
          </a:xfrm>
        </p:spPr>
        <p:txBody>
          <a:bodyPr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i-FI"/>
              <a:t>Lisää kuva napsauttamalla kuvaketta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5968"/>
            <a:ext cx="3855720" cy="3011432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02EA32C-3F98-4500-B35B-D5B809190B19}" type="datetimeFigureOut">
              <a:rPr lang="fi-FI" smtClean="0"/>
              <a:t>17.10.2026</a:t>
            </a:fld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57A56D5-A532-4316-B699-56494C246B87}" type="slidenum">
              <a:rPr lang="fi-FI" smtClean="0"/>
              <a:t>‹#›</a:t>
            </a:fld>
            <a:endParaRPr lang="fi-FI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40482750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2295525"/>
            <a:ext cx="9601200" cy="3571875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2EA32C-3F98-4500-B35B-D5B809190B19}" type="datetimeFigureOut">
              <a:rPr lang="fi-FI" smtClean="0"/>
              <a:t>17.10.2026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7A56D5-A532-4316-B699-56494C246B87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3455276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6561" y="624156"/>
            <a:ext cx="1565766" cy="5243244"/>
          </a:xfrm>
        </p:spPr>
        <p:txBody>
          <a:bodyPr vert="eaVert"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624156"/>
            <a:ext cx="8179641" cy="5243244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2EA32C-3F98-4500-B35B-D5B809190B19}" type="datetimeFigureOut">
              <a:rPr lang="fi-FI" smtClean="0"/>
              <a:t>17.10.2026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7A56D5-A532-4316-B699-56494C246B87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2880737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fld id="{F02EA32C-3F98-4500-B35B-D5B809190B19}" type="datetimeFigureOut">
              <a:rPr lang="fi-FI" smtClean="0"/>
              <a:t>17.10.2026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/>
                </a:solidFill>
              </a:defRPr>
            </a:lvl1pPr>
          </a:lstStyle>
          <a:p>
            <a:fld id="{C57A56D5-A532-4316-B699-56494C246B87}" type="slidenum">
              <a:rPr lang="fi-FI" smtClean="0"/>
              <a:t>‹#›</a:t>
            </a:fld>
            <a:endParaRPr lang="fi-FI"/>
          </a:p>
        </p:txBody>
      </p:sp>
      <p:sp>
        <p:nvSpPr>
          <p:cNvPr id="9" name="Rectangle 8" title="Side bar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0207357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9144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1368">
          <p15:clr>
            <a:srgbClr val="F26B43"/>
          </p15:clr>
        </p15:guide>
        <p15:guide id="4" orient="horz" pos="1440">
          <p15:clr>
            <a:srgbClr val="F26B43"/>
          </p15:clr>
        </p15:guide>
        <p15:guide id="6" orient="horz" pos="3696">
          <p15:clr>
            <a:srgbClr val="F26B43"/>
          </p15:clr>
        </p15:guide>
        <p15:guide id="7" orient="horz" pos="432">
          <p15:clr>
            <a:srgbClr val="F26B43"/>
          </p15:clr>
        </p15:guide>
        <p15:guide id="8" orient="horz" pos="1512">
          <p15:clr>
            <a:srgbClr val="F26B43"/>
          </p15:clr>
        </p15:guide>
        <p15:guide id="9" pos="6912">
          <p15:clr>
            <a:srgbClr val="F26B43"/>
          </p15:clr>
        </p15:guide>
        <p15:guide id="10" pos="936">
          <p15:clr>
            <a:srgbClr val="F26B43"/>
          </p15:clr>
        </p15:guide>
        <p15:guide id="11" pos="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D5BC59F-85F3-9AF0-59A7-91FC72CCF7E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i-FI" dirty="0"/>
              <a:t>TERVEYTTÄ EDISTÄVÄ LIIKUNTA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A99E5FBE-75A2-A4CD-D07B-327755DF8C3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i-FI"/>
              <a:t>KPL 4</a:t>
            </a:r>
            <a:endParaRPr lang="fi-FI" dirty="0"/>
          </a:p>
        </p:txBody>
      </p:sp>
      <p:pic>
        <p:nvPicPr>
          <p:cNvPr id="6146" name="Picture 2" descr="Hakuun Vector Cartoon Illustration Sport Health Concept liittyvä vektorikuva (rojaltivapaa) 623968250 | Shutterstock">
            <a:extLst>
              <a:ext uri="{FF2B5EF4-FFF2-40B4-BE49-F238E27FC236}">
                <a16:creationId xmlns:a16="http://schemas.microsoft.com/office/drawing/2014/main" id="{47A211D0-251E-DE73-B642-88F5E3CBF37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402"/>
          <a:stretch/>
        </p:blipFill>
        <p:spPr bwMode="auto">
          <a:xfrm>
            <a:off x="1542532" y="3873239"/>
            <a:ext cx="2734828" cy="2708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438674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D90E2B2-AEA9-C4A1-3AF6-A78E291F673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371600" y="685800"/>
            <a:ext cx="3282696" cy="1485900"/>
          </a:xfrm>
        </p:spPr>
        <p:txBody>
          <a:bodyPr/>
          <a:lstStyle/>
          <a:p>
            <a:pPr lvl="0"/>
            <a:r>
              <a:rPr lang="fi-FI"/>
              <a:t>Tavoitteet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DA04C0E8-D36F-20C4-3D52-20D2EB091A04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1371600" y="1638303"/>
            <a:ext cx="3978166" cy="4533897"/>
          </a:xfrm>
        </p:spPr>
        <p:txBody>
          <a:bodyPr>
            <a:noAutofit/>
          </a:bodyPr>
          <a:lstStyle/>
          <a:p>
            <a:pPr marL="342900" lvl="0" indent="-342900">
              <a:buFont typeface="Normaali järjestelmäfontti"/>
              <a:buChar char="⭐"/>
            </a:pPr>
            <a:r>
              <a:rPr lang="fi-FI" dirty="0">
                <a:solidFill>
                  <a:srgbClr val="000000"/>
                </a:solidFill>
              </a:rPr>
              <a:t>Osaat kertoa, miten liikunta vaikuttaa ihmisen kehoon ja sen toimintaan (fyysinen terveys).</a:t>
            </a:r>
          </a:p>
          <a:p>
            <a:pPr marL="342900" lvl="0" indent="-342900">
              <a:buFont typeface="Normaali järjestelmäfontti"/>
              <a:buChar char="⭐"/>
            </a:pPr>
            <a:r>
              <a:rPr lang="fi-FI" dirty="0">
                <a:solidFill>
                  <a:srgbClr val="000000"/>
                </a:solidFill>
              </a:rPr>
              <a:t>Osaat kertoa, miten liikunta vaikuttaa ihmisen psyykkiseen- ja sosiaaliseen terveyteen.</a:t>
            </a:r>
          </a:p>
          <a:p>
            <a:pPr marL="342900" lvl="0" indent="-342900">
              <a:buFont typeface="Normaali järjestelmäfontti"/>
              <a:buChar char="⭐"/>
            </a:pPr>
            <a:r>
              <a:rPr lang="fi-FI" dirty="0">
                <a:solidFill>
                  <a:srgbClr val="000000"/>
                </a:solidFill>
              </a:rPr>
              <a:t>Käsitteiden hallinta: terveysliikunta, fyysinen toimintakyky ja endorfiini</a:t>
            </a:r>
          </a:p>
          <a:p>
            <a:pPr marL="342900" lvl="0" indent="-342900">
              <a:buFont typeface="Normaali järjestelmäfontti"/>
              <a:buChar char="⭐"/>
            </a:pPr>
            <a:r>
              <a:rPr lang="fi-FI" dirty="0">
                <a:solidFill>
                  <a:srgbClr val="000000"/>
                </a:solidFill>
              </a:rPr>
              <a:t>Tunnet nuorten terveysliikuntasuosituksen ja tiedät, miksi se on tehty. </a:t>
            </a:r>
          </a:p>
        </p:txBody>
      </p:sp>
      <p:pic>
        <p:nvPicPr>
          <p:cNvPr id="4" name="Picture 2" descr="240+ Black And White Dart Board Stock Photos, Pictures &amp; Royalty-Free  Images - iStock">
            <a:extLst>
              <a:ext uri="{FF2B5EF4-FFF2-40B4-BE49-F238E27FC236}">
                <a16:creationId xmlns:a16="http://schemas.microsoft.com/office/drawing/2014/main" id="{E8E8D028-F176-86A4-60EC-023242F2C1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31724" y="645109"/>
            <a:ext cx="5116552" cy="5247750"/>
          </a:xfrm>
          <a:prstGeom prst="rect">
            <a:avLst/>
          </a:prstGeom>
          <a:noFill/>
          <a:ln cap="flat"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3E3FC2B4-AABE-39E5-0EB8-90AC4CE4C65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i-FI" dirty="0"/>
              <a:t>LUE KAPPALE 4</a:t>
            </a:r>
          </a:p>
        </p:txBody>
      </p:sp>
      <p:pic>
        <p:nvPicPr>
          <p:cNvPr id="4" name="Picture 2" descr="Reading To Kids gifs - Find &amp; Share on GIPHY">
            <a:extLst>
              <a:ext uri="{FF2B5EF4-FFF2-40B4-BE49-F238E27FC236}">
                <a16:creationId xmlns:a16="http://schemas.microsoft.com/office/drawing/2014/main" id="{C6D75385-CE09-ECC5-130E-0CB39EA5B49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9016852" y="3956279"/>
            <a:ext cx="1904996" cy="1657350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30061918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34A8279-5011-31BA-E65C-4BF0645030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Täydennä lauseet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7A72EBFE-8B93-FB85-EE65-B57F4BA1F3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1584960"/>
            <a:ext cx="9601200" cy="5059680"/>
          </a:xfrm>
        </p:spPr>
        <p:txBody>
          <a:bodyPr/>
          <a:lstStyle/>
          <a:p>
            <a:r>
              <a:rPr lang="fi-FI" dirty="0"/>
              <a:t>Ihmisen hyvinvointi ja terveys määräytyy pitkälti hänen                        mukaan.</a:t>
            </a:r>
          </a:p>
          <a:p>
            <a:r>
              <a:rPr lang="fi-FI" dirty="0"/>
              <a:t>Terveellisiin elintapoihin kuuluu: </a:t>
            </a:r>
          </a:p>
          <a:p>
            <a:r>
              <a:rPr lang="fi-FI" dirty="0"/>
              <a:t>Yksi tärkeimmistä terveyttä ja hyvinvointia edistävistä elintavoista on jatkuva ja säännöllinen             .</a:t>
            </a:r>
          </a:p>
          <a:p>
            <a:r>
              <a:rPr lang="fi-FI" dirty="0"/>
              <a:t>Päivittäin tapahtuva ja kohtalaisen raskas liikunta ilman liikkumisen aiheuttamia vaaroja on                          .</a:t>
            </a:r>
          </a:p>
          <a:p>
            <a:pPr lvl="1"/>
            <a:r>
              <a:rPr lang="fi-FI" dirty="0"/>
              <a:t>Se sisältää arkiliikuntaa, mutta myös erilaisia liikuntalajeja</a:t>
            </a:r>
          </a:p>
          <a:p>
            <a:pPr lvl="1"/>
            <a:r>
              <a:rPr lang="fi-FI" dirty="0"/>
              <a:t>Terveysliikuntaan sopivia lajeja: kävely, pyöräily, soutu, hiihto, uinti, juoksu.</a:t>
            </a:r>
          </a:p>
        </p:txBody>
      </p:sp>
      <p:sp>
        <p:nvSpPr>
          <p:cNvPr id="4" name="Tekstiruutu 3">
            <a:extLst>
              <a:ext uri="{FF2B5EF4-FFF2-40B4-BE49-F238E27FC236}">
                <a16:creationId xmlns:a16="http://schemas.microsoft.com/office/drawing/2014/main" id="{BE1E2AD4-C689-E954-B981-E2F4841F0867}"/>
              </a:ext>
            </a:extLst>
          </p:cNvPr>
          <p:cNvSpPr txBox="1"/>
          <p:nvPr/>
        </p:nvSpPr>
        <p:spPr>
          <a:xfrm>
            <a:off x="7680960" y="1584960"/>
            <a:ext cx="1778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b="1" dirty="0">
                <a:solidFill>
                  <a:srgbClr val="FF0000"/>
                </a:solidFill>
              </a:rPr>
              <a:t>elintapojensa</a:t>
            </a:r>
          </a:p>
        </p:txBody>
      </p:sp>
      <p:sp>
        <p:nvSpPr>
          <p:cNvPr id="5" name="Tekstiruutu 4">
            <a:extLst>
              <a:ext uri="{FF2B5EF4-FFF2-40B4-BE49-F238E27FC236}">
                <a16:creationId xmlns:a16="http://schemas.microsoft.com/office/drawing/2014/main" id="{232839D9-4459-020A-1C1B-94D2475293C0}"/>
              </a:ext>
            </a:extLst>
          </p:cNvPr>
          <p:cNvSpPr txBox="1"/>
          <p:nvPr/>
        </p:nvSpPr>
        <p:spPr>
          <a:xfrm>
            <a:off x="5212080" y="2037834"/>
            <a:ext cx="65938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b="1" dirty="0">
                <a:solidFill>
                  <a:srgbClr val="FF0000"/>
                </a:solidFill>
              </a:rPr>
              <a:t>Ravitsemus, liikunta, uni ja lepo sekä päihteettömyys.</a:t>
            </a:r>
          </a:p>
        </p:txBody>
      </p:sp>
      <p:sp>
        <p:nvSpPr>
          <p:cNvPr id="6" name="Tekstiruutu 5">
            <a:extLst>
              <a:ext uri="{FF2B5EF4-FFF2-40B4-BE49-F238E27FC236}">
                <a16:creationId xmlns:a16="http://schemas.microsoft.com/office/drawing/2014/main" id="{76ACFE51-2940-B3A5-EC82-E8F6FDA06DF4}"/>
              </a:ext>
            </a:extLst>
          </p:cNvPr>
          <p:cNvSpPr txBox="1"/>
          <p:nvPr/>
        </p:nvSpPr>
        <p:spPr>
          <a:xfrm>
            <a:off x="3241040" y="2762488"/>
            <a:ext cx="1778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b="1" dirty="0">
                <a:solidFill>
                  <a:srgbClr val="FF0000"/>
                </a:solidFill>
              </a:rPr>
              <a:t>liikunta</a:t>
            </a:r>
          </a:p>
        </p:txBody>
      </p:sp>
      <p:sp>
        <p:nvSpPr>
          <p:cNvPr id="7" name="Tekstiruutu 6">
            <a:extLst>
              <a:ext uri="{FF2B5EF4-FFF2-40B4-BE49-F238E27FC236}">
                <a16:creationId xmlns:a16="http://schemas.microsoft.com/office/drawing/2014/main" id="{029E4C0A-3346-444B-E9FF-59140D3946FF}"/>
              </a:ext>
            </a:extLst>
          </p:cNvPr>
          <p:cNvSpPr txBox="1"/>
          <p:nvPr/>
        </p:nvSpPr>
        <p:spPr>
          <a:xfrm>
            <a:off x="2976880" y="3489960"/>
            <a:ext cx="25196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b="1" dirty="0">
                <a:solidFill>
                  <a:srgbClr val="FF0000"/>
                </a:solidFill>
              </a:rPr>
              <a:t>terveysliikuntaa</a:t>
            </a:r>
          </a:p>
        </p:txBody>
      </p:sp>
    </p:spTree>
    <p:extLst>
      <p:ext uri="{BB962C8B-B14F-4D97-AF65-F5344CB8AC3E}">
        <p14:creationId xmlns:p14="http://schemas.microsoft.com/office/powerpoint/2010/main" val="9845971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F0BC363-0D7A-E995-21BF-F8AC741A4E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1840" y="247650"/>
            <a:ext cx="11988800" cy="1485900"/>
          </a:xfrm>
        </p:spPr>
        <p:txBody>
          <a:bodyPr>
            <a:normAutofit/>
          </a:bodyPr>
          <a:lstStyle/>
          <a:p>
            <a:r>
              <a:rPr lang="fi-FI" sz="3600" dirty="0"/>
              <a:t>Liikunnan vaikutukset kehoon ja sen toimintaan 1/2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84E6A8AE-672C-ECC4-1871-B0468E5232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2359" y="987972"/>
            <a:ext cx="5780689" cy="6053959"/>
          </a:xfrm>
        </p:spPr>
        <p:txBody>
          <a:bodyPr/>
          <a:lstStyle/>
          <a:p>
            <a:pPr marL="0" indent="0">
              <a:buNone/>
            </a:pPr>
            <a:r>
              <a:rPr lang="fi-FI" b="0" i="0" dirty="0">
                <a:effectLst/>
                <a:latin typeface="-apple-system-body"/>
              </a:rPr>
              <a:t>💪Lihakset: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fi-FI" dirty="0">
                <a:latin typeface="-apple-system-body"/>
              </a:rPr>
              <a:t>Lihasten voima ja kestävyys lisääntyy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fi-FI" dirty="0">
                <a:latin typeface="-apple-system-body"/>
              </a:rPr>
              <a:t>Lihasten koko kasvaa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fi-FI" dirty="0">
                <a:latin typeface="-apple-system-body"/>
              </a:rPr>
              <a:t>Lihashallinta/motorinen kontrolli paranee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fi-FI" dirty="0">
              <a:latin typeface="-apple-system-body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i-FI" b="0" i="0" dirty="0">
                <a:effectLst/>
                <a:latin typeface="-apple-system-body"/>
              </a:rPr>
              <a:t>🦴Luusto: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fi-FI" dirty="0">
                <a:latin typeface="-apple-system-body"/>
              </a:rPr>
              <a:t>Luusto vahvistuu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fi-FI" dirty="0">
                <a:latin typeface="-apple-system-body"/>
              </a:rPr>
              <a:t>Luuston tiheys paranee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fi-FI" dirty="0">
              <a:latin typeface="-apple-system-body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i-FI" b="0" i="0" dirty="0">
                <a:effectLst/>
                <a:latin typeface="-apple-system-body"/>
              </a:rPr>
              <a:t>🦵Nivelet: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fi-FI" dirty="0">
                <a:latin typeface="-apple-system-body"/>
              </a:rPr>
              <a:t>Nivelten liikkuvuus ja toimintakyky paranee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fi-FI" dirty="0">
              <a:latin typeface="-apple-system-body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i-FI" b="0" i="0" dirty="0">
                <a:effectLst/>
                <a:latin typeface="-apple-system-body"/>
              </a:rPr>
              <a:t>🫀Sydän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fi-FI" dirty="0">
                <a:latin typeface="-apple-system-body"/>
              </a:rPr>
              <a:t>Sydänlihas ja verenkierto vahvistuu ja sen pumppausteho </a:t>
            </a:r>
            <a:r>
              <a:rPr lang="fi-FI" i="0" dirty="0">
                <a:latin typeface="-apple-system-body"/>
              </a:rPr>
              <a:t>paranee</a:t>
            </a:r>
            <a:endParaRPr lang="fi-FI" i="0" dirty="0"/>
          </a:p>
        </p:txBody>
      </p:sp>
      <p:sp>
        <p:nvSpPr>
          <p:cNvPr id="4" name="Suorakulmio 3">
            <a:extLst>
              <a:ext uri="{FF2B5EF4-FFF2-40B4-BE49-F238E27FC236}">
                <a16:creationId xmlns:a16="http://schemas.microsoft.com/office/drawing/2014/main" id="{BA54037F-8F45-2148-FD2C-A3AD26E971F2}"/>
              </a:ext>
            </a:extLst>
          </p:cNvPr>
          <p:cNvSpPr/>
          <p:nvPr/>
        </p:nvSpPr>
        <p:spPr>
          <a:xfrm>
            <a:off x="6285161" y="1045121"/>
            <a:ext cx="5297215" cy="546538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>
                <a:solidFill>
                  <a:schemeClr val="tx1"/>
                </a:solidFill>
              </a:rPr>
              <a:t>Lihakset jaksavat tehdä raskasta työtä ja pystyvät työskennellä pitkään väsymättä</a:t>
            </a:r>
          </a:p>
        </p:txBody>
      </p:sp>
      <p:sp>
        <p:nvSpPr>
          <p:cNvPr id="5" name="Suorakulmio 4">
            <a:extLst>
              <a:ext uri="{FF2B5EF4-FFF2-40B4-BE49-F238E27FC236}">
                <a16:creationId xmlns:a16="http://schemas.microsoft.com/office/drawing/2014/main" id="{A019A7B3-D114-443C-46BD-EDCA52FC1883}"/>
              </a:ext>
            </a:extLst>
          </p:cNvPr>
          <p:cNvSpPr/>
          <p:nvPr/>
        </p:nvSpPr>
        <p:spPr>
          <a:xfrm>
            <a:off x="6280935" y="2518539"/>
            <a:ext cx="5297215" cy="546538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>
                <a:solidFill>
                  <a:schemeClr val="tx1"/>
                </a:solidFill>
              </a:rPr>
              <a:t>Luusto kestää rasitusta ja törmäyksiä paremmin ilman murtumia</a:t>
            </a:r>
          </a:p>
        </p:txBody>
      </p:sp>
      <p:sp>
        <p:nvSpPr>
          <p:cNvPr id="7" name="Suorakulmio 6">
            <a:extLst>
              <a:ext uri="{FF2B5EF4-FFF2-40B4-BE49-F238E27FC236}">
                <a16:creationId xmlns:a16="http://schemas.microsoft.com/office/drawing/2014/main" id="{9A404377-21C6-182D-0C9A-4B08B28E53A5}"/>
              </a:ext>
            </a:extLst>
          </p:cNvPr>
          <p:cNvSpPr/>
          <p:nvPr/>
        </p:nvSpPr>
        <p:spPr>
          <a:xfrm>
            <a:off x="6295666" y="3744638"/>
            <a:ext cx="5402319" cy="643102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>
                <a:solidFill>
                  <a:schemeClr val="tx1"/>
                </a:solidFill>
              </a:rPr>
              <a:t>Liikkuminen on helpompaa ja kivuttomampaa, kun nivelet ovat vahvat eikä niissä ole kireyttä.</a:t>
            </a:r>
          </a:p>
        </p:txBody>
      </p:sp>
      <p:sp>
        <p:nvSpPr>
          <p:cNvPr id="8" name="Suorakulmio 7">
            <a:extLst>
              <a:ext uri="{FF2B5EF4-FFF2-40B4-BE49-F238E27FC236}">
                <a16:creationId xmlns:a16="http://schemas.microsoft.com/office/drawing/2014/main" id="{C2534459-1E39-7E10-B741-E14B03748DC5}"/>
              </a:ext>
            </a:extLst>
          </p:cNvPr>
          <p:cNvSpPr/>
          <p:nvPr/>
        </p:nvSpPr>
        <p:spPr>
          <a:xfrm>
            <a:off x="6301937" y="4731953"/>
            <a:ext cx="5402319" cy="643102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>
                <a:solidFill>
                  <a:schemeClr val="tx1"/>
                </a:solidFill>
              </a:rPr>
              <a:t>Ihminen kestää fyysistä rasitusta entistä paremmin ja pidempään. Parempi verenkierto ja jaksaminen.</a:t>
            </a:r>
          </a:p>
        </p:txBody>
      </p:sp>
      <p:pic>
        <p:nvPicPr>
          <p:cNvPr id="12" name="Kuva 11">
            <a:extLst>
              <a:ext uri="{FF2B5EF4-FFF2-40B4-BE49-F238E27FC236}">
                <a16:creationId xmlns:a16="http://schemas.microsoft.com/office/drawing/2014/main" id="{5F7366D9-998F-EA32-BA1B-82A68296FCB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6252" t="3453" r="3748" b="8834"/>
          <a:stretch/>
        </p:blipFill>
        <p:spPr>
          <a:xfrm>
            <a:off x="6251111" y="2660899"/>
            <a:ext cx="518205" cy="470571"/>
          </a:xfrm>
          <a:prstGeom prst="rect">
            <a:avLst/>
          </a:prstGeom>
        </p:spPr>
      </p:pic>
      <p:pic>
        <p:nvPicPr>
          <p:cNvPr id="16" name="Kuva 15">
            <a:extLst>
              <a:ext uri="{FF2B5EF4-FFF2-40B4-BE49-F238E27FC236}">
                <a16:creationId xmlns:a16="http://schemas.microsoft.com/office/drawing/2014/main" id="{605B5D92-2C76-E662-1A55-E77FF5FD898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2902" t="8044"/>
          <a:stretch/>
        </p:blipFill>
        <p:spPr>
          <a:xfrm>
            <a:off x="6251111" y="1201014"/>
            <a:ext cx="591777" cy="493333"/>
          </a:xfrm>
          <a:prstGeom prst="rect">
            <a:avLst/>
          </a:prstGeom>
        </p:spPr>
      </p:pic>
      <p:pic>
        <p:nvPicPr>
          <p:cNvPr id="22" name="Kuva 21">
            <a:extLst>
              <a:ext uri="{FF2B5EF4-FFF2-40B4-BE49-F238E27FC236}">
                <a16:creationId xmlns:a16="http://schemas.microsoft.com/office/drawing/2014/main" id="{B88480CC-321D-FFC7-F551-965588073D2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50000" t="8702"/>
          <a:stretch/>
        </p:blipFill>
        <p:spPr>
          <a:xfrm>
            <a:off x="6295666" y="3992426"/>
            <a:ext cx="518206" cy="489810"/>
          </a:xfrm>
          <a:prstGeom prst="rect">
            <a:avLst/>
          </a:prstGeom>
        </p:spPr>
      </p:pic>
      <p:pic>
        <p:nvPicPr>
          <p:cNvPr id="26" name="Kuva 25">
            <a:extLst>
              <a:ext uri="{FF2B5EF4-FFF2-40B4-BE49-F238E27FC236}">
                <a16:creationId xmlns:a16="http://schemas.microsoft.com/office/drawing/2014/main" id="{03688B1E-2373-EA0D-221D-8436EC1EE2F5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50000" t="-8833"/>
          <a:stretch/>
        </p:blipFill>
        <p:spPr>
          <a:xfrm>
            <a:off x="6330885" y="4918725"/>
            <a:ext cx="518206" cy="583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91905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7" grpId="0" animBg="1"/>
      <p:bldP spid="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F0BC363-0D7A-E995-21BF-F8AC741A4E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1840" y="247650"/>
            <a:ext cx="11988800" cy="1485900"/>
          </a:xfrm>
        </p:spPr>
        <p:txBody>
          <a:bodyPr>
            <a:normAutofit/>
          </a:bodyPr>
          <a:lstStyle/>
          <a:p>
            <a:r>
              <a:rPr lang="fi-FI" sz="3600" dirty="0"/>
              <a:t>Liikunnan vaikutukset kehoon ja sen toimintaan 2/2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84E6A8AE-672C-ECC4-1871-B0468E5232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2359" y="987972"/>
            <a:ext cx="5780689" cy="6053959"/>
          </a:xfrm>
        </p:spPr>
        <p:txBody>
          <a:bodyPr/>
          <a:lstStyle/>
          <a:p>
            <a:pPr marL="0" indent="0">
              <a:buNone/>
            </a:pPr>
            <a:r>
              <a:rPr lang="fi-FI" b="0" i="0" dirty="0">
                <a:effectLst/>
                <a:latin typeface="-apple-system-body"/>
              </a:rPr>
              <a:t>🫁Keuhkot: </a:t>
            </a:r>
          </a:p>
          <a:p>
            <a:r>
              <a:rPr lang="fi-FI" dirty="0">
                <a:latin typeface="-apple-system-body"/>
              </a:rPr>
              <a:t>Hengityselimistön toiminta ja hapenottokyky tehostuu</a:t>
            </a:r>
          </a:p>
          <a:p>
            <a:pPr marL="0" indent="0">
              <a:buNone/>
            </a:pPr>
            <a:r>
              <a:rPr lang="fi-FI" b="0" i="0" dirty="0">
                <a:effectLst/>
                <a:latin typeface="-apple-system-body"/>
              </a:rPr>
              <a:t>🧠Aivot: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fi-FI" dirty="0">
                <a:latin typeface="-apple-system-body"/>
              </a:rPr>
              <a:t>Liikunta tuottaa mielihyvää (endorfiini)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fi-FI" b="0" i="0" dirty="0">
                <a:effectLst/>
                <a:latin typeface="-apple-system-body"/>
              </a:rPr>
              <a:t>Aivojen verenkierto tehostuu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fi-FI" dirty="0">
                <a:latin typeface="-apple-system-body"/>
              </a:rPr>
              <a:t>Uusia hermoyhteyksiä syntyy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lang="fi-FI" b="0" i="0" dirty="0">
              <a:effectLst/>
              <a:latin typeface="-apple-system-body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i-FI" b="0" i="0" dirty="0">
                <a:effectLst/>
                <a:latin typeface="-apple-system-body"/>
              </a:rPr>
              <a:t>🔄</a:t>
            </a:r>
            <a:r>
              <a:rPr lang="fi-FI" dirty="0">
                <a:latin typeface="-apple-system-body"/>
              </a:rPr>
              <a:t>Muuta: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fi-FI" dirty="0">
                <a:latin typeface="-apple-system-body"/>
              </a:rPr>
              <a:t>Rasvan määrä kehossa vähenee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fi-FI" dirty="0">
                <a:latin typeface="-apple-system-body"/>
              </a:rPr>
              <a:t>Vastustuskyky paranee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fi-FI" dirty="0">
                <a:latin typeface="-apple-system-body"/>
              </a:rPr>
              <a:t>Auttaa rentoutumaan ja vähentämään stressiä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fi-FI" dirty="0">
                <a:latin typeface="-apple-system-body"/>
              </a:rPr>
              <a:t>Parantaa kokonaisvaltaisesti elämänlaatua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lang="fi-FI" b="0" i="0" dirty="0">
              <a:effectLst/>
              <a:latin typeface="-apple-system-body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fi-FI" dirty="0">
              <a:latin typeface="-apple-system-body"/>
            </a:endParaRPr>
          </a:p>
        </p:txBody>
      </p:sp>
      <p:sp>
        <p:nvSpPr>
          <p:cNvPr id="4" name="Suorakulmio 3">
            <a:extLst>
              <a:ext uri="{FF2B5EF4-FFF2-40B4-BE49-F238E27FC236}">
                <a16:creationId xmlns:a16="http://schemas.microsoft.com/office/drawing/2014/main" id="{BA54037F-8F45-2148-FD2C-A3AD26E971F2}"/>
              </a:ext>
            </a:extLst>
          </p:cNvPr>
          <p:cNvSpPr/>
          <p:nvPr/>
        </p:nvSpPr>
        <p:spPr>
          <a:xfrm>
            <a:off x="6253652" y="1108841"/>
            <a:ext cx="5297215" cy="546538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>
                <a:solidFill>
                  <a:schemeClr val="tx1"/>
                </a:solidFill>
              </a:rPr>
              <a:t>Ihminen ei hengästy pienistä ponnisteluista ja jaksaa vastustaa väsymystä</a:t>
            </a:r>
          </a:p>
        </p:txBody>
      </p:sp>
      <p:sp>
        <p:nvSpPr>
          <p:cNvPr id="5" name="Suorakulmio 4">
            <a:extLst>
              <a:ext uri="{FF2B5EF4-FFF2-40B4-BE49-F238E27FC236}">
                <a16:creationId xmlns:a16="http://schemas.microsoft.com/office/drawing/2014/main" id="{A019A7B3-D114-443C-46BD-EDCA52FC1883}"/>
              </a:ext>
            </a:extLst>
          </p:cNvPr>
          <p:cNvSpPr/>
          <p:nvPr/>
        </p:nvSpPr>
        <p:spPr>
          <a:xfrm>
            <a:off x="6253652" y="2122432"/>
            <a:ext cx="5297215" cy="546538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>
                <a:solidFill>
                  <a:schemeClr val="tx1"/>
                </a:solidFill>
              </a:rPr>
              <a:t>Aivotoiminta aktivoituu: Muisti ja oppiminen tehostuvat, mieliala paranee.</a:t>
            </a:r>
          </a:p>
        </p:txBody>
      </p:sp>
      <p:sp>
        <p:nvSpPr>
          <p:cNvPr id="7" name="Suorakulmio 6">
            <a:extLst>
              <a:ext uri="{FF2B5EF4-FFF2-40B4-BE49-F238E27FC236}">
                <a16:creationId xmlns:a16="http://schemas.microsoft.com/office/drawing/2014/main" id="{9A404377-21C6-182D-0C9A-4B08B28E53A5}"/>
              </a:ext>
            </a:extLst>
          </p:cNvPr>
          <p:cNvSpPr/>
          <p:nvPr/>
        </p:nvSpPr>
        <p:spPr>
          <a:xfrm>
            <a:off x="6253652" y="3564978"/>
            <a:ext cx="5402319" cy="643102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>
                <a:solidFill>
                  <a:schemeClr val="tx1"/>
                </a:solidFill>
              </a:rPr>
              <a:t>Paino pysyy hallinnassa ja ihminen sairastuu entistä harvemmin tarttuviin tauteihin (flunssa, kuume)</a:t>
            </a:r>
          </a:p>
        </p:txBody>
      </p:sp>
      <p:pic>
        <p:nvPicPr>
          <p:cNvPr id="11" name="Kuva 10">
            <a:extLst>
              <a:ext uri="{FF2B5EF4-FFF2-40B4-BE49-F238E27FC236}">
                <a16:creationId xmlns:a16="http://schemas.microsoft.com/office/drawing/2014/main" id="{0FA7B105-7CFE-633C-812D-B6BC599E5CF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0000" t="-1872"/>
          <a:stretch/>
        </p:blipFill>
        <p:spPr>
          <a:xfrm>
            <a:off x="6253652" y="1226424"/>
            <a:ext cx="518205" cy="546538"/>
          </a:xfrm>
          <a:prstGeom prst="rect">
            <a:avLst/>
          </a:prstGeom>
        </p:spPr>
      </p:pic>
      <p:pic>
        <p:nvPicPr>
          <p:cNvPr id="15" name="Kuva 14">
            <a:extLst>
              <a:ext uri="{FF2B5EF4-FFF2-40B4-BE49-F238E27FC236}">
                <a16:creationId xmlns:a16="http://schemas.microsoft.com/office/drawing/2014/main" id="{4E72D607-3FD1-694D-DA55-437D044F255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50000" t="-1872"/>
          <a:stretch/>
        </p:blipFill>
        <p:spPr>
          <a:xfrm>
            <a:off x="6274670" y="2252496"/>
            <a:ext cx="518206" cy="546539"/>
          </a:xfrm>
          <a:prstGeom prst="rect">
            <a:avLst/>
          </a:prstGeom>
        </p:spPr>
      </p:pic>
      <p:pic>
        <p:nvPicPr>
          <p:cNvPr id="19" name="Kuva 18">
            <a:extLst>
              <a:ext uri="{FF2B5EF4-FFF2-40B4-BE49-F238E27FC236}">
                <a16:creationId xmlns:a16="http://schemas.microsoft.com/office/drawing/2014/main" id="{E47A92E3-7E8A-926D-CB63-728FE8AF1CD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50000" b="24655"/>
          <a:stretch/>
        </p:blipFill>
        <p:spPr>
          <a:xfrm>
            <a:off x="6274670" y="3781403"/>
            <a:ext cx="518206" cy="404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69789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1804818-E516-952D-8015-212ECAC483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FYYSINEN TOIMINTAKYKY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DDC35241-896E-CD6D-17FA-5541D9180A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1492469"/>
            <a:ext cx="9601200" cy="4374931"/>
          </a:xfrm>
        </p:spPr>
        <p:txBody>
          <a:bodyPr>
            <a:normAutofit fontScale="92500" lnSpcReduction="10000"/>
          </a:bodyPr>
          <a:lstStyle/>
          <a:p>
            <a:r>
              <a:rPr lang="fi-FI" dirty="0"/>
              <a:t>Mitä fyysinen toimintakyky tarkoittaa? Määrittele käsite vihkoon ja kerro, miten se liittyy liikuntaan.</a:t>
            </a:r>
          </a:p>
          <a:p>
            <a:pPr lvl="1"/>
            <a:r>
              <a:rPr lang="fi-FI" dirty="0"/>
              <a:t>Fyysinen toimintakyky tarkoittaa elimistön kykyä selviytyä ponnisteluja vaativista päivittäisistä tehtävistä, kuten koulumatkoista, peseytymisestä, lumitöistä, siivoamisesta, koiran ulkoilutuksesta jne. </a:t>
            </a:r>
          </a:p>
          <a:p>
            <a:pPr lvl="1"/>
            <a:r>
              <a:rPr lang="fi-FI" dirty="0"/>
              <a:t>Ihmisen keho ja </a:t>
            </a:r>
            <a:r>
              <a:rPr lang="fi-FI" b="1" dirty="0"/>
              <a:t>fyysinen toimintakyky </a:t>
            </a:r>
            <a:r>
              <a:rPr lang="fi-FI" dirty="0"/>
              <a:t>eivät pysy kunnossa, ellei niitä rasiteta </a:t>
            </a:r>
            <a:r>
              <a:rPr lang="fi-FI" b="1" dirty="0"/>
              <a:t>liikunnan</a:t>
            </a:r>
            <a:r>
              <a:rPr lang="fi-FI" dirty="0"/>
              <a:t> avulla. </a:t>
            </a:r>
          </a:p>
          <a:p>
            <a:pPr marL="0" indent="0">
              <a:buNone/>
            </a:pPr>
            <a:r>
              <a:rPr lang="fi-FI" dirty="0"/>
              <a:t>TOTTA VAI TARUA???</a:t>
            </a:r>
          </a:p>
          <a:p>
            <a:pPr marL="0" indent="0">
              <a:buNone/>
            </a:pPr>
            <a:r>
              <a:rPr lang="fi-FI" dirty="0"/>
              <a:t>Toiminta kyky varastoituu.</a:t>
            </a:r>
          </a:p>
          <a:p>
            <a:r>
              <a:rPr lang="fi-FI" dirty="0"/>
              <a:t>TARUA!!</a:t>
            </a:r>
          </a:p>
          <a:p>
            <a:pPr lvl="1"/>
            <a:r>
              <a:rPr lang="fi-FI" i="0" dirty="0"/>
              <a:t>Toimintakyky ei varastoidu, joten kehoa pitää rasittaa säännöllisesti. Jos lopetat liikkumisen kokonaan </a:t>
            </a:r>
            <a:r>
              <a:rPr lang="fi-FI" i="0" dirty="0">
                <a:sym typeface="Wingdings" panose="05000000000000000000" pitchFamily="2" charset="2"/>
              </a:rPr>
              <a:t> saavutetut hyödyt alkavat pikkuhiljaa kadota. </a:t>
            </a:r>
          </a:p>
          <a:p>
            <a:pPr lvl="1"/>
            <a:r>
              <a:rPr lang="fi-FI" i="0" dirty="0"/>
              <a:t>Toimintakyky on biologinen ominaisuus, johon pätee sääntö: </a:t>
            </a:r>
            <a:r>
              <a:rPr lang="fi-FI" i="0" dirty="0" err="1"/>
              <a:t>Use</a:t>
            </a:r>
            <a:r>
              <a:rPr lang="fi-FI" i="0" dirty="0"/>
              <a:t> it </a:t>
            </a:r>
            <a:r>
              <a:rPr lang="fi-FI" i="0" dirty="0" err="1"/>
              <a:t>or</a:t>
            </a:r>
            <a:r>
              <a:rPr lang="fi-FI" i="0" dirty="0"/>
              <a:t> </a:t>
            </a:r>
            <a:r>
              <a:rPr lang="fi-FI" i="0" dirty="0" err="1"/>
              <a:t>lose</a:t>
            </a:r>
            <a:r>
              <a:rPr lang="fi-FI" i="0" dirty="0"/>
              <a:t> it</a:t>
            </a:r>
            <a:r>
              <a:rPr lang="fi-FI" i="0" dirty="0">
                <a:latin typeface="Google Sans"/>
              </a:rPr>
              <a:t> (</a:t>
            </a:r>
            <a:r>
              <a:rPr lang="fi-FI" i="0" u="none" strike="noStrike" dirty="0">
                <a:effectLst/>
                <a:latin typeface="Google Sans"/>
              </a:rPr>
              <a:t>Käytä tai menetä).</a:t>
            </a:r>
            <a:endParaRPr lang="fi-FI" i="0" dirty="0"/>
          </a:p>
        </p:txBody>
      </p:sp>
      <p:sp>
        <p:nvSpPr>
          <p:cNvPr id="4" name="Kertomerkki 3">
            <a:extLst>
              <a:ext uri="{FF2B5EF4-FFF2-40B4-BE49-F238E27FC236}">
                <a16:creationId xmlns:a16="http://schemas.microsoft.com/office/drawing/2014/main" id="{2BB61EB9-8D85-BEF9-96A3-9C2EEDB276CA}"/>
              </a:ext>
            </a:extLst>
          </p:cNvPr>
          <p:cNvSpPr/>
          <p:nvPr/>
        </p:nvSpPr>
        <p:spPr>
          <a:xfrm>
            <a:off x="2621280" y="4155440"/>
            <a:ext cx="731520" cy="551181"/>
          </a:xfrm>
          <a:prstGeom prst="mathMultiply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1494605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3949C48-0041-C2EF-7734-6B9299F243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0" y="190500"/>
            <a:ext cx="9601200" cy="1485900"/>
          </a:xfrm>
        </p:spPr>
        <p:txBody>
          <a:bodyPr/>
          <a:lstStyle/>
          <a:p>
            <a:r>
              <a:rPr lang="fi-FI" dirty="0"/>
              <a:t>Liikunta ja psyykkinen terveys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81FEA7E4-13B4-DE89-81F0-5F3CFF570D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933450"/>
            <a:ext cx="10373360" cy="5284470"/>
          </a:xfrm>
        </p:spPr>
        <p:txBody>
          <a:bodyPr>
            <a:normAutofit fontScale="92500" lnSpcReduction="10000"/>
          </a:bodyPr>
          <a:lstStyle/>
          <a:p>
            <a:r>
              <a:rPr lang="fi-FI" dirty="0"/>
              <a:t>Kun liikkuminen on hauskaa ja mielekästä, sen avulla pääsee irti arjen asioista.</a:t>
            </a:r>
          </a:p>
          <a:p>
            <a:r>
              <a:rPr lang="fi-FI" dirty="0"/>
              <a:t>Liikunnassa koetut tunteet voivat helpottaa ja tasapainottaa oloa sekä rentouttaa.</a:t>
            </a:r>
          </a:p>
          <a:p>
            <a:r>
              <a:rPr lang="fi-FI" dirty="0"/>
              <a:t>Liikunta vähentää stressiä ja jännitystä.</a:t>
            </a:r>
          </a:p>
          <a:p>
            <a:r>
              <a:rPr lang="fi-FI" dirty="0"/>
              <a:t>Liikunta vähentää ja ehkäisee masennusta ja ahdistusta.</a:t>
            </a:r>
          </a:p>
          <a:p>
            <a:r>
              <a:rPr lang="fi-FI" dirty="0"/>
              <a:t>Liikunnan nautinnon saavat aikaan myönteiset kokemukset </a:t>
            </a:r>
            <a:r>
              <a:rPr lang="fi-FI" dirty="0">
                <a:sym typeface="Wingdings" panose="05000000000000000000" pitchFamily="2" charset="2"/>
              </a:rPr>
              <a:t> kehittyminen, onnistumiset</a:t>
            </a:r>
          </a:p>
          <a:p>
            <a:pPr lvl="1"/>
            <a:r>
              <a:rPr lang="fi-FI" dirty="0">
                <a:sym typeface="Wingdings" panose="05000000000000000000" pitchFamily="2" charset="2"/>
              </a:rPr>
              <a:t>Myönteisen liikuntakokemuksen jälkeen tulee hyvä olo. Mistä tämä hyvä olo fysiologisesti johtuu?</a:t>
            </a:r>
          </a:p>
          <a:p>
            <a:pPr lvl="2"/>
            <a:r>
              <a:rPr lang="fi-FI" dirty="0">
                <a:sym typeface="Wingdings" panose="05000000000000000000" pitchFamily="2" charset="2"/>
              </a:rPr>
              <a:t>Sen aiheuttaa aivoista vapautuva mielihyvää tuottava aine, </a:t>
            </a:r>
            <a:r>
              <a:rPr lang="fi-FI" b="1" dirty="0">
                <a:sym typeface="Wingdings" panose="05000000000000000000" pitchFamily="2" charset="2"/>
              </a:rPr>
              <a:t>endorfiini</a:t>
            </a:r>
            <a:r>
              <a:rPr lang="fi-FI" dirty="0">
                <a:sym typeface="Wingdings" panose="05000000000000000000" pitchFamily="2" charset="2"/>
              </a:rPr>
              <a:t>. Eniten sitä vapautuu rasittavissa liikuntasuorituksissa, joista itse nauttii. Esimerkiksi tiukka futispeli, hyvä treeni punttisalilla tai raskas lenkki. </a:t>
            </a:r>
          </a:p>
          <a:p>
            <a:r>
              <a:rPr lang="fi-FI" dirty="0">
                <a:sym typeface="Wingdings" panose="05000000000000000000" pitchFamily="2" charset="2"/>
              </a:rPr>
              <a:t>Onnistumisen kokemukset liikunnassa lisäävät itseluottamusta ja sitä kautta uskoa omiin kykyihin ja mahdollisuuksiin oppia.</a:t>
            </a:r>
          </a:p>
          <a:p>
            <a:r>
              <a:rPr lang="fi-FI" dirty="0">
                <a:sym typeface="Wingdings" panose="05000000000000000000" pitchFamily="2" charset="2"/>
              </a:rPr>
              <a:t>Aivotoiminta aktivoituu</a:t>
            </a:r>
          </a:p>
          <a:p>
            <a:pPr lvl="1"/>
            <a:r>
              <a:rPr lang="fi-FI" dirty="0">
                <a:sym typeface="Wingdings" panose="05000000000000000000" pitchFamily="2" charset="2"/>
              </a:rPr>
              <a:t>Tiedon kulku aivojen osissa tehostuu ja oppiminen paranee</a:t>
            </a:r>
          </a:p>
          <a:p>
            <a:pPr lvl="1"/>
            <a:r>
              <a:rPr lang="fi-FI" dirty="0">
                <a:sym typeface="Wingdings" panose="05000000000000000000" pitchFamily="2" charset="2"/>
              </a:rPr>
              <a:t>Muisti paranee</a:t>
            </a:r>
          </a:p>
          <a:p>
            <a:pPr lvl="1"/>
            <a:r>
              <a:rPr lang="fi-FI" dirty="0">
                <a:sym typeface="Wingdings" panose="05000000000000000000" pitchFamily="2" charset="2"/>
              </a:rPr>
              <a:t>Keskittymiskyky ja pitkäjänteisyys paranee</a:t>
            </a:r>
            <a:endParaRPr lang="fi-FI" dirty="0"/>
          </a:p>
        </p:txBody>
      </p:sp>
      <p:pic>
        <p:nvPicPr>
          <p:cNvPr id="3074" name="Picture 2" descr="Mental Health Exercise Stock Illustrations – 10,367 Mental Health Exercise Stock Illustrations, Vectors &amp; Clipart - Dreamstime">
            <a:extLst>
              <a:ext uri="{FF2B5EF4-FFF2-40B4-BE49-F238E27FC236}">
                <a16:creationId xmlns:a16="http://schemas.microsoft.com/office/drawing/2014/main" id="{800C7DC4-EFB0-9516-62DA-3B3B1E4266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48496" y="4593838"/>
            <a:ext cx="2112579" cy="21125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4461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75" name="Rectangle 7174">
            <a:extLst>
              <a:ext uri="{FF2B5EF4-FFF2-40B4-BE49-F238E27FC236}">
                <a16:creationId xmlns:a16="http://schemas.microsoft.com/office/drawing/2014/main" id="{83B91B61-BFCA-4647-957E-A8269BE46F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6EBC8611-2831-DAC7-E406-0CDDEB0AC5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00824" y="370494"/>
            <a:ext cx="6176776" cy="1485900"/>
          </a:xfrm>
        </p:spPr>
        <p:txBody>
          <a:bodyPr>
            <a:normAutofit/>
          </a:bodyPr>
          <a:lstStyle/>
          <a:p>
            <a:r>
              <a:rPr lang="fi-FI" dirty="0"/>
              <a:t>Liikunta ja sosiaalinen terveys</a:t>
            </a:r>
          </a:p>
        </p:txBody>
      </p:sp>
      <p:pic>
        <p:nvPicPr>
          <p:cNvPr id="7170" name="Picture 2" descr="Sport Cartoon Vector Art, Icons, and Graphics for Free Download">
            <a:extLst>
              <a:ext uri="{FF2B5EF4-FFF2-40B4-BE49-F238E27FC236}">
                <a16:creationId xmlns:a16="http://schemas.microsoft.com/office/drawing/2014/main" id="{10B5C313-83D0-AEBB-9960-F6D3C4DEE0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933" r="22265" b="-1"/>
          <a:stretch>
            <a:fillRect/>
          </a:stretch>
        </p:blipFill>
        <p:spPr bwMode="auto">
          <a:xfrm>
            <a:off x="-1" y="10"/>
            <a:ext cx="4373546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177" name="Rectangle 7176">
            <a:extLst>
              <a:ext uri="{FF2B5EF4-FFF2-40B4-BE49-F238E27FC236}">
                <a16:creationId xmlns:a16="http://schemas.microsoft.com/office/drawing/2014/main" id="{92D1D7C6-1C89-420C-8D35-4836541671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37354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i-FI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D920BC68-3F77-A563-9E55-4B05B0BD16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00824" y="1676401"/>
            <a:ext cx="6176776" cy="4409090"/>
          </a:xfrm>
        </p:spPr>
        <p:txBody>
          <a:bodyPr>
            <a:noAutofit/>
          </a:bodyPr>
          <a:lstStyle/>
          <a:p>
            <a:r>
              <a:rPr lang="fi-FI" sz="1800" dirty="0"/>
              <a:t>Liikunta aloitetaan usein liikuntaryhmässä kaverin kanssa.</a:t>
            </a:r>
          </a:p>
          <a:p>
            <a:r>
              <a:rPr lang="fi-FI" sz="1800" dirty="0"/>
              <a:t>Tilaisuus tutustua uusiin ihmisiin ja toimia muiden kanssa.</a:t>
            </a:r>
          </a:p>
          <a:p>
            <a:r>
              <a:rPr lang="fi-FI" sz="1800" dirty="0"/>
              <a:t>Liikkuminen tutussa ryhmässä vahvistaa ihmissuhteita ja antaa mahdollisuuden tavata kavereita vapaa-ajalla.</a:t>
            </a:r>
          </a:p>
          <a:p>
            <a:r>
              <a:rPr lang="fi-FI" sz="1800" dirty="0"/>
              <a:t>Hyvä joukkuehenki luo yhteisöllisyyttä, turvallisuutta ja itseluottamusta.</a:t>
            </a:r>
          </a:p>
          <a:p>
            <a:r>
              <a:rPr lang="fi-FI" sz="1800" dirty="0"/>
              <a:t>Yhdessä liikkuminen kannustaa jatkamaan ja tekemään parhaansa. </a:t>
            </a:r>
          </a:p>
          <a:p>
            <a:r>
              <a:rPr lang="fi-FI" sz="1800" dirty="0"/>
              <a:t>Onnistumisen ilo ja voiton tunne vahvistuvat, kun niistä iloitaan yhdessä.</a:t>
            </a:r>
          </a:p>
          <a:p>
            <a:r>
              <a:rPr lang="fi-FI" sz="1800" dirty="0"/>
              <a:t>Toisaalta liikunta tarjoaa mahdollisuuden harjoitella vastoinkäymisten sietämistä. Pettymysten ja tappioiden sietäminen voi olla helpompaa ryhmässä, turvallisessa seurassa, kun vertaistukea on lähellä. </a:t>
            </a:r>
          </a:p>
        </p:txBody>
      </p:sp>
    </p:spTree>
    <p:extLst>
      <p:ext uri="{BB962C8B-B14F-4D97-AF65-F5344CB8AC3E}">
        <p14:creationId xmlns:p14="http://schemas.microsoft.com/office/powerpoint/2010/main" val="16186825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91835E8-0946-B3A4-74D2-FB26400984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685800"/>
            <a:ext cx="4684747" cy="1485900"/>
          </a:xfrm>
        </p:spPr>
        <p:txBody>
          <a:bodyPr>
            <a:normAutofit/>
          </a:bodyPr>
          <a:lstStyle/>
          <a:p>
            <a:r>
              <a:rPr lang="fi-FI" sz="2800" dirty="0"/>
              <a:t>LIIKUNTASUOSITUKSET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0BD16F1B-92A5-3F74-46B9-8CE2E69122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1142" y="1372257"/>
            <a:ext cx="4684747" cy="5984984"/>
          </a:xfrm>
        </p:spPr>
        <p:txBody>
          <a:bodyPr>
            <a:normAutofit/>
          </a:bodyPr>
          <a:lstStyle/>
          <a:p>
            <a:r>
              <a:rPr lang="fi-FI" sz="1800" dirty="0"/>
              <a:t>Tutkimusten mukaan nuoret arvostavat terveyttä ja tietävät liikunnan edistävän sitä</a:t>
            </a:r>
          </a:p>
          <a:p>
            <a:r>
              <a:rPr lang="fi-FI" sz="1800" dirty="0"/>
              <a:t>Siitä huolimatta vain 37% peruskouluikäisistä liikkuu liikuntasuositusten mukaan (2024).</a:t>
            </a:r>
          </a:p>
          <a:p>
            <a:r>
              <a:rPr lang="fi-FI" sz="1800" dirty="0"/>
              <a:t>8-luokkalaisista 40% fyysinen toimintakyky on niin huonossa kunnossa niin, että se vaikuttaa terveyteen ja arjessa jaksamiseen. (2025). </a:t>
            </a:r>
          </a:p>
          <a:p>
            <a:r>
              <a:rPr lang="fi-FI" sz="1800" dirty="0"/>
              <a:t>Liikuntasuositukset ohjaavat lapsia, nuoria, aikuisia ja vanhuksia liikkumaan terveyden kannalta riittävästi</a:t>
            </a:r>
          </a:p>
          <a:p>
            <a:pPr lvl="1"/>
            <a:r>
              <a:rPr lang="fi-FI" sz="1800" dirty="0"/>
              <a:t>Nämä käytiin 7-luokalla läpi (OPPIKIRJASSA VANHAA TIETOA)</a:t>
            </a:r>
          </a:p>
        </p:txBody>
      </p:sp>
      <p:pic>
        <p:nvPicPr>
          <p:cNvPr id="5122" name="Picture 2" descr="Move-testit: Lähes joka toisen kotkalaisen ja haminalaisen 11- ja  14-vuotiaan fyysinen toimintakyky on huolestuttavalla tasolla | Urheilu |  Kymen Sanomat">
            <a:extLst>
              <a:ext uri="{FF2B5EF4-FFF2-40B4-BE49-F238E27FC236}">
                <a16:creationId xmlns:a16="http://schemas.microsoft.com/office/drawing/2014/main" id="{96F7AC1A-5E8A-C876-19F1-768991CD23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475889" y="1253930"/>
            <a:ext cx="6517065" cy="43501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125529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A poster with cartoon characters&#10;&#10;Description automatically generated">
            <a:extLst>
              <a:ext uri="{FF2B5EF4-FFF2-40B4-BE49-F238E27FC236}">
                <a16:creationId xmlns:a16="http://schemas.microsoft.com/office/drawing/2014/main" id="{F8D6BDB7-9087-37FB-D090-2864ED5FBC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858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5" name="Suora nuoliyhdysviiva 4">
            <a:extLst>
              <a:ext uri="{FF2B5EF4-FFF2-40B4-BE49-F238E27FC236}">
                <a16:creationId xmlns:a16="http://schemas.microsoft.com/office/drawing/2014/main" id="{2632104D-9FA8-9A26-1508-280EC0896981}"/>
              </a:ext>
            </a:extLst>
          </p:cNvPr>
          <p:cNvCxnSpPr>
            <a:cxnSpLocks/>
          </p:cNvCxnSpPr>
          <p:nvPr/>
        </p:nvCxnSpPr>
        <p:spPr>
          <a:xfrm flipH="1">
            <a:off x="6634480" y="1869440"/>
            <a:ext cx="1148080" cy="919480"/>
          </a:xfrm>
          <a:prstGeom prst="straightConnector1">
            <a:avLst/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kstiruutu 6">
            <a:extLst>
              <a:ext uri="{FF2B5EF4-FFF2-40B4-BE49-F238E27FC236}">
                <a16:creationId xmlns:a16="http://schemas.microsoft.com/office/drawing/2014/main" id="{8573637C-1DCD-C881-090F-EEB16EB90E0A}"/>
              </a:ext>
            </a:extLst>
          </p:cNvPr>
          <p:cNvSpPr txBox="1"/>
          <p:nvPr/>
        </p:nvSpPr>
        <p:spPr>
          <a:xfrm>
            <a:off x="7919720" y="1330960"/>
            <a:ext cx="34645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dirty="0">
                <a:solidFill>
                  <a:srgbClr val="00B050"/>
                </a:solidFill>
              </a:rPr>
              <a:t>Esim. reipas kävely, hölkkä, pyöräily, uinti, hiihto</a:t>
            </a:r>
          </a:p>
        </p:txBody>
      </p:sp>
      <p:cxnSp>
        <p:nvCxnSpPr>
          <p:cNvPr id="8" name="Suora nuoliyhdysviiva 7">
            <a:extLst>
              <a:ext uri="{FF2B5EF4-FFF2-40B4-BE49-F238E27FC236}">
                <a16:creationId xmlns:a16="http://schemas.microsoft.com/office/drawing/2014/main" id="{81DBF915-03DC-608A-BC57-F50A197B91D7}"/>
              </a:ext>
            </a:extLst>
          </p:cNvPr>
          <p:cNvCxnSpPr>
            <a:cxnSpLocks/>
          </p:cNvCxnSpPr>
          <p:nvPr/>
        </p:nvCxnSpPr>
        <p:spPr>
          <a:xfrm flipH="1">
            <a:off x="6634480" y="3322320"/>
            <a:ext cx="1148080" cy="919480"/>
          </a:xfrm>
          <a:prstGeom prst="straightConnector1">
            <a:avLst/>
          </a:prstGeom>
          <a:ln w="38100">
            <a:solidFill>
              <a:schemeClr val="accent5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kstiruutu 8">
            <a:extLst>
              <a:ext uri="{FF2B5EF4-FFF2-40B4-BE49-F238E27FC236}">
                <a16:creationId xmlns:a16="http://schemas.microsoft.com/office/drawing/2014/main" id="{2976A2DC-3F77-1BC8-B0EC-6CD3EA5D57C8}"/>
              </a:ext>
            </a:extLst>
          </p:cNvPr>
          <p:cNvSpPr txBox="1"/>
          <p:nvPr/>
        </p:nvSpPr>
        <p:spPr>
          <a:xfrm>
            <a:off x="7919720" y="2782669"/>
            <a:ext cx="34645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dirty="0">
                <a:solidFill>
                  <a:schemeClr val="accent5">
                    <a:lumMod val="75000"/>
                  </a:schemeClr>
                </a:solidFill>
              </a:rPr>
              <a:t>Esim. pallopelit, kuntosali, tanssi, voimistelu, skeittaus, laskettelu, venyttely, trampoliinihyppely, kiipeily</a:t>
            </a:r>
          </a:p>
        </p:txBody>
      </p:sp>
      <p:sp>
        <p:nvSpPr>
          <p:cNvPr id="10" name="Pilvi 9">
            <a:extLst>
              <a:ext uri="{FF2B5EF4-FFF2-40B4-BE49-F238E27FC236}">
                <a16:creationId xmlns:a16="http://schemas.microsoft.com/office/drawing/2014/main" id="{34311A16-EE4D-1324-7439-DE5D764CCEB8}"/>
              </a:ext>
            </a:extLst>
          </p:cNvPr>
          <p:cNvSpPr/>
          <p:nvPr/>
        </p:nvSpPr>
        <p:spPr>
          <a:xfrm>
            <a:off x="7254240" y="3982998"/>
            <a:ext cx="4246880" cy="2722602"/>
          </a:xfrm>
          <a:prstGeom prst="cloud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>
                <a:solidFill>
                  <a:schemeClr val="tx1"/>
                </a:solidFill>
              </a:rPr>
              <a:t>Reipasta ja rasittavaa liikuntaa vähintään tunti päivässä.</a:t>
            </a:r>
          </a:p>
        </p:txBody>
      </p:sp>
    </p:spTree>
    <p:extLst>
      <p:ext uri="{BB962C8B-B14F-4D97-AF65-F5344CB8AC3E}">
        <p14:creationId xmlns:p14="http://schemas.microsoft.com/office/powerpoint/2010/main" val="32556210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DBB2AE4-B9FE-0834-7647-24D66EC1B0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Läksy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87A37F53-95DA-28DD-C9BD-C19D28850E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1400810"/>
            <a:ext cx="9601200" cy="3581400"/>
          </a:xfrm>
        </p:spPr>
        <p:txBody>
          <a:bodyPr/>
          <a:lstStyle/>
          <a:p>
            <a:r>
              <a:rPr lang="fi-FI" dirty="0"/>
              <a:t>Kpl 4 / 16 – Terveyttä edistävä liikunta</a:t>
            </a:r>
          </a:p>
          <a:p>
            <a:r>
              <a:rPr lang="fi-FI" dirty="0"/>
              <a:t>Kappaleen tehtävät 1 ja 2</a:t>
            </a:r>
          </a:p>
          <a:p>
            <a:r>
              <a:rPr lang="fi-FI" dirty="0"/>
              <a:t>T1 Miksi päivittäinen liikunta on tarpeellista? Luettele vähintään kaksi fyysiseen, psyykkiseen ja sosiaaliseen terveyteen liittyvää syytä.</a:t>
            </a:r>
          </a:p>
          <a:p>
            <a:endParaRPr lang="fi-FI" dirty="0"/>
          </a:p>
        </p:txBody>
      </p:sp>
      <p:sp>
        <p:nvSpPr>
          <p:cNvPr id="5" name="Tekstiruutu 4">
            <a:extLst>
              <a:ext uri="{FF2B5EF4-FFF2-40B4-BE49-F238E27FC236}">
                <a16:creationId xmlns:a16="http://schemas.microsoft.com/office/drawing/2014/main" id="{D54A7D55-8B2A-EAC2-A66A-2F68A2661CCE}"/>
              </a:ext>
            </a:extLst>
          </p:cNvPr>
          <p:cNvSpPr txBox="1"/>
          <p:nvPr/>
        </p:nvSpPr>
        <p:spPr>
          <a:xfrm>
            <a:off x="1107438" y="3191510"/>
            <a:ext cx="310896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dirty="0"/>
              <a:t>FYYSINEN TERVEYS</a:t>
            </a:r>
          </a:p>
          <a:p>
            <a:pPr marL="285750" indent="-285750">
              <a:buFontTx/>
              <a:buChar char="-"/>
            </a:pPr>
            <a:r>
              <a:rPr lang="fi-FI" dirty="0"/>
              <a:t>Fyysinen toimintakyky pysyy kunnossa</a:t>
            </a:r>
          </a:p>
          <a:p>
            <a:pPr marL="285750" indent="-285750">
              <a:buFontTx/>
              <a:buChar char="-"/>
            </a:pPr>
            <a:r>
              <a:rPr lang="fi-FI" dirty="0"/>
              <a:t>Lihasten voima ja kestävyys paranee</a:t>
            </a:r>
          </a:p>
          <a:p>
            <a:pPr marL="285750" indent="-285750">
              <a:buFontTx/>
              <a:buChar char="-"/>
            </a:pPr>
            <a:r>
              <a:rPr lang="fi-FI" dirty="0"/>
              <a:t>Luusto vahvistuu</a:t>
            </a:r>
          </a:p>
          <a:p>
            <a:pPr marL="285750" indent="-285750">
              <a:buFontTx/>
              <a:buChar char="-"/>
            </a:pPr>
            <a:r>
              <a:rPr lang="fi-FI" dirty="0"/>
              <a:t>Nivelten liikkuvuus paranee</a:t>
            </a:r>
          </a:p>
          <a:p>
            <a:pPr marL="285750" indent="-285750">
              <a:buFontTx/>
              <a:buChar char="-"/>
            </a:pPr>
            <a:r>
              <a:rPr lang="fi-FI" dirty="0"/>
              <a:t>Sydänlihas vahvistuu ja hapenottokyky paranee</a:t>
            </a:r>
          </a:p>
          <a:p>
            <a:pPr marL="285750" indent="-285750">
              <a:buFontTx/>
              <a:buChar char="-"/>
            </a:pPr>
            <a:r>
              <a:rPr lang="fi-FI" dirty="0"/>
              <a:t>Vastustuskyky paranee</a:t>
            </a:r>
          </a:p>
          <a:p>
            <a:endParaRPr lang="fi-FI" dirty="0"/>
          </a:p>
        </p:txBody>
      </p:sp>
      <p:sp>
        <p:nvSpPr>
          <p:cNvPr id="7" name="Tekstiruutu 6">
            <a:extLst>
              <a:ext uri="{FF2B5EF4-FFF2-40B4-BE49-F238E27FC236}">
                <a16:creationId xmlns:a16="http://schemas.microsoft.com/office/drawing/2014/main" id="{E6620128-12BA-A77A-06EE-818C42571D27}"/>
              </a:ext>
            </a:extLst>
          </p:cNvPr>
          <p:cNvSpPr txBox="1"/>
          <p:nvPr/>
        </p:nvSpPr>
        <p:spPr>
          <a:xfrm>
            <a:off x="4428490" y="3120390"/>
            <a:ext cx="3335020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i-FI" dirty="0"/>
              <a:t>PSYYKKINEN TERVEYS</a:t>
            </a:r>
          </a:p>
          <a:p>
            <a:pPr marL="285750" indent="-285750">
              <a:buFontTx/>
              <a:buChar char="-"/>
            </a:pPr>
            <a:r>
              <a:rPr lang="fi-FI" dirty="0"/>
              <a:t>Pääsee irti arjen asioista</a:t>
            </a:r>
          </a:p>
          <a:p>
            <a:pPr marL="285750" indent="-285750">
              <a:buFontTx/>
              <a:buChar char="-"/>
            </a:pPr>
            <a:r>
              <a:rPr lang="fi-FI" dirty="0"/>
              <a:t>Rentouttaa mieltä / tasapainottaa tunne-elämää</a:t>
            </a:r>
          </a:p>
          <a:p>
            <a:pPr marL="285750" indent="-285750">
              <a:buFontTx/>
              <a:buChar char="-"/>
            </a:pPr>
            <a:r>
              <a:rPr lang="fi-FI" dirty="0"/>
              <a:t>Hyvä olo </a:t>
            </a:r>
            <a:r>
              <a:rPr lang="fi-FI" dirty="0">
                <a:sym typeface="Wingdings" panose="05000000000000000000" pitchFamily="2" charset="2"/>
              </a:rPr>
              <a:t> endorfiini</a:t>
            </a:r>
          </a:p>
          <a:p>
            <a:pPr marL="285750" indent="-285750">
              <a:buFontTx/>
              <a:buChar char="-"/>
            </a:pPr>
            <a:r>
              <a:rPr lang="fi-FI" dirty="0">
                <a:sym typeface="Wingdings" panose="05000000000000000000" pitchFamily="2" charset="2"/>
              </a:rPr>
              <a:t>Onnistumiset lisäävät itseluottamusta ja uskoa omiin kykyihin</a:t>
            </a:r>
          </a:p>
          <a:p>
            <a:pPr marL="285750" indent="-285750">
              <a:buFontTx/>
              <a:buChar char="-"/>
            </a:pPr>
            <a:r>
              <a:rPr lang="fi-FI" dirty="0">
                <a:sym typeface="Wingdings" panose="05000000000000000000" pitchFamily="2" charset="2"/>
              </a:rPr>
              <a:t>Aivotoiminta aktivoituu  oppiminen tehostuu (muisti, keskittyminen, sinnikkyys)</a:t>
            </a:r>
            <a:endParaRPr lang="fi-FI" dirty="0"/>
          </a:p>
          <a:p>
            <a:endParaRPr lang="fi-FI" dirty="0"/>
          </a:p>
        </p:txBody>
      </p:sp>
      <p:sp>
        <p:nvSpPr>
          <p:cNvPr id="8" name="Tekstiruutu 7">
            <a:extLst>
              <a:ext uri="{FF2B5EF4-FFF2-40B4-BE49-F238E27FC236}">
                <a16:creationId xmlns:a16="http://schemas.microsoft.com/office/drawing/2014/main" id="{244BE1DD-6C4D-09A5-C763-0043A0B49F98}"/>
              </a:ext>
            </a:extLst>
          </p:cNvPr>
          <p:cNvSpPr txBox="1"/>
          <p:nvPr/>
        </p:nvSpPr>
        <p:spPr>
          <a:xfrm>
            <a:off x="8277862" y="3120390"/>
            <a:ext cx="3335020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i-FI" dirty="0"/>
              <a:t>SOSIAALINEN TERVEYS</a:t>
            </a:r>
          </a:p>
          <a:p>
            <a:pPr marL="285750" indent="-285750">
              <a:buFontTx/>
              <a:buChar char="-"/>
            </a:pPr>
            <a:r>
              <a:rPr lang="fi-FI" dirty="0"/>
              <a:t>Mahdollistaa sosiaalisten suhteiden luomisen</a:t>
            </a:r>
          </a:p>
          <a:p>
            <a:pPr marL="285750" indent="-285750">
              <a:buFontTx/>
              <a:buChar char="-"/>
            </a:pPr>
            <a:r>
              <a:rPr lang="fi-FI" dirty="0"/>
              <a:t>Vahvistaa ystävyyssuhteita</a:t>
            </a:r>
          </a:p>
          <a:p>
            <a:pPr marL="285750" indent="-285750">
              <a:buFontTx/>
              <a:buChar char="-"/>
            </a:pPr>
            <a:r>
              <a:rPr lang="fi-FI" dirty="0"/>
              <a:t>Ehkäisee yksinäisyyttä</a:t>
            </a:r>
          </a:p>
          <a:p>
            <a:pPr marL="285750" indent="-285750">
              <a:buFontTx/>
              <a:buChar char="-"/>
            </a:pPr>
            <a:r>
              <a:rPr lang="fi-FI" dirty="0"/>
              <a:t>Yhteistyötaidot/sosiaaliset taidot kehittyvät</a:t>
            </a:r>
          </a:p>
          <a:p>
            <a:pPr marL="285750" indent="-285750">
              <a:buFontTx/>
              <a:buChar char="-"/>
            </a:pPr>
            <a:r>
              <a:rPr lang="fi-FI" dirty="0"/>
              <a:t>Yhteisöllisyys lisääntyy</a:t>
            </a:r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9263597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Rajattu">
  <a:themeElements>
    <a:clrScheme name="Rajattu">
      <a:dk1>
        <a:sysClr val="windowText" lastClr="000000"/>
      </a:dk1>
      <a:lt1>
        <a:sysClr val="window" lastClr="FFFFFF"/>
      </a:lt1>
      <a:dk2>
        <a:srgbClr val="191B0E"/>
      </a:dk2>
      <a:lt2>
        <a:srgbClr val="EFEDE3"/>
      </a:lt2>
      <a:accent1>
        <a:srgbClr val="8C8D86"/>
      </a:accent1>
      <a:accent2>
        <a:srgbClr val="E6C069"/>
      </a:accent2>
      <a:accent3>
        <a:srgbClr val="897B61"/>
      </a:accent3>
      <a:accent4>
        <a:srgbClr val="8DAB8E"/>
      </a:accent4>
      <a:accent5>
        <a:srgbClr val="77A2BB"/>
      </a:accent5>
      <a:accent6>
        <a:srgbClr val="E28394"/>
      </a:accent6>
      <a:hlink>
        <a:srgbClr val="77A2BB"/>
      </a:hlink>
      <a:folHlink>
        <a:srgbClr val="957A99"/>
      </a:folHlink>
    </a:clrScheme>
    <a:fontScheme name="Rajattu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Rajattu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CE19780C-D67D-4C13-9DE9-A52BC3BA51B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Rajattu</Template>
  <TotalTime>150</TotalTime>
  <Words>845</Words>
  <Application>Microsoft Office PowerPoint</Application>
  <PresentationFormat>Laajakuva</PresentationFormat>
  <Paragraphs>116</Paragraphs>
  <Slides>12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5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12</vt:i4>
      </vt:variant>
    </vt:vector>
  </HeadingPairs>
  <TitlesOfParts>
    <vt:vector size="18" baseType="lpstr">
      <vt:lpstr>-apple-system-body</vt:lpstr>
      <vt:lpstr>Franklin Gothic Book</vt:lpstr>
      <vt:lpstr>Google Sans</vt:lpstr>
      <vt:lpstr>Normaali järjestelmäfontti</vt:lpstr>
      <vt:lpstr>Wingdings</vt:lpstr>
      <vt:lpstr>Rajattu</vt:lpstr>
      <vt:lpstr>TERVEYTTÄ EDISTÄVÄ LIIKUNTA</vt:lpstr>
      <vt:lpstr>Tavoitteet</vt:lpstr>
      <vt:lpstr>LUE KAPPALE 4</vt:lpstr>
      <vt:lpstr>Täydennä lauseet</vt:lpstr>
      <vt:lpstr>Liikunnan vaikutukset kehoon ja sen toimintaan 1/2</vt:lpstr>
      <vt:lpstr>Liikunnan vaikutukset kehoon ja sen toimintaan 2/2</vt:lpstr>
      <vt:lpstr>FYYSINEN TOIMINTAKYKY</vt:lpstr>
      <vt:lpstr>Liikunta ja psyykkinen terveys</vt:lpstr>
      <vt:lpstr>Liikunta ja sosiaalinen terveys</vt:lpstr>
      <vt:lpstr>LIIKUNTASUOSITUKSET</vt:lpstr>
      <vt:lpstr>PowerPoint-esitys</vt:lpstr>
      <vt:lpstr>Läksy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Janika Kivelä</dc:creator>
  <cp:lastModifiedBy>Janika Kivelä</cp:lastModifiedBy>
  <cp:revision>3</cp:revision>
  <dcterms:created xsi:type="dcterms:W3CDTF">2026-09-07T17:42:41Z</dcterms:created>
  <dcterms:modified xsi:type="dcterms:W3CDTF">2026-10-17T16:33:14Z</dcterms:modified>
</cp:coreProperties>
</file>