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4"/>
  </p:sldMasterIdLst>
  <p:notesMasterIdLst>
    <p:notesMasterId r:id="rId17"/>
  </p:notesMasterIdLst>
  <p:sldIdLst>
    <p:sldId id="256" r:id="rId5"/>
    <p:sldId id="257" r:id="rId6"/>
    <p:sldId id="258" r:id="rId7"/>
    <p:sldId id="268" r:id="rId8"/>
    <p:sldId id="260" r:id="rId9"/>
    <p:sldId id="261" r:id="rId10"/>
    <p:sldId id="262" r:id="rId11"/>
    <p:sldId id="263" r:id="rId12"/>
    <p:sldId id="264" r:id="rId13"/>
    <p:sldId id="265" r:id="rId14"/>
    <p:sldId id="266" r:id="rId15"/>
    <p:sldId id="267" r:id="rId1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4" roundtripDataSignature="AMtx7mjwueIg2ab8r2mI8zx2Nv8hmYYPM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26"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customschemas.google.com/relationships/presentationmetadata" Target="metadata"/><Relationship Id="rId5" Type="http://schemas.openxmlformats.org/officeDocument/2006/relationships/slide" Target="slides/slide1.xml"/><Relationship Id="rId15" Type="http://schemas.openxmlformats.org/officeDocument/2006/relationships/slide" Target="slides/slide11.xml"/><Relationship Id="rId28"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fi-FI"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 name="Google Shape;5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5318e87ebd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5318e87ebd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g15318e87ebd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15318e87ebd_0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15318e87ebd_0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1200"/>
              </a:spcBef>
              <a:spcAft>
                <a:spcPts val="0"/>
              </a:spcAft>
              <a:buNone/>
            </a:pPr>
            <a:endParaRPr dirty="0"/>
          </a:p>
        </p:txBody>
      </p:sp>
      <p:sp>
        <p:nvSpPr>
          <p:cNvPr id="67" name="Google Shape;67;g15318e87ebd_0_1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5318e87ebd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5318e87ebd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g15318e87ebd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4</a:t>
            </a:fld>
            <a:endParaRPr/>
          </a:p>
        </p:txBody>
      </p:sp>
    </p:spTree>
    <p:extLst>
      <p:ext uri="{BB962C8B-B14F-4D97-AF65-F5344CB8AC3E}">
        <p14:creationId xmlns:p14="http://schemas.microsoft.com/office/powerpoint/2010/main" val="7323413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15318e87ebd_0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15318e87ebd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 name="Google Shape;83;g15318e87ebd_0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15318e87ebd_0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15318e87ebd_0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 name="Google Shape;91;g15318e87ebd_0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5318e87ebd_0_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15318e87ebd_0_4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 name="Google Shape;99;g15318e87ebd_0_4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15318e87ebd_0_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15318e87ebd_0_5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g15318e87ebd_0_5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5318e87ebd_0_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15318e87ebd_0_6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g15318e87ebd_0_6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15318e87ebd_0_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15318e87ebd_0_6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 name="Google Shape;123;g15318e87ebd_0_6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15318e87ebd_0_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15318e87ebd_0_7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 name="Google Shape;131;g15318e87ebd_0_7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397b887a89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1397b887a89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39" name="Google Shape;139;g1397b887a89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12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tsikkodia" type="title">
  <p:cSld name="TITLE">
    <p:spTree>
      <p:nvGrpSpPr>
        <p:cNvPr id="1" name="Shape 17"/>
        <p:cNvGrpSpPr/>
        <p:nvPr/>
      </p:nvGrpSpPr>
      <p:grpSpPr>
        <a:xfrm>
          <a:off x="0" y="0"/>
          <a:ext cx="0" cy="0"/>
          <a:chOff x="0" y="0"/>
          <a:chExt cx="0" cy="0"/>
        </a:xfrm>
      </p:grpSpPr>
      <p:pic>
        <p:nvPicPr>
          <p:cNvPr id="18" name="Google Shape;18;p6"/>
          <p:cNvPicPr preferRelativeResize="0"/>
          <p:nvPr/>
        </p:nvPicPr>
        <p:blipFill rotWithShape="1">
          <a:blip r:embed="rId2">
            <a:alphaModFix/>
          </a:blip>
          <a:srcRect/>
          <a:stretch/>
        </p:blipFill>
        <p:spPr>
          <a:xfrm>
            <a:off x="0" y="0"/>
            <a:ext cx="12193433" cy="6858000"/>
          </a:xfrm>
          <a:prstGeom prst="rect">
            <a:avLst/>
          </a:prstGeom>
          <a:noFill/>
          <a:ln>
            <a:noFill/>
          </a:ln>
        </p:spPr>
      </p:pic>
      <p:sp>
        <p:nvSpPr>
          <p:cNvPr id="19" name="Google Shape;19;p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SzPts val="1400"/>
              <a:buNone/>
              <a:defRPr sz="4800" b="0" i="0" u="none" strike="noStrike" cap="none">
                <a:solidFill>
                  <a:schemeClr val="lt1"/>
                </a:solidFill>
                <a:latin typeface="Calibri"/>
                <a:ea typeface="Calibri"/>
                <a:cs typeface="Calibri"/>
                <a:sym typeface="Calibri"/>
              </a:defRPr>
            </a:lvl1pPr>
            <a:lvl2pPr marR="0" lvl="1"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20" name="Google Shape;20;p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lt1"/>
              </a:buClr>
              <a:buSzPts val="2600"/>
              <a:buFont typeface="Arial"/>
              <a:buNone/>
              <a:defRPr sz="2600" b="0" i="0" u="none" strike="noStrike" cap="none">
                <a:solidFill>
                  <a:schemeClr val="lt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Calibri"/>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21" name="Google Shape;21;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fi-FI"/>
              <a:t>2. Ajattelun vinoumia ja virheitä</a:t>
            </a:r>
            <a:endParaRPr/>
          </a:p>
        </p:txBody>
      </p:sp>
      <p:sp>
        <p:nvSpPr>
          <p:cNvPr id="23" name="Google Shape;23;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b="0" i="0" u="none" strike="noStrike" cap="none">
                <a:solidFill>
                  <a:schemeClr val="lt1"/>
                </a:solidFill>
                <a:latin typeface="Calibri"/>
                <a:ea typeface="Calibri"/>
                <a:cs typeface="Calibri"/>
                <a:sym typeface="Calibri"/>
              </a:defRPr>
            </a:lvl1pPr>
            <a:lvl2pPr marL="0" marR="0" lvl="1" indent="0" algn="r">
              <a:spcBef>
                <a:spcPts val="0"/>
              </a:spcBef>
              <a:spcAft>
                <a:spcPts val="0"/>
              </a:spcAft>
              <a:buNone/>
              <a:defRPr sz="1200" b="0" i="0" u="none" strike="noStrike" cap="none">
                <a:solidFill>
                  <a:schemeClr val="lt1"/>
                </a:solidFill>
                <a:latin typeface="Calibri"/>
                <a:ea typeface="Calibri"/>
                <a:cs typeface="Calibri"/>
                <a:sym typeface="Calibri"/>
              </a:defRPr>
            </a:lvl2pPr>
            <a:lvl3pPr marL="0" marR="0" lvl="2" indent="0" algn="r">
              <a:spcBef>
                <a:spcPts val="0"/>
              </a:spcBef>
              <a:spcAft>
                <a:spcPts val="0"/>
              </a:spcAft>
              <a:buNone/>
              <a:defRPr sz="1200" b="0" i="0" u="none" strike="noStrike" cap="none">
                <a:solidFill>
                  <a:schemeClr val="lt1"/>
                </a:solidFill>
                <a:latin typeface="Calibri"/>
                <a:ea typeface="Calibri"/>
                <a:cs typeface="Calibri"/>
                <a:sym typeface="Calibri"/>
              </a:defRPr>
            </a:lvl3pPr>
            <a:lvl4pPr marL="0" marR="0" lvl="3" indent="0" algn="r">
              <a:spcBef>
                <a:spcPts val="0"/>
              </a:spcBef>
              <a:spcAft>
                <a:spcPts val="0"/>
              </a:spcAft>
              <a:buNone/>
              <a:defRPr sz="1200" b="0" i="0" u="none" strike="noStrike" cap="none">
                <a:solidFill>
                  <a:schemeClr val="lt1"/>
                </a:solidFill>
                <a:latin typeface="Calibri"/>
                <a:ea typeface="Calibri"/>
                <a:cs typeface="Calibri"/>
                <a:sym typeface="Calibri"/>
              </a:defRPr>
            </a:lvl4pPr>
            <a:lvl5pPr marL="0" marR="0" lvl="4" indent="0" algn="r">
              <a:spcBef>
                <a:spcPts val="0"/>
              </a:spcBef>
              <a:spcAft>
                <a:spcPts val="0"/>
              </a:spcAft>
              <a:buNone/>
              <a:defRPr sz="1200" b="0" i="0" u="none" strike="noStrike" cap="none">
                <a:solidFill>
                  <a:schemeClr val="lt1"/>
                </a:solidFill>
                <a:latin typeface="Calibri"/>
                <a:ea typeface="Calibri"/>
                <a:cs typeface="Calibri"/>
                <a:sym typeface="Calibri"/>
              </a:defRPr>
            </a:lvl5pPr>
            <a:lvl6pPr marL="0" marR="0" lvl="5" indent="0" algn="r">
              <a:spcBef>
                <a:spcPts val="0"/>
              </a:spcBef>
              <a:spcAft>
                <a:spcPts val="0"/>
              </a:spcAft>
              <a:buNone/>
              <a:defRPr sz="1200" b="0" i="0" u="none" strike="noStrike" cap="none">
                <a:solidFill>
                  <a:schemeClr val="lt1"/>
                </a:solidFill>
                <a:latin typeface="Calibri"/>
                <a:ea typeface="Calibri"/>
                <a:cs typeface="Calibri"/>
                <a:sym typeface="Calibri"/>
              </a:defRPr>
            </a:lvl6pPr>
            <a:lvl7pPr marL="0" marR="0" lvl="6" indent="0" algn="r">
              <a:spcBef>
                <a:spcPts val="0"/>
              </a:spcBef>
              <a:spcAft>
                <a:spcPts val="0"/>
              </a:spcAft>
              <a:buNone/>
              <a:defRPr sz="1200" b="0" i="0" u="none" strike="noStrike" cap="none">
                <a:solidFill>
                  <a:schemeClr val="lt1"/>
                </a:solidFill>
                <a:latin typeface="Calibri"/>
                <a:ea typeface="Calibri"/>
                <a:cs typeface="Calibri"/>
                <a:sym typeface="Calibri"/>
              </a:defRPr>
            </a:lvl7pPr>
            <a:lvl8pPr marL="0" marR="0" lvl="7" indent="0" algn="r">
              <a:spcBef>
                <a:spcPts val="0"/>
              </a:spcBef>
              <a:spcAft>
                <a:spcPts val="0"/>
              </a:spcAft>
              <a:buNone/>
              <a:defRPr sz="1200" b="0" i="0" u="none" strike="noStrike" cap="none">
                <a:solidFill>
                  <a:schemeClr val="lt1"/>
                </a:solidFill>
                <a:latin typeface="Calibri"/>
                <a:ea typeface="Calibri"/>
                <a:cs typeface="Calibri"/>
                <a:sym typeface="Calibri"/>
              </a:defRPr>
            </a:lvl8pPr>
            <a:lvl9pPr marL="0" marR="0" lvl="8" indent="0" algn="r">
              <a:spcBef>
                <a:spcPts val="0"/>
              </a:spcBef>
              <a:spcAft>
                <a:spcPts val="0"/>
              </a:spcAft>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tsikko ja sisältö">
  <p:cSld name="Otsikko ja sisältö">
    <p:spTree>
      <p:nvGrpSpPr>
        <p:cNvPr id="1" name="Shape 24"/>
        <p:cNvGrpSpPr/>
        <p:nvPr/>
      </p:nvGrpSpPr>
      <p:grpSpPr>
        <a:xfrm>
          <a:off x="0" y="0"/>
          <a:ext cx="0" cy="0"/>
          <a:chOff x="0" y="0"/>
          <a:chExt cx="0" cy="0"/>
        </a:xfrm>
      </p:grpSpPr>
      <p:pic>
        <p:nvPicPr>
          <p:cNvPr id="25" name="Google Shape;25;p7"/>
          <p:cNvPicPr preferRelativeResize="0"/>
          <p:nvPr/>
        </p:nvPicPr>
        <p:blipFill rotWithShape="1">
          <a:blip r:embed="rId2">
            <a:alphaModFix/>
          </a:blip>
          <a:srcRect/>
          <a:stretch/>
        </p:blipFill>
        <p:spPr>
          <a:xfrm>
            <a:off x="-1" y="403"/>
            <a:ext cx="12192717" cy="6857596"/>
          </a:xfrm>
          <a:prstGeom prst="rect">
            <a:avLst/>
          </a:prstGeom>
          <a:noFill/>
          <a:ln>
            <a:noFill/>
          </a:ln>
        </p:spPr>
      </p:pic>
      <p:sp>
        <p:nvSpPr>
          <p:cNvPr id="26" name="Google Shape;26;p7"/>
          <p:cNvSpPr txBox="1">
            <a:spLocks noGrp="1"/>
          </p:cNvSpPr>
          <p:nvPr>
            <p:ph type="title"/>
          </p:nvPr>
        </p:nvSpPr>
        <p:spPr>
          <a:xfrm>
            <a:off x="838200" y="983457"/>
            <a:ext cx="10515600" cy="728966"/>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SzPts val="1400"/>
              <a:buNone/>
              <a:defRPr sz="4200" b="0" i="0" u="none" strike="noStrike" cap="none">
                <a:solidFill>
                  <a:schemeClr val="dk1"/>
                </a:solidFill>
                <a:latin typeface="Calibri"/>
                <a:ea typeface="Calibri"/>
                <a:cs typeface="Calibri"/>
                <a:sym typeface="Calibri"/>
              </a:defRPr>
            </a:lvl1pPr>
            <a:lvl2pPr marR="0" lvl="1"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27" name="Google Shape;2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fi-FI"/>
              <a:t>2. Ajattelun vinoumia ja virheitä</a:t>
            </a:r>
            <a:endParaRPr/>
          </a:p>
        </p:txBody>
      </p:sp>
      <p:sp>
        <p:nvSpPr>
          <p:cNvPr id="29" name="Google Shape;2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
        <p:nvSpPr>
          <p:cNvPr id="30" name="Google Shape;30;p7"/>
          <p:cNvSpPr txBox="1">
            <a:spLocks noGrp="1"/>
          </p:cNvSpPr>
          <p:nvPr>
            <p:ph type="body" idx="1"/>
          </p:nvPr>
        </p:nvSpPr>
        <p:spPr>
          <a:xfrm>
            <a:off x="838200" y="2068497"/>
            <a:ext cx="10515600" cy="4108466"/>
          </a:xfrm>
          <a:prstGeom prst="rect">
            <a:avLst/>
          </a:prstGeom>
          <a:noFill/>
          <a:ln>
            <a:noFill/>
          </a:ln>
        </p:spPr>
        <p:txBody>
          <a:bodyPr spcFirstLastPara="1" wrap="square" lIns="91425" tIns="45700" rIns="91425" bIns="45700" anchor="t" anchorCtr="0">
            <a:noAutofit/>
          </a:bodyPr>
          <a:lstStyle>
            <a:lvl1pPr marL="457200" marR="0" lvl="0" indent="-393700" algn="l" rtl="0">
              <a:lnSpc>
                <a:spcPct val="90000"/>
              </a:lnSpc>
              <a:spcBef>
                <a:spcPts val="1000"/>
              </a:spcBef>
              <a:spcAft>
                <a:spcPts val="0"/>
              </a:spcAft>
              <a:buClr>
                <a:schemeClr val="dk1"/>
              </a:buClr>
              <a:buSzPts val="2600"/>
              <a:buFont typeface="Arial"/>
              <a:buChar char="•"/>
              <a:defRPr sz="2600" b="0" i="0" u="none" strike="noStrike" cap="none">
                <a:solidFill>
                  <a:schemeClr val="dk1"/>
                </a:solidFill>
                <a:latin typeface="Calibri"/>
                <a:ea typeface="Calibri"/>
                <a:cs typeface="Calibri"/>
                <a:sym typeface="Calibri"/>
              </a:defRPr>
            </a:lvl1pPr>
            <a:lvl2pPr marL="914400" marR="0" lvl="1" indent="-393700" algn="l" rtl="0">
              <a:lnSpc>
                <a:spcPct val="90000"/>
              </a:lnSpc>
              <a:spcBef>
                <a:spcPts val="500"/>
              </a:spcBef>
              <a:spcAft>
                <a:spcPts val="0"/>
              </a:spcAft>
              <a:buClr>
                <a:schemeClr val="dk1"/>
              </a:buClr>
              <a:buSzPts val="2600"/>
              <a:buFont typeface="Calibri"/>
              <a:buChar char="̶"/>
              <a:defRPr sz="2600" b="0" i="0" u="none" strike="noStrike" cap="none">
                <a:solidFill>
                  <a:schemeClr val="dk1"/>
                </a:solidFill>
                <a:latin typeface="Calibri"/>
                <a:ea typeface="Calibri"/>
                <a:cs typeface="Calibri"/>
                <a:sym typeface="Calibri"/>
              </a:defRPr>
            </a:lvl2pPr>
            <a:lvl3pPr marL="1371600" marR="0" lvl="2" indent="-393700" algn="l" rtl="0">
              <a:lnSpc>
                <a:spcPct val="90000"/>
              </a:lnSpc>
              <a:spcBef>
                <a:spcPts val="500"/>
              </a:spcBef>
              <a:spcAft>
                <a:spcPts val="0"/>
              </a:spcAft>
              <a:buClr>
                <a:schemeClr val="dk1"/>
              </a:buClr>
              <a:buSzPts val="2600"/>
              <a:buFont typeface="Calibri"/>
              <a:buChar char="̶"/>
              <a:defRPr sz="2600" b="0" i="0" u="none" strike="noStrike" cap="none">
                <a:solidFill>
                  <a:schemeClr val="dk1"/>
                </a:solidFill>
                <a:latin typeface="Calibri"/>
                <a:ea typeface="Calibri"/>
                <a:cs typeface="Calibri"/>
                <a:sym typeface="Calibri"/>
              </a:defRPr>
            </a:lvl3pPr>
            <a:lvl4pPr marL="1828800" marR="0" lvl="3" indent="-393700" algn="l" rtl="0">
              <a:lnSpc>
                <a:spcPct val="90000"/>
              </a:lnSpc>
              <a:spcBef>
                <a:spcPts val="500"/>
              </a:spcBef>
              <a:spcAft>
                <a:spcPts val="0"/>
              </a:spcAft>
              <a:buClr>
                <a:schemeClr val="dk1"/>
              </a:buClr>
              <a:buSzPts val="2600"/>
              <a:buFont typeface="Calibri"/>
              <a:buChar char="̶"/>
              <a:defRPr sz="2600" b="0" i="0" u="none" strike="noStrike" cap="none">
                <a:solidFill>
                  <a:schemeClr val="dk1"/>
                </a:solidFill>
                <a:latin typeface="Calibri"/>
                <a:ea typeface="Calibri"/>
                <a:cs typeface="Calibri"/>
                <a:sym typeface="Calibri"/>
              </a:defRPr>
            </a:lvl4pPr>
            <a:lvl5pPr marL="2286000" marR="0" lvl="4" indent="-393700" algn="l" rtl="0">
              <a:lnSpc>
                <a:spcPct val="90000"/>
              </a:lnSpc>
              <a:spcBef>
                <a:spcPts val="500"/>
              </a:spcBef>
              <a:spcAft>
                <a:spcPts val="0"/>
              </a:spcAft>
              <a:buClr>
                <a:schemeClr val="dk1"/>
              </a:buClr>
              <a:buSzPts val="2600"/>
              <a:buFont typeface="Calibri"/>
              <a:buChar char="̶"/>
              <a:defRPr sz="26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yhjä" type="blank">
  <p:cSld name="BLANK">
    <p:spTree>
      <p:nvGrpSpPr>
        <p:cNvPr id="1" name="Shape 45"/>
        <p:cNvGrpSpPr/>
        <p:nvPr/>
      </p:nvGrpSpPr>
      <p:grpSpPr>
        <a:xfrm>
          <a:off x="0" y="0"/>
          <a:ext cx="0" cy="0"/>
          <a:chOff x="0" y="0"/>
          <a:chExt cx="0" cy="0"/>
        </a:xfrm>
      </p:grpSpPr>
      <p:pic>
        <p:nvPicPr>
          <p:cNvPr id="46" name="Google Shape;46;p10"/>
          <p:cNvPicPr preferRelativeResize="0"/>
          <p:nvPr/>
        </p:nvPicPr>
        <p:blipFill rotWithShape="1">
          <a:blip r:embed="rId2">
            <a:alphaModFix/>
          </a:blip>
          <a:srcRect/>
          <a:stretch/>
        </p:blipFill>
        <p:spPr>
          <a:xfrm>
            <a:off x="-1" y="403"/>
            <a:ext cx="12192717" cy="6857596"/>
          </a:xfrm>
          <a:prstGeom prst="rect">
            <a:avLst/>
          </a:prstGeom>
          <a:noFill/>
          <a:ln>
            <a:noFill/>
          </a:ln>
        </p:spPr>
      </p:pic>
      <p:sp>
        <p:nvSpPr>
          <p:cNvPr id="47" name="Google Shape;4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fi-FI"/>
              <a:t>2. Ajattelun vinoumia ja virheitä</a:t>
            </a:r>
            <a:endParaRPr/>
          </a:p>
        </p:txBody>
      </p:sp>
      <p:sp>
        <p:nvSpPr>
          <p:cNvPr id="49" name="Google Shape;4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9"/>
        <p:cNvGrpSpPr/>
        <p:nvPr/>
      </p:nvGrpSpPr>
      <p:grpSpPr>
        <a:xfrm>
          <a:off x="0" y="0"/>
          <a:ext cx="0" cy="0"/>
          <a:chOff x="0" y="0"/>
          <a:chExt cx="0" cy="0"/>
        </a:xfrm>
      </p:grpSpPr>
      <p:pic>
        <p:nvPicPr>
          <p:cNvPr id="10" name="Google Shape;10;p5"/>
          <p:cNvPicPr preferRelativeResize="0"/>
          <p:nvPr/>
        </p:nvPicPr>
        <p:blipFill rotWithShape="1">
          <a:blip r:embed="rId6">
            <a:alphaModFix/>
          </a:blip>
          <a:srcRect/>
          <a:stretch/>
        </p:blipFill>
        <p:spPr>
          <a:xfrm>
            <a:off x="-1" y="403"/>
            <a:ext cx="12192717" cy="6857596"/>
          </a:xfrm>
          <a:prstGeom prst="rect">
            <a:avLst/>
          </a:prstGeom>
          <a:noFill/>
          <a:ln>
            <a:noFill/>
          </a:ln>
        </p:spPr>
      </p:pic>
      <p:sp>
        <p:nvSpPr>
          <p:cNvPr id="11" name="Google Shape;11;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 name="Google Shape;12;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r>
              <a:rPr lang="fi-FI"/>
              <a:t>2. Ajattelun vinoumia ja virheitä</a:t>
            </a:r>
            <a:endParaRPr/>
          </a:p>
        </p:txBody>
      </p:sp>
      <p:sp>
        <p:nvSpPr>
          <p:cNvPr id="13" name="Google Shape;13;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
        <p:nvSpPr>
          <p:cNvPr id="14" name="Google Shape;14;p5"/>
          <p:cNvSpPr txBox="1"/>
          <p:nvPr/>
        </p:nvSpPr>
        <p:spPr>
          <a:xfrm>
            <a:off x="838200" y="996950"/>
            <a:ext cx="8828088" cy="73342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fi-FI" sz="4200" b="0" i="0" u="none" strike="noStrike" cap="none">
                <a:solidFill>
                  <a:schemeClr val="dk1"/>
                </a:solidFill>
                <a:latin typeface="Calibri"/>
                <a:ea typeface="Calibri"/>
                <a:cs typeface="Calibri"/>
                <a:sym typeface="Calibri"/>
              </a:rPr>
              <a:t>Dian otsikko, pistekoko 42</a:t>
            </a:r>
            <a:endParaRPr sz="4200" b="0" i="0" u="none" strike="noStrike" cap="none">
              <a:solidFill>
                <a:schemeClr val="dk1"/>
              </a:solidFill>
              <a:latin typeface="Calibri"/>
              <a:ea typeface="Calibri"/>
              <a:cs typeface="Calibri"/>
              <a:sym typeface="Calibri"/>
            </a:endParaRPr>
          </a:p>
        </p:txBody>
      </p:sp>
      <p:sp>
        <p:nvSpPr>
          <p:cNvPr id="15" name="Google Shape;15;p5"/>
          <p:cNvSpPr txBox="1"/>
          <p:nvPr/>
        </p:nvSpPr>
        <p:spPr>
          <a:xfrm>
            <a:off x="838200" y="996950"/>
            <a:ext cx="8828088" cy="73342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fi-FI" sz="4200" b="0" i="0" u="none" strike="noStrike" cap="none">
                <a:solidFill>
                  <a:schemeClr val="dk1"/>
                </a:solidFill>
                <a:latin typeface="Calibri"/>
                <a:ea typeface="Calibri"/>
                <a:cs typeface="Calibri"/>
                <a:sym typeface="Calibri"/>
              </a:rPr>
              <a:t>Dian otsikko, pistekoko 42</a:t>
            </a:r>
            <a:endParaRPr/>
          </a:p>
        </p:txBody>
      </p:sp>
      <p:sp>
        <p:nvSpPr>
          <p:cNvPr id="16" name="Google Shape;16;p5"/>
          <p:cNvSpPr txBox="1"/>
          <p:nvPr/>
        </p:nvSpPr>
        <p:spPr>
          <a:xfrm>
            <a:off x="838200" y="2068497"/>
            <a:ext cx="10515600" cy="4108466"/>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600"/>
              <a:buFont typeface="Arial"/>
              <a:buChar char="•"/>
            </a:pPr>
            <a:r>
              <a:rPr lang="fi-FI" sz="2600" b="0" i="0" u="none" strike="noStrike" cap="none">
                <a:solidFill>
                  <a:schemeClr val="dk1"/>
                </a:solidFill>
                <a:latin typeface="Calibri"/>
                <a:ea typeface="Calibri"/>
                <a:cs typeface="Calibri"/>
                <a:sym typeface="Calibri"/>
              </a:rPr>
              <a:t>Tähän tekstiä Calibri-fontilla ja koolla 26.</a:t>
            </a:r>
            <a:endParaRPr/>
          </a:p>
          <a:p>
            <a:pPr marL="228600" marR="0" lvl="0" indent="-228600" algn="l" rtl="0">
              <a:lnSpc>
                <a:spcPct val="90000"/>
              </a:lnSpc>
              <a:spcBef>
                <a:spcPts val="1000"/>
              </a:spcBef>
              <a:spcAft>
                <a:spcPts val="0"/>
              </a:spcAft>
              <a:buClr>
                <a:schemeClr val="dk1"/>
              </a:buClr>
              <a:buSzPts val="2600"/>
              <a:buFont typeface="Arial"/>
              <a:buChar char="•"/>
            </a:pPr>
            <a:r>
              <a:rPr lang="fi-FI" sz="2600" b="0" i="0" u="none" strike="noStrike" cap="none">
                <a:solidFill>
                  <a:schemeClr val="dk1"/>
                </a:solidFill>
                <a:latin typeface="Calibri"/>
                <a:ea typeface="Calibri"/>
                <a:cs typeface="Calibri"/>
                <a:sym typeface="Calibri"/>
              </a:rPr>
              <a:t>Fontin väri on musta.</a:t>
            </a:r>
            <a:endParaRPr/>
          </a:p>
          <a:p>
            <a:pPr marL="228600" marR="0" lvl="0" indent="-228600" algn="l" rtl="0">
              <a:lnSpc>
                <a:spcPct val="90000"/>
              </a:lnSpc>
              <a:spcBef>
                <a:spcPts val="1000"/>
              </a:spcBef>
              <a:spcAft>
                <a:spcPts val="0"/>
              </a:spcAft>
              <a:buClr>
                <a:schemeClr val="dk1"/>
              </a:buClr>
              <a:buSzPts val="2600"/>
              <a:buFont typeface="Arial"/>
              <a:buChar char="•"/>
            </a:pPr>
            <a:r>
              <a:rPr lang="fi-FI" sz="2600" b="0" i="0" u="none" strike="noStrike" cap="none">
                <a:solidFill>
                  <a:schemeClr val="dk1"/>
                </a:solidFill>
                <a:latin typeface="Calibri"/>
                <a:ea typeface="Calibri"/>
                <a:cs typeface="Calibri"/>
                <a:sym typeface="Calibri"/>
              </a:rPr>
              <a:t>Mielellään kirjoitetaan lyhyillä, kokonaisilla lauseilla.</a:t>
            </a:r>
            <a:endParaRPr/>
          </a:p>
          <a:p>
            <a:pPr marL="228600" marR="0" lvl="0" indent="-228600" algn="l" rtl="0">
              <a:lnSpc>
                <a:spcPct val="90000"/>
              </a:lnSpc>
              <a:spcBef>
                <a:spcPts val="1000"/>
              </a:spcBef>
              <a:spcAft>
                <a:spcPts val="0"/>
              </a:spcAft>
              <a:buClr>
                <a:schemeClr val="dk1"/>
              </a:buClr>
              <a:buSzPts val="2600"/>
              <a:buFont typeface="Arial"/>
              <a:buChar char="•"/>
            </a:pPr>
            <a:r>
              <a:rPr lang="fi-FI" sz="2600" b="0" i="0" u="none" strike="noStrike" cap="none">
                <a:solidFill>
                  <a:schemeClr val="dk1"/>
                </a:solidFill>
                <a:latin typeface="Calibri"/>
                <a:ea typeface="Calibri"/>
                <a:cs typeface="Calibri"/>
                <a:sym typeface="Calibri"/>
              </a:rPr>
              <a:t>Ensin käytetään palluroita</a:t>
            </a:r>
            <a:endParaRPr/>
          </a:p>
          <a:p>
            <a:pPr marL="685800" marR="0" lvl="1" indent="-228600" algn="l" rtl="0">
              <a:lnSpc>
                <a:spcPct val="90000"/>
              </a:lnSpc>
              <a:spcBef>
                <a:spcPts val="500"/>
              </a:spcBef>
              <a:spcAft>
                <a:spcPts val="0"/>
              </a:spcAft>
              <a:buClr>
                <a:schemeClr val="dk1"/>
              </a:buClr>
              <a:buSzPts val="2600"/>
              <a:buFont typeface="Calibri"/>
              <a:buChar char="̶"/>
            </a:pPr>
            <a:r>
              <a:rPr lang="fi-FI" sz="2600" b="0" i="0" u="none" strike="noStrike" cap="none">
                <a:solidFill>
                  <a:schemeClr val="dk1"/>
                </a:solidFill>
                <a:latin typeface="Calibri"/>
                <a:ea typeface="Calibri"/>
                <a:cs typeface="Calibri"/>
                <a:sym typeface="Calibri"/>
              </a:rPr>
              <a:t>mutta sisennetyt kohdat merkitään ranskalaisin viivoin.</a:t>
            </a:r>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3" r:id="rId3"/>
  </p:sldLayoutIdLst>
  <p:hf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None/>
            </a:pPr>
            <a:r>
              <a:rPr lang="fi-FI" dirty="0"/>
              <a:t>2</a:t>
            </a:r>
            <a:r>
              <a:rPr lang="fi-FI" sz="4800" dirty="0">
                <a:latin typeface="Calibri"/>
                <a:ea typeface="Calibri"/>
                <a:cs typeface="Calibri"/>
                <a:sym typeface="Calibri"/>
              </a:rPr>
              <a:t>. </a:t>
            </a:r>
            <a:r>
              <a:rPr lang="fi-FI" dirty="0"/>
              <a:t>Ajattelun vinoumia ja virheitä</a:t>
            </a:r>
            <a:endParaRPr dirty="0"/>
          </a:p>
        </p:txBody>
      </p:sp>
      <p:sp>
        <p:nvSpPr>
          <p:cNvPr id="55" name="Google Shape;55;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2600"/>
              <a:buNone/>
            </a:pPr>
            <a:r>
              <a:rPr lang="fi-FI"/>
              <a:t>Ydinsisällöt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g15318e87ebd_0_7"/>
          <p:cNvSpPr txBox="1">
            <a:spLocks noGrp="1"/>
          </p:cNvSpPr>
          <p:nvPr>
            <p:ph type="title"/>
          </p:nvPr>
        </p:nvSpPr>
        <p:spPr>
          <a:xfrm>
            <a:off x="838200" y="983457"/>
            <a:ext cx="10515600" cy="7290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fi-FI" dirty="0"/>
              <a:t>Onko toimintamme aina järkevää?</a:t>
            </a:r>
            <a:endParaRPr dirty="0"/>
          </a:p>
        </p:txBody>
      </p:sp>
      <p:sp>
        <p:nvSpPr>
          <p:cNvPr id="62" name="Google Shape;62;g15318e87ebd_0_7"/>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fi-FI"/>
              <a:t>2</a:t>
            </a:fld>
            <a:endParaRPr/>
          </a:p>
        </p:txBody>
      </p:sp>
      <p:sp>
        <p:nvSpPr>
          <p:cNvPr id="63" name="Google Shape;63;g15318e87ebd_0_7"/>
          <p:cNvSpPr txBox="1">
            <a:spLocks noGrp="1"/>
          </p:cNvSpPr>
          <p:nvPr>
            <p:ph type="body" idx="1"/>
          </p:nvPr>
        </p:nvSpPr>
        <p:spPr>
          <a:xfrm>
            <a:off x="838200" y="2068497"/>
            <a:ext cx="10515600" cy="4108500"/>
          </a:xfrm>
          <a:prstGeom prst="rect">
            <a:avLst/>
          </a:prstGeom>
        </p:spPr>
        <p:txBody>
          <a:bodyPr spcFirstLastPara="1" wrap="square" lIns="91425" tIns="45700" rIns="91425" bIns="45700" anchor="t" anchorCtr="0">
            <a:noAutofit/>
          </a:bodyPr>
          <a:lstStyle/>
          <a:p>
            <a:pPr marL="457200" lvl="0" indent="-393700" algn="l" rtl="0">
              <a:lnSpc>
                <a:spcPct val="100000"/>
              </a:lnSpc>
              <a:spcBef>
                <a:spcPts val="1000"/>
              </a:spcBef>
              <a:spcAft>
                <a:spcPts val="0"/>
              </a:spcAft>
              <a:buSzPts val="2600"/>
              <a:buChar char="•"/>
            </a:pPr>
            <a:r>
              <a:rPr lang="fi-FI" dirty="0"/>
              <a:t>Jos uskomuksemme ovat virheellisiä, johdonmukainenkaan toiminta ei tuota järkevää tulosta.</a:t>
            </a:r>
          </a:p>
          <a:p>
            <a:pPr marL="457200" lvl="0" indent="-393700" algn="l" rtl="0">
              <a:lnSpc>
                <a:spcPct val="100000"/>
              </a:lnSpc>
              <a:spcBef>
                <a:spcPts val="1000"/>
              </a:spcBef>
              <a:spcAft>
                <a:spcPts val="0"/>
              </a:spcAft>
              <a:buSzPts val="2600"/>
              <a:buChar char="•"/>
            </a:pPr>
            <a:endParaRPr lang="fi-FI" sz="800" dirty="0"/>
          </a:p>
          <a:p>
            <a:pPr marL="457200" lvl="0" indent="-393700" algn="l" rtl="0">
              <a:lnSpc>
                <a:spcPct val="100000"/>
              </a:lnSpc>
              <a:spcBef>
                <a:spcPts val="1000"/>
              </a:spcBef>
              <a:spcAft>
                <a:spcPts val="0"/>
              </a:spcAft>
              <a:buSzPts val="2600"/>
              <a:buChar char="•"/>
            </a:pPr>
            <a:r>
              <a:rPr lang="fi-FI" dirty="0"/>
              <a:t>Saatamme sivuuttaa järjen kehotukset, mikäli halumme saavat vallan.</a:t>
            </a:r>
          </a:p>
          <a:p>
            <a:pPr marL="457200" lvl="0" indent="-393700" algn="l" rtl="0">
              <a:lnSpc>
                <a:spcPct val="100000"/>
              </a:lnSpc>
              <a:spcBef>
                <a:spcPts val="1000"/>
              </a:spcBef>
              <a:spcAft>
                <a:spcPts val="0"/>
              </a:spcAft>
              <a:buSzPts val="2600"/>
              <a:buChar char="•"/>
            </a:pPr>
            <a:endParaRPr lang="fi-FI" sz="800" dirty="0"/>
          </a:p>
          <a:p>
            <a:pPr marL="457200" lvl="0" indent="-393700" algn="l" rtl="0">
              <a:lnSpc>
                <a:spcPct val="100000"/>
              </a:lnSpc>
              <a:spcBef>
                <a:spcPts val="1000"/>
              </a:spcBef>
              <a:spcAft>
                <a:spcPts val="0"/>
              </a:spcAft>
              <a:buSzPts val="2600"/>
              <a:buChar char="•"/>
            </a:pPr>
            <a:r>
              <a:rPr lang="fi-FI" dirty="0"/>
              <a:t>Meillä ei ole aina käytössämme kaikkea järkevän päätöksen vaatimaa informaatiota.</a:t>
            </a:r>
          </a:p>
          <a:p>
            <a:pPr marL="457200" lvl="0" indent="-393700" algn="l" rtl="0">
              <a:lnSpc>
                <a:spcPct val="100000"/>
              </a:lnSpc>
              <a:spcBef>
                <a:spcPts val="1000"/>
              </a:spcBef>
              <a:spcAft>
                <a:spcPts val="0"/>
              </a:spcAft>
              <a:buSzPts val="2600"/>
              <a:buChar char="•"/>
            </a:pPr>
            <a:endParaRPr lang="fi-FI" sz="800" dirty="0"/>
          </a:p>
          <a:p>
            <a:pPr marL="457200" lvl="0" indent="-393700" algn="l" rtl="0">
              <a:lnSpc>
                <a:spcPct val="100000"/>
              </a:lnSpc>
              <a:spcBef>
                <a:spcPts val="1000"/>
              </a:spcBef>
              <a:spcAft>
                <a:spcPts val="0"/>
              </a:spcAft>
              <a:buSzPts val="2600"/>
              <a:buChar char="•"/>
            </a:pPr>
            <a:r>
              <a:rPr lang="fi-FI" dirty="0"/>
              <a:t>Meillä ei ole aina käytössämme riittävästi aikaa järkevän päätöksen muodostamiselle. </a:t>
            </a:r>
            <a:endParaRPr dirty="0"/>
          </a:p>
          <a:p>
            <a:pPr marL="0" lvl="0" indent="0" algn="l" rtl="0">
              <a:lnSpc>
                <a:spcPct val="100000"/>
              </a:lnSpc>
              <a:spcBef>
                <a:spcPts val="1000"/>
              </a:spcBef>
              <a:spcAft>
                <a:spcPts val="0"/>
              </a:spcAft>
              <a:buNone/>
            </a:pPr>
            <a:endParaRPr dirty="0"/>
          </a:p>
        </p:txBody>
      </p:sp>
      <p:sp>
        <p:nvSpPr>
          <p:cNvPr id="2" name="Alatunnisteen paikkamerkki 1">
            <a:extLst>
              <a:ext uri="{FF2B5EF4-FFF2-40B4-BE49-F238E27FC236}">
                <a16:creationId xmlns:a16="http://schemas.microsoft.com/office/drawing/2014/main" id="{22B6F2A7-9474-5A2C-8176-904DFB1AF83A}"/>
              </a:ext>
            </a:extLst>
          </p:cNvPr>
          <p:cNvSpPr>
            <a:spLocks noGrp="1"/>
          </p:cNvSpPr>
          <p:nvPr>
            <p:ph type="ftr" idx="11"/>
          </p:nvPr>
        </p:nvSpPr>
        <p:spPr/>
        <p:txBody>
          <a:bodyPr/>
          <a:lstStyle/>
          <a:p>
            <a:r>
              <a:rPr lang="fi-FI"/>
              <a:t>2. Ajattelun vinoumia ja virheitä</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70" name="Google Shape;70;g15318e87ebd_0_14"/>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fi-FI"/>
              <a:t>3</a:t>
            </a:fld>
            <a:endParaRPr/>
          </a:p>
        </p:txBody>
      </p:sp>
      <p:pic>
        <p:nvPicPr>
          <p:cNvPr id="3" name="Kuva 2" descr="Kuva, joka sisältää kohteen pöytä&#10;&#10;Kuvaus luotu automaattisesti">
            <a:extLst>
              <a:ext uri="{FF2B5EF4-FFF2-40B4-BE49-F238E27FC236}">
                <a16:creationId xmlns:a16="http://schemas.microsoft.com/office/drawing/2014/main" id="{51E91822-F5DD-2BF0-8805-21CE660FFDB2}"/>
              </a:ext>
            </a:extLst>
          </p:cNvPr>
          <p:cNvPicPr>
            <a:picLocks noChangeAspect="1"/>
          </p:cNvPicPr>
          <p:nvPr/>
        </p:nvPicPr>
        <p:blipFill>
          <a:blip r:embed="rId3"/>
          <a:stretch>
            <a:fillRect/>
          </a:stretch>
        </p:blipFill>
        <p:spPr>
          <a:xfrm>
            <a:off x="1757779" y="1164845"/>
            <a:ext cx="8548317" cy="4967359"/>
          </a:xfrm>
          <a:prstGeom prst="rect">
            <a:avLst/>
          </a:prstGeom>
        </p:spPr>
      </p:pic>
      <p:sp>
        <p:nvSpPr>
          <p:cNvPr id="2" name="Alatunnisteen paikkamerkki 1">
            <a:extLst>
              <a:ext uri="{FF2B5EF4-FFF2-40B4-BE49-F238E27FC236}">
                <a16:creationId xmlns:a16="http://schemas.microsoft.com/office/drawing/2014/main" id="{A1AAA6C1-87E4-8F67-77A1-3A04826D406D}"/>
              </a:ext>
            </a:extLst>
          </p:cNvPr>
          <p:cNvSpPr>
            <a:spLocks noGrp="1"/>
          </p:cNvSpPr>
          <p:nvPr>
            <p:ph type="ftr" idx="11"/>
          </p:nvPr>
        </p:nvSpPr>
        <p:spPr/>
        <p:txBody>
          <a:bodyPr/>
          <a:lstStyle/>
          <a:p>
            <a:r>
              <a:rPr lang="fi-FI"/>
              <a:t>2. Ajattelun vinoumia ja virheitä</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g15318e87ebd_0_7"/>
          <p:cNvSpPr txBox="1">
            <a:spLocks noGrp="1"/>
          </p:cNvSpPr>
          <p:nvPr>
            <p:ph type="title"/>
          </p:nvPr>
        </p:nvSpPr>
        <p:spPr>
          <a:xfrm>
            <a:off x="838200" y="983457"/>
            <a:ext cx="10515600" cy="7290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fi-FI" dirty="0"/>
              <a:t>Vahvistusharha</a:t>
            </a:r>
          </a:p>
        </p:txBody>
      </p:sp>
      <p:sp>
        <p:nvSpPr>
          <p:cNvPr id="62" name="Google Shape;62;g15318e87ebd_0_7"/>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fi-FI"/>
              <a:t>4</a:t>
            </a:fld>
            <a:endParaRPr/>
          </a:p>
        </p:txBody>
      </p:sp>
      <p:sp>
        <p:nvSpPr>
          <p:cNvPr id="63" name="Google Shape;63;g15318e87ebd_0_7"/>
          <p:cNvSpPr txBox="1">
            <a:spLocks noGrp="1"/>
          </p:cNvSpPr>
          <p:nvPr>
            <p:ph type="body" idx="1"/>
          </p:nvPr>
        </p:nvSpPr>
        <p:spPr>
          <a:xfrm>
            <a:off x="838200" y="2068497"/>
            <a:ext cx="10515600" cy="4108500"/>
          </a:xfrm>
          <a:prstGeom prst="rect">
            <a:avLst/>
          </a:prstGeom>
        </p:spPr>
        <p:txBody>
          <a:bodyPr spcFirstLastPara="1" wrap="square" lIns="91425" tIns="45700" rIns="91425" bIns="45700" anchor="t" anchorCtr="0">
            <a:noAutofit/>
          </a:bodyPr>
          <a:lstStyle/>
          <a:p>
            <a:pPr marL="457200" lvl="0" indent="-393700" algn="l" rtl="0">
              <a:lnSpc>
                <a:spcPct val="100000"/>
              </a:lnSpc>
              <a:spcBef>
                <a:spcPts val="1000"/>
              </a:spcBef>
              <a:spcAft>
                <a:spcPts val="0"/>
              </a:spcAft>
              <a:buSzPts val="2600"/>
              <a:buChar char="•"/>
            </a:pPr>
            <a:r>
              <a:rPr lang="fi-FI" dirty="0"/>
              <a:t>Olemme huomattavan kritiikittömiä sellaista informaatiota kohtaan, joka tukee nykyisiä uskomuksiamme, mutta kyseenalaistamme helposti sellaisen, joka on ristiriidassa aiempien uskomustemme kanssa.</a:t>
            </a:r>
          </a:p>
          <a:p>
            <a:pPr marL="457200" lvl="0" indent="-393700" algn="l" rtl="0">
              <a:lnSpc>
                <a:spcPct val="100000"/>
              </a:lnSpc>
              <a:spcBef>
                <a:spcPts val="1000"/>
              </a:spcBef>
              <a:spcAft>
                <a:spcPts val="0"/>
              </a:spcAft>
              <a:buSzPts val="2600"/>
              <a:buChar char="•"/>
            </a:pPr>
            <a:endParaRPr lang="fi-FI" sz="800" dirty="0"/>
          </a:p>
          <a:p>
            <a:pPr marL="457200" lvl="0" indent="-393700" algn="l" rtl="0">
              <a:lnSpc>
                <a:spcPct val="100000"/>
              </a:lnSpc>
              <a:spcBef>
                <a:spcPts val="1000"/>
              </a:spcBef>
              <a:spcAft>
                <a:spcPts val="0"/>
              </a:spcAft>
              <a:buSzPts val="2600"/>
              <a:buChar char="•"/>
            </a:pPr>
            <a:r>
              <a:rPr lang="fi-FI" dirty="0"/>
              <a:t>Kiinnitämme helpommin huomiota ja muistamme paremmin informaation, joka myötäilee omia uskomuksiamme. Samalla olemme taipuvaisia ohittamaan tai unohtamaan informaation, joka on uskomuksiemme vastainen.</a:t>
            </a:r>
          </a:p>
          <a:p>
            <a:pPr marL="0" lvl="0" indent="0" algn="l" rtl="0">
              <a:lnSpc>
                <a:spcPct val="100000"/>
              </a:lnSpc>
              <a:spcBef>
                <a:spcPts val="1000"/>
              </a:spcBef>
              <a:spcAft>
                <a:spcPts val="0"/>
              </a:spcAft>
              <a:buNone/>
            </a:pPr>
            <a:endParaRPr lang="fi-FI" dirty="0"/>
          </a:p>
        </p:txBody>
      </p:sp>
      <p:sp>
        <p:nvSpPr>
          <p:cNvPr id="2" name="Alatunnisteen paikkamerkki 1">
            <a:extLst>
              <a:ext uri="{FF2B5EF4-FFF2-40B4-BE49-F238E27FC236}">
                <a16:creationId xmlns:a16="http://schemas.microsoft.com/office/drawing/2014/main" id="{563CEB2D-BA9E-D7FF-C351-B3CB0DAC2D90}"/>
              </a:ext>
            </a:extLst>
          </p:cNvPr>
          <p:cNvSpPr>
            <a:spLocks noGrp="1"/>
          </p:cNvSpPr>
          <p:nvPr>
            <p:ph type="ftr" idx="11"/>
          </p:nvPr>
        </p:nvSpPr>
        <p:spPr/>
        <p:txBody>
          <a:bodyPr/>
          <a:lstStyle/>
          <a:p>
            <a:r>
              <a:rPr lang="fi-FI"/>
              <a:t>2. Ajattelun vinoumia ja virheitä</a:t>
            </a:r>
          </a:p>
        </p:txBody>
      </p:sp>
    </p:spTree>
    <p:extLst>
      <p:ext uri="{BB962C8B-B14F-4D97-AF65-F5344CB8AC3E}">
        <p14:creationId xmlns:p14="http://schemas.microsoft.com/office/powerpoint/2010/main" val="1524754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g15318e87ebd_0_28"/>
          <p:cNvSpPr txBox="1">
            <a:spLocks noGrp="1"/>
          </p:cNvSpPr>
          <p:nvPr>
            <p:ph type="title"/>
          </p:nvPr>
        </p:nvSpPr>
        <p:spPr>
          <a:xfrm>
            <a:off x="838200" y="983457"/>
            <a:ext cx="10515600" cy="7290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fi-FI"/>
              <a:t>Motivoitu päättely</a:t>
            </a:r>
            <a:endParaRPr/>
          </a:p>
        </p:txBody>
      </p:sp>
      <p:sp>
        <p:nvSpPr>
          <p:cNvPr id="86" name="Google Shape;86;g15318e87ebd_0_28"/>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fi-FI"/>
              <a:t>5</a:t>
            </a:fld>
            <a:endParaRPr/>
          </a:p>
        </p:txBody>
      </p:sp>
      <p:sp>
        <p:nvSpPr>
          <p:cNvPr id="87" name="Google Shape;87;g15318e87ebd_0_28"/>
          <p:cNvSpPr txBox="1">
            <a:spLocks noGrp="1"/>
          </p:cNvSpPr>
          <p:nvPr>
            <p:ph type="body" idx="1"/>
          </p:nvPr>
        </p:nvSpPr>
        <p:spPr>
          <a:xfrm>
            <a:off x="838200" y="2068497"/>
            <a:ext cx="10515600" cy="4108500"/>
          </a:xfrm>
          <a:prstGeom prst="rect">
            <a:avLst/>
          </a:prstGeom>
        </p:spPr>
        <p:txBody>
          <a:bodyPr spcFirstLastPara="1" wrap="square" lIns="91425" tIns="45700" rIns="91425" bIns="45700" anchor="t" anchorCtr="0">
            <a:noAutofit/>
          </a:bodyPr>
          <a:lstStyle/>
          <a:p>
            <a:pPr marL="457200" lvl="0" indent="-393700" algn="l" rtl="0">
              <a:spcBef>
                <a:spcPts val="1000"/>
              </a:spcBef>
              <a:spcAft>
                <a:spcPts val="0"/>
              </a:spcAft>
              <a:buSzPts val="2600"/>
              <a:buChar char="•"/>
            </a:pPr>
            <a:r>
              <a:rPr lang="fi-FI" dirty="0"/>
              <a:t>Tavallaan vahvistusharhan kääntöpuoli: siinä missä vahvistusharha koskee tapaamme arvioida kohtaamaamme informaatiota, motivoitu päättely liittyy tapaamme keksiä perusteluja, jotka tukevat jo valmiiksi todeksi uskomaamme lopputulosta.</a:t>
            </a:r>
            <a:endParaRPr dirty="0"/>
          </a:p>
        </p:txBody>
      </p:sp>
      <p:sp>
        <p:nvSpPr>
          <p:cNvPr id="2" name="Alatunnisteen paikkamerkki 1">
            <a:extLst>
              <a:ext uri="{FF2B5EF4-FFF2-40B4-BE49-F238E27FC236}">
                <a16:creationId xmlns:a16="http://schemas.microsoft.com/office/drawing/2014/main" id="{3789F221-29B7-3CED-8C73-C7539994FF35}"/>
              </a:ext>
            </a:extLst>
          </p:cNvPr>
          <p:cNvSpPr>
            <a:spLocks noGrp="1"/>
          </p:cNvSpPr>
          <p:nvPr>
            <p:ph type="ftr" idx="11"/>
          </p:nvPr>
        </p:nvSpPr>
        <p:spPr/>
        <p:txBody>
          <a:bodyPr/>
          <a:lstStyle/>
          <a:p>
            <a:r>
              <a:rPr lang="fi-FI"/>
              <a:t>2. Ajattelun vinoumia ja virheitä</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g15318e87ebd_0_35"/>
          <p:cNvSpPr txBox="1">
            <a:spLocks noGrp="1"/>
          </p:cNvSpPr>
          <p:nvPr>
            <p:ph type="title"/>
          </p:nvPr>
        </p:nvSpPr>
        <p:spPr>
          <a:xfrm>
            <a:off x="838200" y="983457"/>
            <a:ext cx="10515600" cy="7290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fi-FI"/>
              <a:t>Saatavuusharha</a:t>
            </a:r>
            <a:endParaRPr/>
          </a:p>
        </p:txBody>
      </p:sp>
      <p:sp>
        <p:nvSpPr>
          <p:cNvPr id="94" name="Google Shape;94;g15318e87ebd_0_35"/>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fi-FI"/>
              <a:t>6</a:t>
            </a:fld>
            <a:endParaRPr/>
          </a:p>
        </p:txBody>
      </p:sp>
      <p:sp>
        <p:nvSpPr>
          <p:cNvPr id="95" name="Google Shape;95;g15318e87ebd_0_35"/>
          <p:cNvSpPr txBox="1">
            <a:spLocks noGrp="1"/>
          </p:cNvSpPr>
          <p:nvPr>
            <p:ph type="body" idx="1"/>
          </p:nvPr>
        </p:nvSpPr>
        <p:spPr>
          <a:xfrm>
            <a:off x="838200" y="2068497"/>
            <a:ext cx="10515600" cy="4108500"/>
          </a:xfrm>
          <a:prstGeom prst="rect">
            <a:avLst/>
          </a:prstGeom>
        </p:spPr>
        <p:txBody>
          <a:bodyPr spcFirstLastPara="1" wrap="square" lIns="91425" tIns="45700" rIns="91425" bIns="45700" anchor="t" anchorCtr="0">
            <a:noAutofit/>
          </a:bodyPr>
          <a:lstStyle/>
          <a:p>
            <a:pPr marL="457200" lvl="0" indent="-393700" algn="l" rtl="0">
              <a:lnSpc>
                <a:spcPct val="100000"/>
              </a:lnSpc>
              <a:spcBef>
                <a:spcPts val="1000"/>
              </a:spcBef>
              <a:spcAft>
                <a:spcPts val="0"/>
              </a:spcAft>
              <a:buSzPts val="2600"/>
              <a:buChar char="•"/>
            </a:pPr>
            <a:r>
              <a:rPr lang="fi-FI" sz="2400" dirty="0"/>
              <a:t>Ajatusvirhe, joka samaistaa informaation laajan saatavuuden sen merkittävyyteen tai yleisyyteen.</a:t>
            </a:r>
          </a:p>
          <a:p>
            <a:pPr marL="457200" lvl="0" indent="-393700" algn="l" rtl="0">
              <a:lnSpc>
                <a:spcPct val="100000"/>
              </a:lnSpc>
              <a:spcBef>
                <a:spcPts val="1000"/>
              </a:spcBef>
              <a:spcAft>
                <a:spcPts val="0"/>
              </a:spcAft>
              <a:buSzPts val="2600"/>
              <a:buChar char="•"/>
            </a:pPr>
            <a:endParaRPr sz="800" dirty="0"/>
          </a:p>
          <a:p>
            <a:pPr marL="457200" lvl="0" indent="-393700" algn="l" rtl="0">
              <a:lnSpc>
                <a:spcPct val="100000"/>
              </a:lnSpc>
              <a:spcBef>
                <a:spcPts val="0"/>
              </a:spcBef>
              <a:spcAft>
                <a:spcPts val="0"/>
              </a:spcAft>
              <a:buSzPts val="2600"/>
              <a:buChar char="•"/>
            </a:pPr>
            <a:r>
              <a:rPr lang="fi-FI" sz="2400" dirty="0"/>
              <a:t>Merkittävyys: esimerkiksi iltapäivälehdet ja sosiaalinen media näyttävät usein pyörittelevän poliitikkojen yksityiselämän valintoja enemmän kuin heidän poliittisia tekojaan, aivan kuin ne olisivat yhteiskunnallisesti merkittävämpiä asioita kuin itse politiikka, jota ajetaan.</a:t>
            </a:r>
          </a:p>
          <a:p>
            <a:pPr marL="457200" lvl="0" indent="-393700" algn="l" rtl="0">
              <a:lnSpc>
                <a:spcPct val="100000"/>
              </a:lnSpc>
              <a:spcBef>
                <a:spcPts val="0"/>
              </a:spcBef>
              <a:spcAft>
                <a:spcPts val="0"/>
              </a:spcAft>
              <a:buSzPts val="2600"/>
              <a:buChar char="•"/>
            </a:pPr>
            <a:endParaRPr sz="800" dirty="0"/>
          </a:p>
          <a:p>
            <a:pPr marL="457200" lvl="0" indent="-393700" algn="l" rtl="0">
              <a:lnSpc>
                <a:spcPct val="100000"/>
              </a:lnSpc>
              <a:spcBef>
                <a:spcPts val="0"/>
              </a:spcBef>
              <a:spcAft>
                <a:spcPts val="0"/>
              </a:spcAft>
              <a:buSzPts val="2600"/>
              <a:buChar char="•"/>
            </a:pPr>
            <a:r>
              <a:rPr lang="fi-FI" sz="2400" dirty="0"/>
              <a:t>Yleisyys: esimerkiksi nuorisoväkivaltaa koskevia uutisia vatvotaan yksittäisen tapauksen jälkeen mediassa useita viikkoja, ja uutisista ihmisille jää helposti käsitys, että kyse on yleisestä ja laajasta ilmiöstä, vaikka nuorisoväkivalta olisikin todellisuudessa vähentynyt merkittävästi aiemmista vuosikymmenistä.</a:t>
            </a:r>
            <a:endParaRPr sz="2400" dirty="0"/>
          </a:p>
          <a:p>
            <a:pPr marL="0" lvl="0" indent="0" algn="l" rtl="0">
              <a:lnSpc>
                <a:spcPct val="100000"/>
              </a:lnSpc>
              <a:spcBef>
                <a:spcPts val="1000"/>
              </a:spcBef>
              <a:spcAft>
                <a:spcPts val="0"/>
              </a:spcAft>
              <a:buNone/>
            </a:pPr>
            <a:endParaRPr sz="2400" dirty="0"/>
          </a:p>
        </p:txBody>
      </p:sp>
      <p:sp>
        <p:nvSpPr>
          <p:cNvPr id="2" name="Alatunnisteen paikkamerkki 1">
            <a:extLst>
              <a:ext uri="{FF2B5EF4-FFF2-40B4-BE49-F238E27FC236}">
                <a16:creationId xmlns:a16="http://schemas.microsoft.com/office/drawing/2014/main" id="{E377E876-08DB-4389-B009-29A955CC7308}"/>
              </a:ext>
            </a:extLst>
          </p:cNvPr>
          <p:cNvSpPr>
            <a:spLocks noGrp="1"/>
          </p:cNvSpPr>
          <p:nvPr>
            <p:ph type="ftr" idx="11"/>
          </p:nvPr>
        </p:nvSpPr>
        <p:spPr/>
        <p:txBody>
          <a:bodyPr/>
          <a:lstStyle/>
          <a:p>
            <a:r>
              <a:rPr lang="fi-FI"/>
              <a:t>2. Ajattelun vinoumia ja virheitä</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g15318e87ebd_0_46"/>
          <p:cNvSpPr txBox="1">
            <a:spLocks noGrp="1"/>
          </p:cNvSpPr>
          <p:nvPr>
            <p:ph type="title"/>
          </p:nvPr>
        </p:nvSpPr>
        <p:spPr>
          <a:xfrm>
            <a:off x="838200" y="983457"/>
            <a:ext cx="10515600" cy="7290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fi-FI"/>
              <a:t>Lumetotuusvaikutus</a:t>
            </a:r>
            <a:endParaRPr/>
          </a:p>
        </p:txBody>
      </p:sp>
      <p:sp>
        <p:nvSpPr>
          <p:cNvPr id="102" name="Google Shape;102;g15318e87ebd_0_46"/>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fi-FI"/>
              <a:t>7</a:t>
            </a:fld>
            <a:endParaRPr/>
          </a:p>
        </p:txBody>
      </p:sp>
      <p:sp>
        <p:nvSpPr>
          <p:cNvPr id="103" name="Google Shape;103;g15318e87ebd_0_46"/>
          <p:cNvSpPr txBox="1">
            <a:spLocks noGrp="1"/>
          </p:cNvSpPr>
          <p:nvPr>
            <p:ph type="body" idx="1"/>
          </p:nvPr>
        </p:nvSpPr>
        <p:spPr>
          <a:xfrm>
            <a:off x="838200" y="2068497"/>
            <a:ext cx="10515600" cy="4108500"/>
          </a:xfrm>
          <a:prstGeom prst="rect">
            <a:avLst/>
          </a:prstGeom>
        </p:spPr>
        <p:txBody>
          <a:bodyPr spcFirstLastPara="1" wrap="square" lIns="91425" tIns="45700" rIns="91425" bIns="45700" anchor="t" anchorCtr="0">
            <a:noAutofit/>
          </a:bodyPr>
          <a:lstStyle/>
          <a:p>
            <a:pPr marL="457200" lvl="0" indent="-393700" algn="l" rtl="0">
              <a:lnSpc>
                <a:spcPct val="100000"/>
              </a:lnSpc>
              <a:spcBef>
                <a:spcPts val="1000"/>
              </a:spcBef>
              <a:spcAft>
                <a:spcPts val="0"/>
              </a:spcAft>
              <a:buSzPts val="2600"/>
              <a:buChar char="•"/>
            </a:pPr>
            <a:r>
              <a:rPr lang="fi-FI" dirty="0"/>
              <a:t>Göbbels: ”Kun valetta toistaa tarpeeksi monta kertaa, se muuttuu totuudeksi.”</a:t>
            </a:r>
          </a:p>
          <a:p>
            <a:pPr marL="457200" lvl="0" indent="-393700" algn="l" rtl="0">
              <a:lnSpc>
                <a:spcPct val="100000"/>
              </a:lnSpc>
              <a:spcBef>
                <a:spcPts val="1000"/>
              </a:spcBef>
              <a:spcAft>
                <a:spcPts val="0"/>
              </a:spcAft>
              <a:buSzPts val="2600"/>
              <a:buChar char="•"/>
            </a:pPr>
            <a:endParaRPr sz="800" dirty="0"/>
          </a:p>
          <a:p>
            <a:pPr marL="457200" lvl="0" indent="-393700" algn="l" rtl="0">
              <a:lnSpc>
                <a:spcPct val="100000"/>
              </a:lnSpc>
              <a:spcBef>
                <a:spcPts val="0"/>
              </a:spcBef>
              <a:spcAft>
                <a:spcPts val="0"/>
              </a:spcAft>
              <a:buSzPts val="2600"/>
              <a:buChar char="•"/>
            </a:pPr>
            <a:r>
              <a:rPr lang="fi-FI" dirty="0"/>
              <a:t>Saatavuusharhan lähisukulainen, jonka ytimessä on merkittävyyden tai yleisyyden sijaan väitteiden totuudellisuus.</a:t>
            </a:r>
            <a:endParaRPr dirty="0"/>
          </a:p>
          <a:p>
            <a:pPr marL="0" lvl="0" indent="0" algn="l" rtl="0">
              <a:lnSpc>
                <a:spcPct val="100000"/>
              </a:lnSpc>
              <a:spcBef>
                <a:spcPts val="1000"/>
              </a:spcBef>
              <a:spcAft>
                <a:spcPts val="0"/>
              </a:spcAft>
              <a:buNone/>
            </a:pPr>
            <a:endParaRPr dirty="0"/>
          </a:p>
        </p:txBody>
      </p:sp>
      <p:sp>
        <p:nvSpPr>
          <p:cNvPr id="2" name="Alatunnisteen paikkamerkki 1">
            <a:extLst>
              <a:ext uri="{FF2B5EF4-FFF2-40B4-BE49-F238E27FC236}">
                <a16:creationId xmlns:a16="http://schemas.microsoft.com/office/drawing/2014/main" id="{138215E5-82A5-F4F0-9677-28A9C7459E24}"/>
              </a:ext>
            </a:extLst>
          </p:cNvPr>
          <p:cNvSpPr>
            <a:spLocks noGrp="1"/>
          </p:cNvSpPr>
          <p:nvPr>
            <p:ph type="ftr" idx="11"/>
          </p:nvPr>
        </p:nvSpPr>
        <p:spPr/>
        <p:txBody>
          <a:bodyPr/>
          <a:lstStyle/>
          <a:p>
            <a:r>
              <a:rPr lang="fi-FI"/>
              <a:t>2. Ajattelun vinoumia ja virheitä</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g15318e87ebd_0_53"/>
          <p:cNvSpPr txBox="1">
            <a:spLocks noGrp="1"/>
          </p:cNvSpPr>
          <p:nvPr>
            <p:ph type="title"/>
          </p:nvPr>
        </p:nvSpPr>
        <p:spPr>
          <a:xfrm>
            <a:off x="838200" y="983457"/>
            <a:ext cx="10515600" cy="7290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fi-FI"/>
              <a:t>Henkiinjäämisharha</a:t>
            </a:r>
            <a:endParaRPr/>
          </a:p>
        </p:txBody>
      </p:sp>
      <p:sp>
        <p:nvSpPr>
          <p:cNvPr id="110" name="Google Shape;110;g15318e87ebd_0_53"/>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fi-FI"/>
              <a:t>8</a:t>
            </a:fld>
            <a:endParaRPr/>
          </a:p>
        </p:txBody>
      </p:sp>
      <p:sp>
        <p:nvSpPr>
          <p:cNvPr id="111" name="Google Shape;111;g15318e87ebd_0_53"/>
          <p:cNvSpPr txBox="1">
            <a:spLocks noGrp="1"/>
          </p:cNvSpPr>
          <p:nvPr>
            <p:ph type="body" idx="1"/>
          </p:nvPr>
        </p:nvSpPr>
        <p:spPr>
          <a:xfrm>
            <a:off x="838200" y="2068497"/>
            <a:ext cx="10515600" cy="4108500"/>
          </a:xfrm>
          <a:prstGeom prst="rect">
            <a:avLst/>
          </a:prstGeom>
        </p:spPr>
        <p:txBody>
          <a:bodyPr spcFirstLastPara="1" wrap="square" lIns="91425" tIns="45700" rIns="91425" bIns="45700" anchor="t" anchorCtr="0">
            <a:noAutofit/>
          </a:bodyPr>
          <a:lstStyle/>
          <a:p>
            <a:pPr marL="457200" lvl="0" indent="-393700" algn="l" rtl="0">
              <a:lnSpc>
                <a:spcPct val="100000"/>
              </a:lnSpc>
              <a:spcBef>
                <a:spcPts val="1000"/>
              </a:spcBef>
              <a:spcAft>
                <a:spcPts val="0"/>
              </a:spcAft>
              <a:buSzPts val="2600"/>
              <a:buChar char="•"/>
            </a:pPr>
            <a:r>
              <a:rPr lang="fi-FI" dirty="0"/>
              <a:t>Toinen saatavuusharhan sukulainen, jonka mukaan yliarvioimme systemaattisesti omat onnistumisen mahdollisuutemme, koska onnistumiset ovat usein julkisuudessa epäonnistumisia näkyvämpiä.</a:t>
            </a:r>
          </a:p>
          <a:p>
            <a:pPr marL="457200" lvl="0" indent="-393700" algn="l" rtl="0">
              <a:lnSpc>
                <a:spcPct val="100000"/>
              </a:lnSpc>
              <a:spcBef>
                <a:spcPts val="1000"/>
              </a:spcBef>
              <a:spcAft>
                <a:spcPts val="0"/>
              </a:spcAft>
              <a:buSzPts val="2600"/>
              <a:buChar char="•"/>
            </a:pPr>
            <a:endParaRPr sz="800" dirty="0"/>
          </a:p>
          <a:p>
            <a:pPr marL="457200" lvl="0" indent="-393700" algn="l" rtl="0">
              <a:lnSpc>
                <a:spcPct val="100000"/>
              </a:lnSpc>
              <a:spcBef>
                <a:spcPts val="0"/>
              </a:spcBef>
              <a:spcAft>
                <a:spcPts val="0"/>
              </a:spcAft>
              <a:buSzPts val="2600"/>
              <a:buChar char="•"/>
            </a:pPr>
            <a:r>
              <a:rPr lang="fi-FI" dirty="0"/>
              <a:t>X:stä tuli miljonääri, koska teki ahkerasti töitä; Y kasvoi lajin huipulle, koska jaksoi treenata; Z:sta tuli julkkis, koska uskoi itseensä… Näistä voittajista tehdään juttuja, mutta kuinka monta juttua tehtiin niistä monin verroin useammista ahkerista, sinnikkäistä tai itseensä uskovista, jotka eivät päätyneet menestyjiksi?</a:t>
            </a:r>
            <a:endParaRPr dirty="0"/>
          </a:p>
          <a:p>
            <a:pPr marL="0" lvl="0" indent="0" algn="l" rtl="0">
              <a:lnSpc>
                <a:spcPct val="100000"/>
              </a:lnSpc>
              <a:spcBef>
                <a:spcPts val="1000"/>
              </a:spcBef>
              <a:spcAft>
                <a:spcPts val="0"/>
              </a:spcAft>
              <a:buNone/>
            </a:pPr>
            <a:endParaRPr dirty="0"/>
          </a:p>
        </p:txBody>
      </p:sp>
      <p:sp>
        <p:nvSpPr>
          <p:cNvPr id="2" name="Alatunnisteen paikkamerkki 1">
            <a:extLst>
              <a:ext uri="{FF2B5EF4-FFF2-40B4-BE49-F238E27FC236}">
                <a16:creationId xmlns:a16="http://schemas.microsoft.com/office/drawing/2014/main" id="{D9A7BD5E-D109-C052-1769-239406DDA904}"/>
              </a:ext>
            </a:extLst>
          </p:cNvPr>
          <p:cNvSpPr>
            <a:spLocks noGrp="1"/>
          </p:cNvSpPr>
          <p:nvPr>
            <p:ph type="ftr" idx="11"/>
          </p:nvPr>
        </p:nvSpPr>
        <p:spPr/>
        <p:txBody>
          <a:bodyPr/>
          <a:lstStyle/>
          <a:p>
            <a:r>
              <a:rPr lang="fi-FI"/>
              <a:t>2. Ajattelun vinoumia ja virheitä</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g15318e87ebd_0_60"/>
          <p:cNvSpPr txBox="1">
            <a:spLocks noGrp="1"/>
          </p:cNvSpPr>
          <p:nvPr>
            <p:ph type="title"/>
          </p:nvPr>
        </p:nvSpPr>
        <p:spPr>
          <a:xfrm>
            <a:off x="838200" y="983457"/>
            <a:ext cx="10515600" cy="7290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fi-FI"/>
              <a:t>Lopputulosharha</a:t>
            </a:r>
            <a:endParaRPr/>
          </a:p>
        </p:txBody>
      </p:sp>
      <p:sp>
        <p:nvSpPr>
          <p:cNvPr id="118" name="Google Shape;118;g15318e87ebd_0_60"/>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fi-FI"/>
              <a:t>9</a:t>
            </a:fld>
            <a:endParaRPr/>
          </a:p>
        </p:txBody>
      </p:sp>
      <p:sp>
        <p:nvSpPr>
          <p:cNvPr id="119" name="Google Shape;119;g15318e87ebd_0_60"/>
          <p:cNvSpPr txBox="1">
            <a:spLocks noGrp="1"/>
          </p:cNvSpPr>
          <p:nvPr>
            <p:ph type="body" idx="1"/>
          </p:nvPr>
        </p:nvSpPr>
        <p:spPr>
          <a:xfrm>
            <a:off x="838200" y="2068497"/>
            <a:ext cx="10515600" cy="4108500"/>
          </a:xfrm>
          <a:prstGeom prst="rect">
            <a:avLst/>
          </a:prstGeom>
        </p:spPr>
        <p:txBody>
          <a:bodyPr spcFirstLastPara="1" wrap="square" lIns="91425" tIns="45700" rIns="91425" bIns="45700" anchor="t" anchorCtr="0">
            <a:noAutofit/>
          </a:bodyPr>
          <a:lstStyle/>
          <a:p>
            <a:pPr marL="457200" lvl="0" indent="-393700" algn="l" rtl="0">
              <a:lnSpc>
                <a:spcPct val="100000"/>
              </a:lnSpc>
              <a:spcBef>
                <a:spcPts val="1000"/>
              </a:spcBef>
              <a:spcAft>
                <a:spcPts val="0"/>
              </a:spcAft>
              <a:buSzPts val="2600"/>
              <a:buChar char="•"/>
            </a:pPr>
            <a:r>
              <a:rPr lang="fi-FI" dirty="0"/>
              <a:t>Lopputulosharha perustuu siihen tosiasiaan, että ihmisen mieli etsii tapahtumista helposti syy-seuraussuhteita, tarkoituksellisuutta tai suunnitelmallisuutta, vaikka sattumalla on yleensä paljon suurempi osuus ihmisten elämässä kuin yleensä ymmärrämme tai myönnämme.</a:t>
            </a:r>
          </a:p>
          <a:p>
            <a:pPr marL="457200" lvl="0" indent="-393700" algn="l" rtl="0">
              <a:lnSpc>
                <a:spcPct val="100000"/>
              </a:lnSpc>
              <a:spcBef>
                <a:spcPts val="1000"/>
              </a:spcBef>
              <a:spcAft>
                <a:spcPts val="0"/>
              </a:spcAft>
              <a:buSzPts val="2600"/>
              <a:buChar char="•"/>
            </a:pPr>
            <a:endParaRPr sz="800" dirty="0"/>
          </a:p>
          <a:p>
            <a:pPr marL="457200" lvl="0" indent="-393700" algn="l" rtl="0">
              <a:lnSpc>
                <a:spcPct val="100000"/>
              </a:lnSpc>
              <a:spcBef>
                <a:spcPts val="0"/>
              </a:spcBef>
              <a:spcAft>
                <a:spcPts val="0"/>
              </a:spcAft>
              <a:buSzPts val="2600"/>
              <a:buChar char="•"/>
            </a:pPr>
            <a:r>
              <a:rPr lang="fi-FI" dirty="0"/>
              <a:t>Ihmisillä on taipumus etsiä yksinkertaisia selityksiä ja matala toleranssi sille, että asiat olisivat monimutkaisia, sattumanvaraisia tai hallitsemattomia – tämä toimii usein salaliittoteorioiden taustalla. </a:t>
            </a:r>
            <a:endParaRPr dirty="0"/>
          </a:p>
          <a:p>
            <a:pPr marL="0" lvl="0" indent="0" algn="l" rtl="0">
              <a:lnSpc>
                <a:spcPct val="100000"/>
              </a:lnSpc>
              <a:spcBef>
                <a:spcPts val="1000"/>
              </a:spcBef>
              <a:spcAft>
                <a:spcPts val="0"/>
              </a:spcAft>
              <a:buNone/>
            </a:pPr>
            <a:endParaRPr dirty="0"/>
          </a:p>
        </p:txBody>
      </p:sp>
      <p:sp>
        <p:nvSpPr>
          <p:cNvPr id="2" name="Alatunnisteen paikkamerkki 1">
            <a:extLst>
              <a:ext uri="{FF2B5EF4-FFF2-40B4-BE49-F238E27FC236}">
                <a16:creationId xmlns:a16="http://schemas.microsoft.com/office/drawing/2014/main" id="{191121A5-0C1A-6727-729A-6EC86E8676A3}"/>
              </a:ext>
            </a:extLst>
          </p:cNvPr>
          <p:cNvSpPr>
            <a:spLocks noGrp="1"/>
          </p:cNvSpPr>
          <p:nvPr>
            <p:ph type="ftr" idx="11"/>
          </p:nvPr>
        </p:nvSpPr>
        <p:spPr/>
        <p:txBody>
          <a:bodyPr/>
          <a:lstStyle/>
          <a:p>
            <a:r>
              <a:rPr lang="fi-FI"/>
              <a:t>2. Ajattelun vinoumia ja virheitä</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g15318e87ebd_0_67"/>
          <p:cNvSpPr txBox="1">
            <a:spLocks noGrp="1"/>
          </p:cNvSpPr>
          <p:nvPr>
            <p:ph type="title"/>
          </p:nvPr>
        </p:nvSpPr>
        <p:spPr>
          <a:xfrm>
            <a:off x="838200" y="983457"/>
            <a:ext cx="10515600" cy="7290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fi-FI"/>
              <a:t>Uponneiden kustannusten harha</a:t>
            </a:r>
            <a:endParaRPr/>
          </a:p>
        </p:txBody>
      </p:sp>
      <p:sp>
        <p:nvSpPr>
          <p:cNvPr id="126" name="Google Shape;126;g15318e87ebd_0_67"/>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fi-FI"/>
              <a:t>10</a:t>
            </a:fld>
            <a:endParaRPr/>
          </a:p>
        </p:txBody>
      </p:sp>
      <p:sp>
        <p:nvSpPr>
          <p:cNvPr id="127" name="Google Shape;127;g15318e87ebd_0_67"/>
          <p:cNvSpPr txBox="1">
            <a:spLocks noGrp="1"/>
          </p:cNvSpPr>
          <p:nvPr>
            <p:ph type="body" idx="1"/>
          </p:nvPr>
        </p:nvSpPr>
        <p:spPr>
          <a:xfrm>
            <a:off x="838200" y="2068497"/>
            <a:ext cx="10515600" cy="4108500"/>
          </a:xfrm>
          <a:prstGeom prst="rect">
            <a:avLst/>
          </a:prstGeom>
        </p:spPr>
        <p:txBody>
          <a:bodyPr spcFirstLastPara="1" wrap="square" lIns="91425" tIns="45700" rIns="91425" bIns="45700" anchor="t" anchorCtr="0">
            <a:noAutofit/>
          </a:bodyPr>
          <a:lstStyle/>
          <a:p>
            <a:pPr marL="457200" lvl="0" indent="-393700" algn="l" rtl="0">
              <a:lnSpc>
                <a:spcPct val="100000"/>
              </a:lnSpc>
              <a:spcBef>
                <a:spcPts val="1000"/>
              </a:spcBef>
              <a:spcAft>
                <a:spcPts val="0"/>
              </a:spcAft>
              <a:buSzPts val="2600"/>
              <a:buChar char="•"/>
            </a:pPr>
            <a:r>
              <a:rPr lang="fi-FI" dirty="0"/>
              <a:t>Huonoa tai toimimatontakaan asiaa ei pidä hylätä, koska siihen on jo investoitu paljon aikaa, rahaa tai tunnetta: hylkääminen tarkoittaisi sen hyväksymistä, että on tehty virhe ja kaikki panostus on mennyt hukkaan.</a:t>
            </a:r>
          </a:p>
          <a:p>
            <a:pPr marL="457200" lvl="0" indent="-393700" algn="l" rtl="0">
              <a:lnSpc>
                <a:spcPct val="100000"/>
              </a:lnSpc>
              <a:spcBef>
                <a:spcPts val="1000"/>
              </a:spcBef>
              <a:spcAft>
                <a:spcPts val="0"/>
              </a:spcAft>
              <a:buSzPts val="2600"/>
              <a:buChar char="•"/>
            </a:pPr>
            <a:endParaRPr sz="800" dirty="0"/>
          </a:p>
          <a:p>
            <a:pPr marL="457200" lvl="0" indent="-393700" algn="l" rtl="0">
              <a:lnSpc>
                <a:spcPct val="100000"/>
              </a:lnSpc>
              <a:spcBef>
                <a:spcPts val="0"/>
              </a:spcBef>
              <a:spcAft>
                <a:spcPts val="0"/>
              </a:spcAft>
              <a:buSzPts val="2600"/>
              <a:buChar char="•"/>
            </a:pPr>
            <a:r>
              <a:rPr lang="fi-FI" dirty="0"/>
              <a:t>Harvoin ymmärretään, että jatkaminen johtaa pahimmillaan vielä suurempiin menetyksiin.</a:t>
            </a:r>
            <a:endParaRPr dirty="0"/>
          </a:p>
          <a:p>
            <a:pPr marL="457200" lvl="0" indent="0" algn="l" rtl="0">
              <a:lnSpc>
                <a:spcPct val="100000"/>
              </a:lnSpc>
              <a:spcBef>
                <a:spcPts val="1000"/>
              </a:spcBef>
              <a:spcAft>
                <a:spcPts val="0"/>
              </a:spcAft>
              <a:buNone/>
            </a:pPr>
            <a:endParaRPr dirty="0"/>
          </a:p>
        </p:txBody>
      </p:sp>
      <p:sp>
        <p:nvSpPr>
          <p:cNvPr id="2" name="Alatunnisteen paikkamerkki 1">
            <a:extLst>
              <a:ext uri="{FF2B5EF4-FFF2-40B4-BE49-F238E27FC236}">
                <a16:creationId xmlns:a16="http://schemas.microsoft.com/office/drawing/2014/main" id="{C170AAFC-2686-8471-2FF6-4ADE7A864920}"/>
              </a:ext>
            </a:extLst>
          </p:cNvPr>
          <p:cNvSpPr>
            <a:spLocks noGrp="1"/>
          </p:cNvSpPr>
          <p:nvPr>
            <p:ph type="ftr" idx="11"/>
          </p:nvPr>
        </p:nvSpPr>
        <p:spPr/>
        <p:txBody>
          <a:bodyPr/>
          <a:lstStyle/>
          <a:p>
            <a:r>
              <a:rPr lang="fi-FI"/>
              <a:t>2. Ajattelun vinoumia ja virheitä</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g15318e87ebd_0_74"/>
          <p:cNvSpPr txBox="1">
            <a:spLocks noGrp="1"/>
          </p:cNvSpPr>
          <p:nvPr>
            <p:ph type="title"/>
          </p:nvPr>
        </p:nvSpPr>
        <p:spPr>
          <a:xfrm>
            <a:off x="838200" y="983457"/>
            <a:ext cx="10515600" cy="7290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fi-FI"/>
              <a:t>Ankkuroiminen</a:t>
            </a:r>
            <a:endParaRPr/>
          </a:p>
        </p:txBody>
      </p:sp>
      <p:sp>
        <p:nvSpPr>
          <p:cNvPr id="134" name="Google Shape;134;g15318e87ebd_0_74"/>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fi-FI"/>
              <a:t>11</a:t>
            </a:fld>
            <a:endParaRPr/>
          </a:p>
        </p:txBody>
      </p:sp>
      <p:sp>
        <p:nvSpPr>
          <p:cNvPr id="135" name="Google Shape;135;g15318e87ebd_0_74"/>
          <p:cNvSpPr txBox="1">
            <a:spLocks noGrp="1"/>
          </p:cNvSpPr>
          <p:nvPr>
            <p:ph type="body" idx="1"/>
          </p:nvPr>
        </p:nvSpPr>
        <p:spPr>
          <a:xfrm>
            <a:off x="838200" y="2068497"/>
            <a:ext cx="10515600" cy="4108500"/>
          </a:xfrm>
          <a:prstGeom prst="rect">
            <a:avLst/>
          </a:prstGeom>
        </p:spPr>
        <p:txBody>
          <a:bodyPr spcFirstLastPara="1" wrap="square" lIns="91425" tIns="45700" rIns="91425" bIns="45700" anchor="t" anchorCtr="0">
            <a:noAutofit/>
          </a:bodyPr>
          <a:lstStyle/>
          <a:p>
            <a:pPr marL="457200" lvl="0" indent="-393700" algn="l" rtl="0">
              <a:lnSpc>
                <a:spcPct val="100000"/>
              </a:lnSpc>
              <a:spcBef>
                <a:spcPts val="1000"/>
              </a:spcBef>
              <a:spcAft>
                <a:spcPts val="0"/>
              </a:spcAft>
              <a:buSzPts val="2600"/>
              <a:buChar char="•"/>
            </a:pPr>
            <a:r>
              <a:rPr lang="fi-FI" dirty="0"/>
              <a:t>Olemme, eritoten vaikeissa kysymyksissä taipuvaisia arvioimaan asioita minkä tahansa tarjolla olevan kontekstin avulla.</a:t>
            </a:r>
          </a:p>
          <a:p>
            <a:pPr marL="457200" lvl="0" indent="-393700" algn="l" rtl="0">
              <a:lnSpc>
                <a:spcPct val="100000"/>
              </a:lnSpc>
              <a:spcBef>
                <a:spcPts val="1000"/>
              </a:spcBef>
              <a:spcAft>
                <a:spcPts val="0"/>
              </a:spcAft>
              <a:buSzPts val="2600"/>
              <a:buChar char="•"/>
            </a:pPr>
            <a:endParaRPr sz="800" dirty="0"/>
          </a:p>
          <a:p>
            <a:pPr marL="457200" lvl="0" indent="-393700" algn="l" rtl="0">
              <a:lnSpc>
                <a:spcPct val="100000"/>
              </a:lnSpc>
              <a:spcBef>
                <a:spcPts val="0"/>
              </a:spcBef>
              <a:spcAft>
                <a:spcPts val="0"/>
              </a:spcAft>
              <a:buSzPts val="2600"/>
              <a:buChar char="•"/>
            </a:pPr>
            <a:r>
              <a:rPr lang="fi-FI" dirty="0"/>
              <a:t>Ensivaikutelmilla tai ennakkoluuloilla on myös taipumus pysyä: vaatii paljon vastakkaista kokemusaineista ennen kuin muutamme mieltämme esimerkiksi uuden tuttavuuden suhteen. </a:t>
            </a:r>
            <a:endParaRPr dirty="0"/>
          </a:p>
          <a:p>
            <a:pPr marL="457200" lvl="0" indent="0" algn="l" rtl="0">
              <a:lnSpc>
                <a:spcPct val="100000"/>
              </a:lnSpc>
              <a:spcBef>
                <a:spcPts val="1000"/>
              </a:spcBef>
              <a:spcAft>
                <a:spcPts val="0"/>
              </a:spcAft>
              <a:buNone/>
            </a:pPr>
            <a:endParaRPr dirty="0"/>
          </a:p>
          <a:p>
            <a:pPr marL="0" lvl="0" indent="0" algn="l" rtl="0">
              <a:lnSpc>
                <a:spcPct val="100000"/>
              </a:lnSpc>
              <a:spcBef>
                <a:spcPts val="1000"/>
              </a:spcBef>
              <a:spcAft>
                <a:spcPts val="0"/>
              </a:spcAft>
              <a:buNone/>
            </a:pPr>
            <a:endParaRPr dirty="0"/>
          </a:p>
        </p:txBody>
      </p:sp>
      <p:sp>
        <p:nvSpPr>
          <p:cNvPr id="2" name="Alatunnisteen paikkamerkki 1">
            <a:extLst>
              <a:ext uri="{FF2B5EF4-FFF2-40B4-BE49-F238E27FC236}">
                <a16:creationId xmlns:a16="http://schemas.microsoft.com/office/drawing/2014/main" id="{38648D18-AFEC-C28B-87B1-7EBAE86BADB9}"/>
              </a:ext>
            </a:extLst>
          </p:cNvPr>
          <p:cNvSpPr>
            <a:spLocks noGrp="1"/>
          </p:cNvSpPr>
          <p:nvPr>
            <p:ph type="ftr" idx="11"/>
          </p:nvPr>
        </p:nvSpPr>
        <p:spPr/>
        <p:txBody>
          <a:bodyPr/>
          <a:lstStyle/>
          <a:p>
            <a:r>
              <a:rPr lang="fi-FI"/>
              <a:t>2. Ajattelun vinoumia ja virheitä</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2" name="Google Shape;142;g1397b887a89_0_0"/>
          <p:cNvSpPr txBox="1">
            <a:spLocks noGrp="1"/>
          </p:cNvSpPr>
          <p:nvPr>
            <p:ph type="sldNum" idx="12"/>
          </p:nvPr>
        </p:nvSpPr>
        <p:spPr>
          <a:xfrm>
            <a:off x="8610600" y="6356350"/>
            <a:ext cx="27432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fi-FI"/>
              <a:t>12</a:t>
            </a:fld>
            <a:endParaRPr/>
          </a:p>
        </p:txBody>
      </p:sp>
      <p:pic>
        <p:nvPicPr>
          <p:cNvPr id="3" name="Kuva 2" descr="Kuva, joka sisältää kohteen pöytä&#10;&#10;Kuvaus luotu automaattisesti">
            <a:extLst>
              <a:ext uri="{FF2B5EF4-FFF2-40B4-BE49-F238E27FC236}">
                <a16:creationId xmlns:a16="http://schemas.microsoft.com/office/drawing/2014/main" id="{F61BD741-26A4-F1BD-BF0E-125C765C7365}"/>
              </a:ext>
            </a:extLst>
          </p:cNvPr>
          <p:cNvPicPr>
            <a:picLocks noChangeAspect="1"/>
          </p:cNvPicPr>
          <p:nvPr/>
        </p:nvPicPr>
        <p:blipFill>
          <a:blip r:embed="rId3"/>
          <a:stretch>
            <a:fillRect/>
          </a:stretch>
        </p:blipFill>
        <p:spPr>
          <a:xfrm>
            <a:off x="1303538" y="1355549"/>
            <a:ext cx="9584924" cy="4745168"/>
          </a:xfrm>
          <a:prstGeom prst="rect">
            <a:avLst/>
          </a:prstGeom>
        </p:spPr>
      </p:pic>
      <p:sp>
        <p:nvSpPr>
          <p:cNvPr id="2" name="Alatunnisteen paikkamerkki 1">
            <a:extLst>
              <a:ext uri="{FF2B5EF4-FFF2-40B4-BE49-F238E27FC236}">
                <a16:creationId xmlns:a16="http://schemas.microsoft.com/office/drawing/2014/main" id="{91249937-5C0B-CE85-AEDC-29CA0BE5DBBE}"/>
              </a:ext>
            </a:extLst>
          </p:cNvPr>
          <p:cNvSpPr>
            <a:spLocks noGrp="1"/>
          </p:cNvSpPr>
          <p:nvPr>
            <p:ph type="ftr" idx="11"/>
          </p:nvPr>
        </p:nvSpPr>
        <p:spPr/>
        <p:txBody>
          <a:bodyPr/>
          <a:lstStyle/>
          <a:p>
            <a:r>
              <a:rPr lang="fi-FI"/>
              <a:t>2. Ajattelun vinoumia ja virheitä</a:t>
            </a:r>
          </a:p>
        </p:txBody>
      </p:sp>
    </p:spTree>
  </p:cSld>
  <p:clrMapOvr>
    <a:masterClrMapping/>
  </p:clrMapOvr>
</p:sld>
</file>

<file path=ppt/theme/theme1.xml><?xml version="1.0" encoding="utf-8"?>
<a:theme xmlns:a="http://schemas.openxmlformats.org/drawingml/2006/main" name="Office-te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0779864A8E53F6459A7BFA8B82C39053" ma:contentTypeVersion="11" ma:contentTypeDescription="Luo uusi asiakirja." ma:contentTypeScope="" ma:versionID="ae284c7e5eef1f2e29b82cd30f72fc24">
  <xsd:schema xmlns:xsd="http://www.w3.org/2001/XMLSchema" xmlns:xs="http://www.w3.org/2001/XMLSchema" xmlns:p="http://schemas.microsoft.com/office/2006/metadata/properties" xmlns:ns2="f4750cce-e850-4c6e-b990-1a1612c71b49" xmlns:ns3="f0974581-4bbf-443e-902f-14073e9fb4f6" targetNamespace="http://schemas.microsoft.com/office/2006/metadata/properties" ma:root="true" ma:fieldsID="a755875a2f3ca324a7c49bc594a1c5db" ns2:_="" ns3:_="">
    <xsd:import namespace="f4750cce-e850-4c6e-b990-1a1612c71b49"/>
    <xsd:import namespace="f0974581-4bbf-443e-902f-14073e9fb4f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750cce-e850-4c6e-b990-1a1612c71b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Kuvien tunnisteet" ma:readOnly="false" ma:fieldId="{5cf76f15-5ced-4ddc-b409-7134ff3c332f}" ma:taxonomyMulti="true" ma:sspId="4d49524a-21d1-44ef-b988-918b9b433750"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0974581-4bbf-443e-902f-14073e9fb4f6"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38741ba6-63af-4df1-8658-072236ec27dc}" ma:internalName="TaxCatchAll" ma:showField="CatchAllData" ma:web="84800065-3590-4970-a684-5ccec33c54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0974581-4bbf-443e-902f-14073e9fb4f6" xsi:nil="true"/>
    <lcf76f155ced4ddcb4097134ff3c332f xmlns="f4750cce-e850-4c6e-b990-1a1612c71b4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2A07066-28F1-402B-B9BA-A9310C19A0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750cce-e850-4c6e-b990-1a1612c71b49"/>
    <ds:schemaRef ds:uri="f0974581-4bbf-443e-902f-14073e9fb4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965A437-1085-4082-BF12-8B265D760455}">
  <ds:schemaRefs>
    <ds:schemaRef ds:uri="http://schemas.microsoft.com/office/2006/metadata/properties"/>
    <ds:schemaRef ds:uri="http://schemas.microsoft.com/office/infopath/2007/PartnerControls"/>
    <ds:schemaRef ds:uri="f0974581-4bbf-443e-902f-14073e9fb4f6"/>
    <ds:schemaRef ds:uri="f4750cce-e850-4c6e-b990-1a1612c71b49"/>
  </ds:schemaRefs>
</ds:datastoreItem>
</file>

<file path=customXml/itemProps3.xml><?xml version="1.0" encoding="utf-8"?>
<ds:datastoreItem xmlns:ds="http://schemas.openxmlformats.org/officeDocument/2006/customXml" ds:itemID="{E0A6F04D-E16F-4374-92EB-FBCF1D7542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TotalTime>
  <Words>560</Words>
  <Application>Microsoft Office PowerPoint</Application>
  <PresentationFormat>Laajakuva</PresentationFormat>
  <Paragraphs>75</Paragraphs>
  <Slides>12</Slides>
  <Notes>12</Notes>
  <HiddenSlides>0</HiddenSlides>
  <MMClips>0</MMClips>
  <ScaleCrop>false</ScaleCrop>
  <HeadingPairs>
    <vt:vector size="6" baseType="variant">
      <vt:variant>
        <vt:lpstr>Käytetyt fontit</vt:lpstr>
      </vt:variant>
      <vt:variant>
        <vt:i4>2</vt:i4>
      </vt:variant>
      <vt:variant>
        <vt:lpstr>Teema</vt:lpstr>
      </vt:variant>
      <vt:variant>
        <vt:i4>1</vt:i4>
      </vt:variant>
      <vt:variant>
        <vt:lpstr>Dian otsikot</vt:lpstr>
      </vt:variant>
      <vt:variant>
        <vt:i4>12</vt:i4>
      </vt:variant>
    </vt:vector>
  </HeadingPairs>
  <TitlesOfParts>
    <vt:vector size="15" baseType="lpstr">
      <vt:lpstr>Arial</vt:lpstr>
      <vt:lpstr>Calibri</vt:lpstr>
      <vt:lpstr>Office-teema</vt:lpstr>
      <vt:lpstr>2. Ajattelun vinoumia ja virheitä</vt:lpstr>
      <vt:lpstr>Onko toimintamme aina järkevää?</vt:lpstr>
      <vt:lpstr>PowerPoint-esitys</vt:lpstr>
      <vt:lpstr>Vahvistusharha</vt:lpstr>
      <vt:lpstr>Motivoitu päättely</vt:lpstr>
      <vt:lpstr>Saatavuusharha</vt:lpstr>
      <vt:lpstr>Lumetotuusvaikutus</vt:lpstr>
      <vt:lpstr>Henkiinjäämisharha</vt:lpstr>
      <vt:lpstr>Lopputulosharha</vt:lpstr>
      <vt:lpstr>Uponneiden kustannusten harha</vt:lpstr>
      <vt:lpstr>Ankkuroiminen</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 Ajattelun vinoumia ja virheitä</dc:title>
  <dc:creator>Onditi Zacharias Adell</dc:creator>
  <cp:lastModifiedBy>Onditi Zacharias Adell</cp:lastModifiedBy>
  <cp:revision>2</cp:revision>
  <dcterms:created xsi:type="dcterms:W3CDTF">2021-06-01T16:07:13Z</dcterms:created>
  <dcterms:modified xsi:type="dcterms:W3CDTF">2026-10-07T04:46:01Z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0x0101000779864A8E53F6459A7BFA8B82C39053</vt:lpwstr>
  </property>
</Properties>
</file>