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10"/>
  </p:notesMasterIdLst>
  <p:sldIdLst>
    <p:sldId id="256" r:id="rId6"/>
    <p:sldId id="266" r:id="rId7"/>
    <p:sldId id="268" r:id="rId8"/>
    <p:sldId id="267" r:id="rId9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DD"/>
    <a:srgbClr val="005082"/>
    <a:srgbClr val="0099CC"/>
    <a:srgbClr val="198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26" autoAdjust="0"/>
    <p:restoredTop sz="94652" autoAdjust="0"/>
  </p:normalViewPr>
  <p:slideViewPr>
    <p:cSldViewPr>
      <p:cViewPr varScale="1">
        <p:scale>
          <a:sx n="78" d="100"/>
          <a:sy n="78" d="100"/>
        </p:scale>
        <p:origin x="1224" y="84"/>
      </p:cViewPr>
      <p:guideLst>
        <p:guide orient="horz" pos="10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D5377F9-5B72-481B-AC88-B74C02D9F51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36732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MS PGothic" pitchFamily="34" charset="-128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54038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832162E-5493-4DA9-AE69-36DE1DBA92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9A58E91-C772-4ABC-8168-02FE4102D1F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FE39B19-6D18-4829-8F60-375465AFE44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CC2E85E-8D78-4180-BE5D-4B50E3412FE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AF4EC8C-7181-4B1B-B0DF-0DD1CDF0080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6B3A5EF-C1D2-4581-80D5-D358B7777B3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E5748C-DF45-44D1-921F-DFE524277A9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3BD5DAC-1AF5-485A-8659-EEF77A48D65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6A77C59-236F-4C67-9EE4-D9447447FB9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C62EC50-C03C-4CD7-BD6B-1DE0608F552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3B3B8AD-178B-4E3D-9095-3A6018803E0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text styles</a:t>
            </a:r>
          </a:p>
          <a:p>
            <a:pPr lvl="1"/>
            <a:r>
              <a:rPr lang="fi-FI" altLang="fi-FI"/>
              <a:t>Second level</a:t>
            </a:r>
          </a:p>
          <a:p>
            <a:pPr lvl="2"/>
            <a:r>
              <a:rPr lang="fi-FI" altLang="fi-FI"/>
              <a:t>Third level</a:t>
            </a:r>
          </a:p>
          <a:p>
            <a:pPr lvl="3"/>
            <a:r>
              <a:rPr lang="fi-FI" altLang="fi-FI"/>
              <a:t>Fourth level</a:t>
            </a:r>
          </a:p>
          <a:p>
            <a:pPr lvl="4"/>
            <a:r>
              <a:rPr lang="fi-FI" altLang="fi-FI"/>
              <a:t>Fifth level</a:t>
            </a:r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>
                <a:solidFill>
                  <a:schemeClr val="accent1"/>
                </a:solidFill>
                <a:latin typeface="Verdana" pitchFamily="34" charset="0"/>
              </a:rPr>
              <a:t>Idea 02 – Etiikka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spd="slow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4716016" y="2564904"/>
            <a:ext cx="2837636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>
                <a:solidFill>
                  <a:schemeClr val="accent1"/>
                </a:solidFill>
              </a:rPr>
              <a:t>Luku 8 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>
                <a:solidFill>
                  <a:schemeClr val="accent1"/>
                </a:solidFill>
              </a:rPr>
              <a:t>Sopimusetiikka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Mitä sopimusetiikka on?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5800" y="764704"/>
            <a:ext cx="7772400" cy="5763344"/>
          </a:xfrm>
        </p:spPr>
        <p:txBody>
          <a:bodyPr/>
          <a:lstStyle/>
          <a:p>
            <a:r>
              <a:rPr lang="fi-FI" dirty="0"/>
              <a:t>Usein vähemmälle huomiolle jäävä etiikan suuntaus, jossa tekoja tarkastellaan ihmisten välisinä sopimuksina</a:t>
            </a:r>
            <a:r>
              <a:rPr lang="fi-FI" dirty="0" smtClean="0"/>
              <a:t>.</a:t>
            </a:r>
            <a:endParaRPr lang="fi-FI" dirty="0"/>
          </a:p>
          <a:p>
            <a:r>
              <a:rPr lang="fi-FI" dirty="0"/>
              <a:t>Sopimusetiikan kaksi haaraa:</a:t>
            </a:r>
          </a:p>
          <a:p>
            <a:pPr marL="857250" lvl="1" indent="-457200">
              <a:buAutoNum type="arabicParenR"/>
            </a:pPr>
            <a:r>
              <a:rPr lang="fi-FI" sz="2000" dirty="0" smtClean="0"/>
              <a:t>Yhteiskuntasopimusteoriat </a:t>
            </a:r>
            <a:r>
              <a:rPr lang="fi-FI" sz="2000" dirty="0"/>
              <a:t>(esim. Thomas Hobbes ja Jean-Jacques </a:t>
            </a:r>
            <a:r>
              <a:rPr lang="fi-FI" sz="2000" dirty="0" err="1"/>
              <a:t>Rousseau</a:t>
            </a:r>
            <a:r>
              <a:rPr lang="fi-FI" sz="2000" dirty="0" smtClean="0"/>
              <a:t>)</a:t>
            </a:r>
          </a:p>
          <a:p>
            <a:pPr lvl="1" indent="-342900">
              <a:buFont typeface="Arial" panose="020B0604020202020204" pitchFamily="34" charset="0"/>
              <a:buChar char="•"/>
            </a:pPr>
            <a:r>
              <a:rPr lang="fi-FI" sz="2000" dirty="0" smtClean="0"/>
              <a:t>Lähtökohtana ns. luonnontila, jolla tarkoitetaan ihmiskunnan kuvitteellista alkutilaa ennen järjestäytyneen yhteiskunnan syntyä, jossa ihmiset joutuvat aloittamaan tyhjästä</a:t>
            </a:r>
            <a:endParaRPr lang="fi-FI" sz="2000" dirty="0"/>
          </a:p>
          <a:p>
            <a:pPr marL="685800" lvl="1">
              <a:buFont typeface="Arial" panose="020B0604020202020204" pitchFamily="34" charset="0"/>
              <a:buChar char="•"/>
            </a:pPr>
            <a:r>
              <a:rPr lang="fi-FI" sz="2000" dirty="0" smtClean="0"/>
              <a:t>Luonnontilassa ihmisten on sovittava sellaisista moraalinormeista ja yhteiskunnan säännöistä, jotka ovat eduksi jokaiselle</a:t>
            </a:r>
          </a:p>
          <a:p>
            <a:pPr marL="685800" lvl="1">
              <a:buFont typeface="Arial" panose="020B0604020202020204" pitchFamily="34" charset="0"/>
              <a:buChar char="•"/>
            </a:pPr>
            <a:r>
              <a:rPr lang="fi-FI" sz="2000" dirty="0" smtClean="0"/>
              <a:t>Thomas </a:t>
            </a:r>
            <a:r>
              <a:rPr lang="fi-FI" sz="2000" dirty="0" err="1" smtClean="0"/>
              <a:t>Hobbesin</a:t>
            </a:r>
            <a:r>
              <a:rPr lang="fi-FI" sz="2000" dirty="0" smtClean="0"/>
              <a:t> mielestä luonnontila on sotatila, jossa vallitsee kaikkien sota kaikkia vastaan ja siitä on päästävä pois mahdollisimman nopeasti yhteiskuntasopimuksella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58164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332656"/>
            <a:ext cx="7772400" cy="5763344"/>
          </a:xfrm>
        </p:spPr>
        <p:txBody>
          <a:bodyPr/>
          <a:lstStyle/>
          <a:p>
            <a:pPr marL="0" indent="0">
              <a:buNone/>
            </a:pPr>
            <a:r>
              <a:rPr lang="fi-FI" dirty="0" smtClean="0"/>
              <a:t>        * John </a:t>
            </a:r>
            <a:r>
              <a:rPr lang="fi-FI" dirty="0" err="1" smtClean="0"/>
              <a:t>Locken</a:t>
            </a:r>
            <a:r>
              <a:rPr lang="fi-FI" dirty="0" smtClean="0"/>
              <a:t> mielestä yhteiskuntasopimuksen tulee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      olla mahdollisimman väljä ja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      yhteiskuntasopimuksen tulisi turvata vain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      yksityisomistus ja kaikille mahdollisuus osallistua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      yhteisistä asioista päättämiseen</a:t>
            </a:r>
          </a:p>
          <a:p>
            <a:pPr marL="0" indent="0">
              <a:buNone/>
            </a:pPr>
            <a:r>
              <a:rPr lang="fi-FI" dirty="0" smtClean="0"/>
              <a:t>        * </a:t>
            </a:r>
            <a:r>
              <a:rPr lang="fi-FI" dirty="0" err="1" smtClean="0"/>
              <a:t>Hobbesin</a:t>
            </a:r>
            <a:r>
              <a:rPr lang="fi-FI" dirty="0" smtClean="0"/>
              <a:t> mielestä ihminen on pohjimmiltaan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      pahansuopa, jolloin yhteisistä säännöistä tulee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      sopia tarkkaan. </a:t>
            </a:r>
            <a:r>
              <a:rPr lang="fi-FI" dirty="0" err="1" smtClean="0"/>
              <a:t>Locke</a:t>
            </a:r>
            <a:r>
              <a:rPr lang="fi-FI" dirty="0" smtClean="0"/>
              <a:t> ajattelee, että ihminen on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      pohjimmiltaan hyvä, jolloin väljempi sopimus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      riittää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   * Yhteiskuntasopimus edellyttää järjestäytyneen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      yhteiskunnan muodostumista. Vasta silloin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      oikeuksien toteutuminen voidaan turvata.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5252415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5800" y="404664"/>
            <a:ext cx="7772400" cy="5691336"/>
          </a:xfrm>
        </p:spPr>
        <p:txBody>
          <a:bodyPr/>
          <a:lstStyle/>
          <a:p>
            <a:pPr marL="0" indent="0">
              <a:buNone/>
            </a:pPr>
            <a:r>
              <a:rPr lang="fi-FI" dirty="0" smtClean="0"/>
              <a:t>2) Yksilölähtöinen  sopimusetiikka (mm. Thomas </a:t>
            </a:r>
            <a:r>
              <a:rPr lang="fi-FI" dirty="0" err="1" smtClean="0"/>
              <a:t>Scanlon</a:t>
            </a:r>
            <a:r>
              <a:rPr lang="fi-FI" dirty="0" smtClean="0"/>
              <a:t>)</a:t>
            </a:r>
          </a:p>
          <a:p>
            <a:r>
              <a:rPr lang="fi-FI" dirty="0" smtClean="0"/>
              <a:t>Kaikki </a:t>
            </a:r>
            <a:r>
              <a:rPr lang="fi-FI" dirty="0"/>
              <a:t>ihmiset ovat keskenään tasavertaisia, ja siksi jokaisen ihmisen tarpeet on huomioitava yhtä lailla.</a:t>
            </a:r>
          </a:p>
          <a:p>
            <a:endParaRPr lang="fi-FI" dirty="0"/>
          </a:p>
          <a:p>
            <a:r>
              <a:rPr lang="fi-FI" dirty="0"/>
              <a:t>Vastuu ulottuu kaikkiin ihmisiin, jos yksikin protestoi vastaan hyvin perustein, tekoa ei voi hyväksyä.</a:t>
            </a:r>
          </a:p>
          <a:p>
            <a:endParaRPr lang="fi-FI" dirty="0"/>
          </a:p>
          <a:p>
            <a:r>
              <a:rPr lang="fi-FI" dirty="0"/>
              <a:t>Sopimusetiikalla yhteyksiä Kantin velvollisuusetiikkaan – mutta myös eroja.</a:t>
            </a:r>
          </a:p>
          <a:p>
            <a:endParaRPr lang="fi-FI" dirty="0"/>
          </a:p>
          <a:p>
            <a:r>
              <a:rPr lang="fi-FI" dirty="0"/>
              <a:t>Kantilla olennaista on periaatteiden noudattaminen, Scanlonilla tilanteita tarkastellaan tapauskohtaisesti.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65178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OK Document" ma:contentTypeID="0x010100FC3EBCEAA53E4A179721051A77971EF800AAC8923946DE4543ABAAAD8F04236D7C" ma:contentTypeVersion="1" ma:contentTypeDescription="OK-dokumentti" ma:contentTypeScope="" ma:versionID="9c8ab2158da96c2c1f3913b449ad68f9">
  <xsd:schema xmlns:xsd="http://www.w3.org/2001/XMLSchema" xmlns:p="http://schemas.microsoft.com/office/2006/metadata/properties" xmlns:ns2="4FD2DD6E-41AC-4D3A-A8B5-1111DEEF208D" targetNamespace="http://schemas.microsoft.com/office/2006/metadata/properties" ma:root="true" ma:fieldsID="e8ab5f083f152726e3993764ce023b45" ns2:_="">
    <xsd:import namespace="4FD2DD6E-41AC-4D3A-A8B5-1111DEEF208D"/>
    <xsd:element name="properties">
      <xsd:complexType>
        <xsd:sequence>
          <xsd:element name="documentManagement">
            <xsd:complexType>
              <xsd:all>
                <xsd:element ref="ns2:OkCompany" minOccurs="0"/>
                <xsd:element ref="ns2:OkDocType"/>
                <xsd:element ref="ns2:OkValidityDate" minOccurs="0"/>
                <xsd:element ref="ns2:OkConfidentiality" minOccurs="0"/>
                <xsd:element ref="ns2:OkOwner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4FD2DD6E-41AC-4D3A-A8B5-1111DEEF208D" elementFormDefault="qualified">
    <xsd:import namespace="http://schemas.microsoft.com/office/2006/documentManagement/types"/>
    <xsd:element name="OkCompany" ma:index="8" nillable="true" ma:displayName="Yhtiö" ma:format="Dropdown" ma:internalName="OkCompany">
      <xsd:simpleType>
        <xsd:restriction base="dms:Choice">
          <xsd:enumeration value="Otavamedia Oy"/>
          <xsd:enumeration value="Otava Oy"/>
          <xsd:enumeration value="Otavan Kirjapaino Oy"/>
          <xsd:enumeration value="Kustannusosakeyhtiö Otava"/>
          <xsd:enumeration value="Suomalainen Kirjakauppa Oy"/>
          <xsd:enumeration value="Like Kustannus Oy"/>
          <xsd:enumeration value="Suomen Kuvapalvelu Oy"/>
          <xsd:enumeration value="Suomen Golfpiste Oy"/>
          <xsd:enumeration value="NettiX Oy"/>
          <xsd:enumeration value="Deco Media Oy"/>
          <xsd:enumeration value="Kustannusosakeyhtiö Moreeni"/>
        </xsd:restriction>
      </xsd:simpleType>
    </xsd:element>
    <xsd:element name="OkDocType" ma:index="9" ma:displayName="Tyyppi" ma:default="Agenda" ma:format="Dropdown" ma:internalName="OkDocType">
      <xsd:simpleType>
        <xsd:restriction base="dms:Choice">
          <xsd:enumeration value="Agenda"/>
          <xsd:enumeration value="Aikataulu"/>
          <xsd:enumeration value="Esitys"/>
          <xsd:enumeration value="Hinnasto"/>
          <xsd:enumeration value="Lomake"/>
          <xsd:enumeration value="Luettelo"/>
          <xsd:enumeration value="Muistio"/>
          <xsd:enumeration value="Ohje"/>
          <xsd:enumeration value="Pöytäkirja"/>
          <xsd:enumeration value="Raportti"/>
          <xsd:enumeration value="Suunnitelma"/>
          <xsd:enumeration value="Tiedote"/>
        </xsd:restriction>
      </xsd:simpleType>
    </xsd:element>
    <xsd:element name="OkValidityDate" ma:index="10" nillable="true" ma:displayName="Voimassaoloaika" ma:format="DateOnly" ma:internalName="OkValidityDate">
      <xsd:simpleType>
        <xsd:restriction base="dms:DateTime"/>
      </xsd:simpleType>
    </xsd:element>
    <xsd:element name="OkConfidentiality" ma:index="11" nillable="true" ma:displayName="Luottamuksellisuus" ma:format="Dropdown" ma:internalName="OkConfidentiality">
      <xsd:simpleType>
        <xsd:restriction base="dms:Choice">
          <xsd:enumeration value="Julkinen"/>
          <xsd:enumeration value="Sisäinen"/>
          <xsd:enumeration value="Luottamuksellinen"/>
          <xsd:enumeration value="Salainen"/>
        </xsd:restriction>
      </xsd:simpleType>
    </xsd:element>
    <xsd:element name="OkOwner" ma:index="12" nillable="true" ma:displayName="Omistaja" ma:list="UserInfo" ma:internalName="Ok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 ma:readOnly="true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LongProperties xmlns="http://schemas.microsoft.com/office/2006/metadata/longProperties"/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kCompany xmlns="4FD2DD6E-41AC-4D3A-A8B5-1111DEEF208D">Kustannusosakeyhtiö Otava</OkCompany>
    <OkOwner xmlns="4FD2DD6E-41AC-4D3A-A8B5-1111DEEF208D">
      <UserInfo>
        <DisplayName/>
        <AccountId xsi:nil="true"/>
        <AccountType/>
      </UserInfo>
    </OkOwner>
    <OkValidityDate xmlns="4FD2DD6E-41AC-4D3A-A8B5-1111DEEF208D" xsi:nil="true"/>
    <OkDocType xmlns="4FD2DD6E-41AC-4D3A-A8B5-1111DEEF208D">Ohje</OkDocType>
    <OkConfidentiality xmlns="4FD2DD6E-41AC-4D3A-A8B5-1111DEEF208D" xsi:nil="true"/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19CAE25-59D9-4309-AAB3-DCD06BA0B5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FD2DD6E-41AC-4D3A-A8B5-1111DEEF208D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C5499A15-F71D-4334-99D5-E0327F9A4F9A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0C69D417-8C22-437C-8803-F9A9448B1813}">
  <ds:schemaRefs>
    <ds:schemaRef ds:uri="4FD2DD6E-41AC-4D3A-A8B5-1111DEEF208D"/>
    <ds:schemaRef ds:uri="http://schemas.microsoft.com/office/2006/documentManagement/types"/>
    <ds:schemaRef ds:uri="http://purl.org/dc/elements/1.1/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DFA3B0D6-F5B6-44C6-B76A-53597D10F97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2004:Templates:Presentations:Designs:Blank Presentation</Template>
  <TotalTime>2361</TotalTime>
  <Words>231</Words>
  <Application>Microsoft Office PowerPoint</Application>
  <PresentationFormat>On-screen Show (4:3)</PresentationFormat>
  <Paragraphs>32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MS PGothic</vt:lpstr>
      <vt:lpstr>MS PGothic</vt:lpstr>
      <vt:lpstr>Arial</vt:lpstr>
      <vt:lpstr>Geneva</vt:lpstr>
      <vt:lpstr>Lucida Grande</vt:lpstr>
      <vt:lpstr>Verdana</vt:lpstr>
      <vt:lpstr>Blank Presentation</vt:lpstr>
      <vt:lpstr>PowerPoint Presentation</vt:lpstr>
      <vt:lpstr>Mitä sopimusetiikka on?</vt:lpstr>
      <vt:lpstr>PowerPoint Presentation</vt:lpstr>
      <vt:lpstr>PowerPoint Presentation</vt:lpstr>
    </vt:vector>
  </TitlesOfParts>
  <Company>Venla Koski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Venla Koski</dc:creator>
  <cp:lastModifiedBy>Minna</cp:lastModifiedBy>
  <cp:revision>71</cp:revision>
  <dcterms:created xsi:type="dcterms:W3CDTF">2010-04-19T08:09:13Z</dcterms:created>
  <dcterms:modified xsi:type="dcterms:W3CDTF">2020-08-30T08:09:53Z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OK Document</vt:lpwstr>
  </property>
</Properties>
</file>