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63" r:id="rId4"/>
    <p:sldId id="273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ssi Lindel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7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143150" y="169175"/>
            <a:ext cx="11204400" cy="3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fi-FI" sz="50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POMM10</a:t>
            </a:r>
            <a:r>
              <a:rPr lang="fi-FI" sz="5000" b="1" dirty="0">
                <a:solidFill>
                  <a:srgbClr val="002060"/>
                </a:solidFill>
              </a:rPr>
              <a:t>3</a:t>
            </a:r>
            <a:r>
              <a:rPr lang="fi-FI" sz="50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fi-FI" sz="5000" b="1" dirty="0">
                <a:solidFill>
                  <a:srgbClr val="002060"/>
                </a:solidFill>
              </a:rPr>
              <a:t> </a:t>
            </a:r>
            <a:br>
              <a:rPr lang="fi-FI" sz="5000" b="1" dirty="0">
                <a:solidFill>
                  <a:srgbClr val="002060"/>
                </a:solidFill>
              </a:rPr>
            </a:br>
            <a:r>
              <a:rPr lang="fi-FI" sz="5000" b="1" dirty="0">
                <a:solidFill>
                  <a:srgbClr val="002060"/>
                </a:solidFill>
              </a:rPr>
              <a:t>Kuvataiteen </a:t>
            </a:r>
            <a:r>
              <a:rPr lang="fi-FI" sz="50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soveltava</a:t>
            </a:r>
            <a:br>
              <a:rPr lang="fi-FI" sz="5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2op</a:t>
            </a: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524000" y="3602050"/>
            <a:ext cx="86655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				       Antti Lokka  SL2020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Sisältö / POM-soveltava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838200" y="1925975"/>
            <a:ext cx="10515600" cy="42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fi-FI" sz="259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OKL OPS: </a:t>
            </a:r>
            <a:r>
              <a:rPr lang="fi-FI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Pedagogiseen tutkimukseen perustuvien oppimateriaalien (joissa </a:t>
            </a:r>
            <a:r>
              <a:rPr lang="fi-FI" sz="2590" b="0" i="0" u="none" strike="noStrike" cap="none">
                <a:solidFill>
                  <a:srgbClr val="85200C"/>
                </a:solidFill>
                <a:latin typeface="Calibri"/>
                <a:ea typeface="Calibri"/>
                <a:cs typeface="Calibri"/>
                <a:sym typeface="Calibri"/>
              </a:rPr>
              <a:t>monilukutaito</a:t>
            </a:r>
            <a:r>
              <a:rPr lang="fi-FI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sekä </a:t>
            </a:r>
            <a:r>
              <a:rPr lang="fi-FI" sz="2590" b="0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tutkiva oppiminen</a:t>
            </a:r>
            <a:r>
              <a:rPr lang="fi-FI" sz="25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tuottaminen ja arviointi. Integroivat kokonaisuudet rakennetaan tai toteutetaan yhteistyössä eri alojen edustajien kanssa.</a:t>
            </a:r>
            <a:endParaRPr sz="2590"/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962975" y="3877950"/>
            <a:ext cx="2394600" cy="2515200"/>
          </a:xfrm>
          <a:prstGeom prst="roundRect">
            <a:avLst>
              <a:gd name="adj" fmla="val 16667"/>
            </a:avLst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/>
              <a:t>Oppimisen tutkimus</a:t>
            </a:r>
            <a:endParaRPr sz="2400"/>
          </a:p>
        </p:txBody>
      </p:sp>
      <p:sp>
        <p:nvSpPr>
          <p:cNvPr id="94" name="Shape 94"/>
          <p:cNvSpPr/>
          <p:nvPr/>
        </p:nvSpPr>
        <p:spPr>
          <a:xfrm>
            <a:off x="3357576" y="5396875"/>
            <a:ext cx="3251100" cy="708000"/>
          </a:xfrm>
          <a:prstGeom prst="rightArrow">
            <a:avLst>
              <a:gd name="adj1" fmla="val 60095"/>
              <a:gd name="adj2" fmla="val 58171"/>
            </a:avLst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Shape 95"/>
          <p:cNvSpPr/>
          <p:nvPr/>
        </p:nvSpPr>
        <p:spPr>
          <a:xfrm>
            <a:off x="6656922" y="3980841"/>
            <a:ext cx="1455900" cy="2309400"/>
          </a:xfrm>
          <a:prstGeom prst="foldedCorner">
            <a:avLst>
              <a:gd name="adj" fmla="val 16667"/>
            </a:avLst>
          </a:prstGeom>
          <a:solidFill>
            <a:srgbClr val="D77200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/>
              <a:t>Tuotos</a:t>
            </a:r>
            <a:endParaRPr sz="2400"/>
          </a:p>
        </p:txBody>
      </p:sp>
      <p:sp>
        <p:nvSpPr>
          <p:cNvPr id="96" name="Shape 96"/>
          <p:cNvSpPr/>
          <p:nvPr/>
        </p:nvSpPr>
        <p:spPr>
          <a:xfrm>
            <a:off x="8086625" y="4083750"/>
            <a:ext cx="3026700" cy="2309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rgbClr val="EEEEEE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/>
              <a:t>Arviointi-</a:t>
            </a:r>
            <a:br>
              <a:rPr lang="fi-FI" sz="2400"/>
            </a:br>
            <a:r>
              <a:rPr lang="fi-FI" sz="2400"/>
              <a:t>näkökulma</a:t>
            </a:r>
            <a:endParaRPr sz="2400"/>
          </a:p>
        </p:txBody>
      </p:sp>
      <p:sp>
        <p:nvSpPr>
          <p:cNvPr id="97" name="Shape 97"/>
          <p:cNvSpPr/>
          <p:nvPr/>
        </p:nvSpPr>
        <p:spPr>
          <a:xfrm>
            <a:off x="4047305" y="3877950"/>
            <a:ext cx="2102100" cy="926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/>
              <a:t>Eri alojen edustajat</a:t>
            </a:r>
            <a:endParaRPr sz="2400"/>
          </a:p>
        </p:txBody>
      </p:sp>
      <p:sp>
        <p:nvSpPr>
          <p:cNvPr id="98" name="Shape 98"/>
          <p:cNvSpPr/>
          <p:nvPr/>
        </p:nvSpPr>
        <p:spPr>
          <a:xfrm rot="10800000" flipH="1">
            <a:off x="4933847" y="4804654"/>
            <a:ext cx="1576500" cy="1197300"/>
          </a:xfrm>
          <a:prstGeom prst="bentArrow">
            <a:avLst>
              <a:gd name="adj1" fmla="val 20009"/>
              <a:gd name="adj2" fmla="val 20995"/>
              <a:gd name="adj3" fmla="val 18999"/>
              <a:gd name="adj4" fmla="val 50002"/>
            </a:avLst>
          </a:prstGeom>
          <a:solidFill>
            <a:srgbClr val="D9EAD3"/>
          </a:solidFill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Projektioppiminen työtapana</a:t>
            </a:r>
            <a:endParaRPr/>
          </a:p>
        </p:txBody>
      </p:sp>
      <p:pic>
        <p:nvPicPr>
          <p:cNvPr id="142" name="Shape 142" descr="Kopio tiedostosta CPLN kulkumall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1950" y="1164775"/>
            <a:ext cx="9577901" cy="538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728822" y="408876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TEHTÄVÄNANTO ANIMAATIOKERHO</a:t>
            </a:r>
            <a:endParaRPr dirty="0"/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728822" y="1598204"/>
            <a:ext cx="10515600" cy="51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r>
              <a:rPr lang="fi-FI" sz="2400" dirty="0"/>
              <a:t>Suunnitelkaa projektioppimisen työtapaa käyttäen monialainen oppimiskokonaisuus (MOK) joka voidaan ohjata </a:t>
            </a:r>
            <a:r>
              <a:rPr lang="fi-FI" sz="2400" dirty="0" err="1"/>
              <a:t>ZOOMissa</a:t>
            </a:r>
            <a:r>
              <a:rPr lang="fi-FI" sz="2400" dirty="0"/>
              <a:t>:</a:t>
            </a:r>
          </a:p>
          <a:p>
            <a:pPr marL="0" lvl="0" indent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Arial"/>
              <a:buNone/>
            </a:pPr>
            <a:endParaRPr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on kohderyhmälle 3-6 </a:t>
            </a:r>
            <a:r>
              <a:rPr lang="fi-FI" sz="2400" dirty="0" err="1"/>
              <a:t>lk</a:t>
            </a:r>
            <a:endParaRPr lang="fi-FI"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laajuudeltaan 2 x 45 min, toteutus 22.10.</a:t>
            </a:r>
            <a:endParaRPr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lang="fi-FI"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Integroi ainakin </a:t>
            </a:r>
            <a:r>
              <a:rPr lang="fi-FI" sz="2400" dirty="0">
                <a:solidFill>
                  <a:schemeClr val="accent2">
                    <a:lumMod val="50000"/>
                  </a:schemeClr>
                </a:solidFill>
              </a:rPr>
              <a:t>musiikkia ja kuvataidetta</a:t>
            </a:r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lang="fi-FI" sz="2400" dirty="0"/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Huomioi erilaiset oppijat</a:t>
            </a:r>
          </a:p>
          <a:p>
            <a:pPr marL="457200" lvl="0" indent="-34290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sz="2400" dirty="0"/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Tehdään joko ryhmässä tai parityönä</a:t>
            </a:r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endParaRPr sz="2400" dirty="0"/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On perusasteen opetussuunnitelmien perusteiden 2014 mukainen</a:t>
            </a:r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fi-FI" sz="2400" dirty="0"/>
              <a:t>Yhteydenpito kerholaisiin ja kesäyliopistoon sekä tiedottaminen -&gt; sovitaan myöhemmin.</a:t>
            </a:r>
            <a:endParaRPr sz="2400" dirty="0"/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116</Words>
  <Application>Microsoft Macintosh PowerPoint</Application>
  <PresentationFormat>Laajakuva</PresentationFormat>
  <Paragraphs>24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POMM1032  Kuvataiteen soveltava 2op</vt:lpstr>
      <vt:lpstr>Sisältö / POM-soveltava</vt:lpstr>
      <vt:lpstr>Projektioppiminen työtapana</vt:lpstr>
      <vt:lpstr>TEHTÄVÄNANTO ANIMAATIOKERHO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POMM1032 Kuvataiteen soveltava 2+3 op</dc:title>
  <cp:lastModifiedBy>Lokka, Antti</cp:lastModifiedBy>
  <cp:revision>4</cp:revision>
  <dcterms:modified xsi:type="dcterms:W3CDTF">2020-09-23T17:49:54Z</dcterms:modified>
</cp:coreProperties>
</file>