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10" r:id="rId3"/>
    <p:sldId id="258" r:id="rId4"/>
    <p:sldId id="257" r:id="rId5"/>
    <p:sldId id="260" r:id="rId6"/>
    <p:sldId id="320" r:id="rId7"/>
    <p:sldId id="319" r:id="rId8"/>
    <p:sldId id="259" r:id="rId9"/>
    <p:sldId id="261" r:id="rId10"/>
    <p:sldId id="321" r:id="rId11"/>
    <p:sldId id="262" r:id="rId12"/>
    <p:sldId id="335" r:id="rId13"/>
    <p:sldId id="264" r:id="rId14"/>
    <p:sldId id="267" r:id="rId15"/>
    <p:sldId id="268" r:id="rId16"/>
    <p:sldId id="269" r:id="rId17"/>
    <p:sldId id="317" r:id="rId18"/>
    <p:sldId id="275" r:id="rId19"/>
    <p:sldId id="274" r:id="rId20"/>
    <p:sldId id="322" r:id="rId21"/>
    <p:sldId id="323" r:id="rId22"/>
    <p:sldId id="270" r:id="rId23"/>
    <p:sldId id="276" r:id="rId24"/>
    <p:sldId id="271" r:id="rId25"/>
    <p:sldId id="272" r:id="rId26"/>
    <p:sldId id="273" r:id="rId27"/>
    <p:sldId id="326" r:id="rId28"/>
    <p:sldId id="316" r:id="rId29"/>
    <p:sldId id="314" r:id="rId30"/>
    <p:sldId id="315" r:id="rId31"/>
    <p:sldId id="278" r:id="rId32"/>
    <p:sldId id="327" r:id="rId33"/>
    <p:sldId id="279" r:id="rId34"/>
    <p:sldId id="280" r:id="rId35"/>
    <p:sldId id="281" r:id="rId36"/>
    <p:sldId id="285" r:id="rId37"/>
    <p:sldId id="282" r:id="rId38"/>
    <p:sldId id="333" r:id="rId39"/>
    <p:sldId id="283" r:id="rId40"/>
    <p:sldId id="284" r:id="rId41"/>
    <p:sldId id="286" r:id="rId42"/>
    <p:sldId id="287" r:id="rId43"/>
    <p:sldId id="318" r:id="rId44"/>
    <p:sldId id="334" r:id="rId45"/>
    <p:sldId id="288" r:id="rId46"/>
    <p:sldId id="289" r:id="rId47"/>
    <p:sldId id="290" r:id="rId48"/>
    <p:sldId id="291" r:id="rId49"/>
    <p:sldId id="298" r:id="rId50"/>
    <p:sldId id="299" r:id="rId51"/>
    <p:sldId id="292" r:id="rId52"/>
    <p:sldId id="300" r:id="rId53"/>
    <p:sldId id="295" r:id="rId54"/>
    <p:sldId id="294" r:id="rId55"/>
    <p:sldId id="302" r:id="rId56"/>
    <p:sldId id="301" r:id="rId57"/>
    <p:sldId id="297" r:id="rId58"/>
    <p:sldId id="293" r:id="rId59"/>
    <p:sldId id="329" r:id="rId60"/>
    <p:sldId id="330" r:id="rId61"/>
    <p:sldId id="303" r:id="rId62"/>
    <p:sldId id="331" r:id="rId63"/>
    <p:sldId id="332" r:id="rId64"/>
    <p:sldId id="296" r:id="rId65"/>
    <p:sldId id="304" r:id="rId66"/>
    <p:sldId id="324" r:id="rId67"/>
    <p:sldId id="305" r:id="rId68"/>
    <p:sldId id="306" r:id="rId69"/>
    <p:sldId id="307" r:id="rId70"/>
    <p:sldId id="308" r:id="rId71"/>
    <p:sldId id="309" r:id="rId72"/>
    <p:sldId id="328" r:id="rId7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61A9C-359B-4DC6-BE14-8545A1C2782F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01AC-2E92-43E6-81AD-EA8180F99A3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13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01AC-2E92-43E6-81AD-EA8180F99A3D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84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l="-4000" t="-40000" r="-4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7822-B52A-49D9-8AF0-418539F1A844}" type="datetimeFigureOut">
              <a:rPr lang="fi-FI" smtClean="0"/>
              <a:pPr/>
              <a:t>14.12.2016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F22C-137D-4129-9241-98AC3A3E6CB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3ZlzM7o1KK8" TargetMode="External"/><Relationship Id="rId1" Type="http://schemas.openxmlformats.org/officeDocument/2006/relationships/video" Target="https://www.youtube.com/embed/RQrChc7EQw4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manic.fi/php/oppimistyylit.php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nviesti.fi/test2.htm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PS 7s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Oppimisen psykologia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19468"/>
            <a:ext cx="5413259" cy="1487427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88" y="1683659"/>
            <a:ext cx="5425451" cy="121920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88" y="4819609"/>
            <a:ext cx="5449835" cy="17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Tehtäviä…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Palaa tekemääsi ajatuskarttaan. Millä tavalla oppimasi asiat ovat olleet muutosta? Anna muutama esimerkki.</a:t>
            </a:r>
          </a:p>
          <a:p>
            <a:r>
              <a:rPr lang="fi-FI" dirty="0" smtClean="0"/>
              <a:t>Pystytkö havaitsemaan ajatuskartastasi oppimisteorioiden mukaista oppimista?</a:t>
            </a:r>
          </a:p>
          <a:p>
            <a:r>
              <a:rPr lang="fi-FI" dirty="0" smtClean="0"/>
              <a:t>Millä tavalla oppimisteoriat voivat auttaa sinua oppimisessa?</a:t>
            </a:r>
          </a:p>
          <a:p>
            <a:r>
              <a:rPr lang="fi-FI" dirty="0" smtClean="0"/>
              <a:t>Lue oheinen teksti pohdi millä tavalla aasialainen koulukulttuuri eroaa suomalaisesta (MM1 s.89)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85192" y="62068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Automatic</a:t>
            </a:r>
            <a:r>
              <a:rPr lang="fi-FI" dirty="0" smtClean="0"/>
              <a:t> Brain –dokumentti</a:t>
            </a:r>
            <a:br>
              <a:rPr lang="fi-FI" dirty="0" smtClean="0"/>
            </a:br>
            <a:r>
              <a:rPr lang="fi-FI" sz="1800" dirty="0" smtClean="0"/>
              <a:t>* Millaisia asioita ihminen oppii?</a:t>
            </a:r>
            <a:br>
              <a:rPr lang="fi-FI" sz="1800" dirty="0" smtClean="0"/>
            </a:br>
            <a:r>
              <a:rPr lang="fi-FI" sz="1800" dirty="0" smtClean="0"/>
              <a:t>* Miten ihminen oppii?</a:t>
            </a:r>
            <a:br>
              <a:rPr lang="fi-FI" sz="1800" dirty="0" smtClean="0"/>
            </a:br>
            <a:r>
              <a:rPr lang="fi-FI" sz="1800" dirty="0" smtClean="0"/>
              <a:t>* Millaisia asioita ihmisen on vaikea oppia?</a:t>
            </a:r>
            <a:br>
              <a:rPr lang="fi-FI" sz="1800" dirty="0" smtClean="0"/>
            </a:br>
            <a:r>
              <a:rPr lang="fi-FI" sz="1800" dirty="0" smtClean="0"/>
              <a:t>* Millaiset seikat vaikeuttavat oppimista?</a:t>
            </a:r>
            <a:br>
              <a:rPr lang="fi-FI" sz="1800" dirty="0" smtClean="0"/>
            </a:br>
            <a:r>
              <a:rPr lang="fi-FI" sz="1800" dirty="0" smtClean="0"/>
              <a:t>* Millaiset helpottavat?</a:t>
            </a:r>
            <a:br>
              <a:rPr lang="fi-FI" sz="1800" dirty="0" smtClean="0"/>
            </a:br>
            <a:endParaRPr lang="fi-FI" dirty="0"/>
          </a:p>
        </p:txBody>
      </p:sp>
      <p:pic>
        <p:nvPicPr>
          <p:cNvPr id="4" name="RQrChc7EQw4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2900" y="2568946"/>
            <a:ext cx="4038600" cy="2271713"/>
          </a:xfrm>
          <a:prstGeom prst="rect">
            <a:avLst/>
          </a:prstGeom>
        </p:spPr>
      </p:pic>
      <p:pic>
        <p:nvPicPr>
          <p:cNvPr id="7" name="3ZlzM7o1KK8"/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499992" y="254168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Opiskeluilmapiiri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Miten hyvin viihdyt Karhulan lukiossa? </a:t>
            </a:r>
          </a:p>
          <a:p>
            <a:r>
              <a:rPr lang="fi-FI" dirty="0" smtClean="0"/>
              <a:t>Mitkä seikat lisäävät myönteistä ilmapiiriä?</a:t>
            </a:r>
          </a:p>
          <a:p>
            <a:r>
              <a:rPr lang="fi-FI" dirty="0" smtClean="0"/>
              <a:t>Entäs heikentävät?</a:t>
            </a:r>
          </a:p>
          <a:p>
            <a:r>
              <a:rPr lang="fi-FI" dirty="0" smtClean="0"/>
              <a:t>Mitä muutoksia tekisit (jos voisit), jotta ilmapiiri olisi parempi?</a:t>
            </a:r>
          </a:p>
          <a:p>
            <a:r>
              <a:rPr lang="fi-FI" dirty="0" smtClean="0"/>
              <a:t>Yleisiä seikkoja, jotka heikentävät ilmapiiriä: kiire, </a:t>
            </a:r>
            <a:r>
              <a:rPr lang="fi-FI" smtClean="0"/>
              <a:t>liialliset vaatimukset, </a:t>
            </a:r>
            <a:r>
              <a:rPr lang="fi-FI" dirty="0" smtClean="0"/>
              <a:t>uupumus</a:t>
            </a:r>
            <a:r>
              <a:rPr lang="fi-FI" smtClean="0"/>
              <a:t>, liika työmäärä</a:t>
            </a:r>
            <a:r>
              <a:rPr lang="fi-FI" dirty="0" smtClean="0"/>
              <a:t>, tunne epäreilusta kohtelusta, epärealistiset odotukset, tilat, kaverit tai niiden puute…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Kuka sinä olet?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Kuvittele, että vierelläsi kulkee koko ajan näkymätön hahmo. Nimeä hahmo.</a:t>
            </a:r>
          </a:p>
          <a:p>
            <a:r>
              <a:rPr lang="fi-FI" dirty="0" smtClean="0"/>
              <a:t>Hahmo tuntee sinut läpikotaisin.</a:t>
            </a:r>
          </a:p>
          <a:p>
            <a:r>
              <a:rPr lang="fi-FI" dirty="0" smtClean="0"/>
              <a:t>Miten hahmo kuvaisi Sinua viidellä adjektiivilla, viidellä substantiivilla ja viidellä verbillä.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MINÄ!</a:t>
            </a:r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408248" y="1844824"/>
            <a:ext cx="259228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Persoona (</a:t>
            </a:r>
            <a:r>
              <a:rPr lang="fi-FI" dirty="0" err="1" smtClean="0">
                <a:solidFill>
                  <a:schemeClr val="tx1"/>
                </a:solidFill>
              </a:rPr>
              <a:t>minätunne</a:t>
            </a:r>
            <a:r>
              <a:rPr lang="fi-FI" dirty="0" smtClean="0">
                <a:solidFill>
                  <a:schemeClr val="tx1"/>
                </a:solidFill>
              </a:rPr>
              <a:t>, minuus) ainutlaatuinen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5148064" y="1988840"/>
            <a:ext cx="2808312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Muovautuu osana ympäristöä (huom. </a:t>
            </a:r>
            <a:r>
              <a:rPr lang="fi-FI" dirty="0" err="1" smtClean="0"/>
              <a:t>psyko</a:t>
            </a:r>
            <a:r>
              <a:rPr lang="fi-FI" dirty="0" smtClean="0"/>
              <a:t>-</a:t>
            </a:r>
            <a:r>
              <a:rPr lang="fi-FI" dirty="0" err="1" smtClean="0"/>
              <a:t>fyysis</a:t>
            </a:r>
            <a:r>
              <a:rPr lang="fi-FI" dirty="0" smtClean="0"/>
              <a:t>-sosiaalinen)</a:t>
            </a:r>
            <a:endParaRPr lang="fi-FI" dirty="0"/>
          </a:p>
        </p:txBody>
      </p:sp>
      <p:sp>
        <p:nvSpPr>
          <p:cNvPr id="15" name="Yhdestä kulmasta pyöristetty suorakulmio 14"/>
          <p:cNvSpPr/>
          <p:nvPr/>
        </p:nvSpPr>
        <p:spPr>
          <a:xfrm>
            <a:off x="333736" y="4473116"/>
            <a:ext cx="3132348" cy="1368152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Minän</a:t>
            </a:r>
            <a:r>
              <a:rPr lang="fi-FI" dirty="0" smtClean="0"/>
              <a:t> rajat siirtyy (esim. uusi taito), ylittyy (</a:t>
            </a:r>
            <a:r>
              <a:rPr lang="fi-FI" dirty="0" err="1" smtClean="0"/>
              <a:t>flow</a:t>
            </a:r>
            <a:r>
              <a:rPr lang="fi-FI" dirty="0" smtClean="0"/>
              <a:t>-tila) tai katoaa (skitsofrenia)</a:t>
            </a:r>
            <a:endParaRPr lang="fi-FI" dirty="0"/>
          </a:p>
        </p:txBody>
      </p:sp>
      <p:sp>
        <p:nvSpPr>
          <p:cNvPr id="16" name="Ellipsi 15"/>
          <p:cNvSpPr/>
          <p:nvPr/>
        </p:nvSpPr>
        <p:spPr>
          <a:xfrm>
            <a:off x="5148064" y="3573016"/>
            <a:ext cx="3538736" cy="15841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Minä on skeema! Aina osin vääristynyt (</a:t>
            </a:r>
            <a:r>
              <a:rPr lang="fi-FI" dirty="0" err="1" smtClean="0"/>
              <a:t>neg</a:t>
            </a:r>
            <a:r>
              <a:rPr lang="fi-FI" dirty="0" smtClean="0"/>
              <a:t>. skeemat haitallisia </a:t>
            </a:r>
            <a:r>
              <a:rPr lang="fi-FI" dirty="0" smtClean="0">
                <a:sym typeface="Wingdings" panose="05000000000000000000" pitchFamily="2" charset="2"/>
              </a:rPr>
              <a:t> terapia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17" name="Ellipsi 16"/>
          <p:cNvSpPr/>
          <p:nvPr/>
        </p:nvSpPr>
        <p:spPr>
          <a:xfrm>
            <a:off x="6300192" y="1052736"/>
            <a:ext cx="2592288" cy="1080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Kuinka pysyvä?</a:t>
            </a:r>
            <a:endParaRPr lang="fi-FI" dirty="0"/>
          </a:p>
        </p:txBody>
      </p:sp>
      <p:sp>
        <p:nvSpPr>
          <p:cNvPr id="18" name="Ellipsi 17"/>
          <p:cNvSpPr/>
          <p:nvPr/>
        </p:nvSpPr>
        <p:spPr>
          <a:xfrm>
            <a:off x="3203848" y="2560042"/>
            <a:ext cx="2376264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Kuinka paljon geenit vaikuttavat?</a:t>
            </a:r>
            <a:endParaRPr lang="fi-FI" dirty="0"/>
          </a:p>
        </p:txBody>
      </p:sp>
      <p:sp>
        <p:nvSpPr>
          <p:cNvPr id="19" name="Vastakkaisista kulmista pyöristetty suorakulmio 18"/>
          <p:cNvSpPr/>
          <p:nvPr/>
        </p:nvSpPr>
        <p:spPr>
          <a:xfrm>
            <a:off x="3635896" y="5445224"/>
            <a:ext cx="3353208" cy="132352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Millaiset asiat/kokemukset ovat muokanneet/siirtäneet </a:t>
            </a:r>
            <a:r>
              <a:rPr lang="fi-FI" dirty="0" err="1" smtClean="0"/>
              <a:t>sinuuden</a:t>
            </a:r>
            <a:r>
              <a:rPr lang="fi-FI" dirty="0" smtClean="0"/>
              <a:t> rajoja?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i-FI" b="1" smtClean="0"/>
              <a:t>reaali minäkäsitys</a:t>
            </a:r>
          </a:p>
          <a:p>
            <a:pPr lvl="1" eaLnBrk="1" hangingPunct="1">
              <a:lnSpc>
                <a:spcPct val="150000"/>
              </a:lnSpc>
              <a:buFont typeface="Verdana" pitchFamily="34" charset="0"/>
              <a:buNone/>
            </a:pPr>
            <a:r>
              <a:rPr lang="fi-FI" smtClean="0"/>
              <a:t>- </a:t>
            </a:r>
            <a:r>
              <a:rPr lang="fi-FI" sz="2000" smtClean="0"/>
              <a:t>käsitys millainen todella olen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i-FI" b="1" smtClean="0"/>
              <a:t>ihanne minäkäsitys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fi-FI" smtClean="0"/>
              <a:t>	- </a:t>
            </a:r>
            <a:r>
              <a:rPr lang="fi-FI" sz="2000" smtClean="0"/>
              <a:t>käsitys millainen haluaisin olla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i-FI" b="1" smtClean="0"/>
              <a:t>normatiivinen minäkäsitys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fi-FI" smtClean="0"/>
              <a:t>	- </a:t>
            </a:r>
            <a:r>
              <a:rPr lang="fi-FI" sz="2000" smtClean="0"/>
              <a:t>käsitys millainen minun pitäisi olla (ympäristö, ystävät, koulu, vanhemmat etc.)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Minäkäsityksen kolmijako…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ulkonäkö</a:t>
            </a:r>
          </a:p>
          <a:p>
            <a:r>
              <a:rPr lang="fi-FI" dirty="0" smtClean="0"/>
              <a:t>taidot</a:t>
            </a:r>
          </a:p>
          <a:p>
            <a:r>
              <a:rPr lang="fi-FI" dirty="0" smtClean="0"/>
              <a:t>tiedot</a:t>
            </a:r>
          </a:p>
          <a:p>
            <a:r>
              <a:rPr lang="fi-FI" dirty="0" smtClean="0"/>
              <a:t>luonteenpiirteet (lempeys, vihastuminen…)</a:t>
            </a:r>
          </a:p>
          <a:p>
            <a:r>
              <a:rPr lang="fi-FI" dirty="0" smtClean="0"/>
              <a:t>sosiaalisuus (miten tulee toimeen toisten  kanssa)</a:t>
            </a:r>
          </a:p>
          <a:p>
            <a:r>
              <a:rPr lang="fi-FI" dirty="0" smtClean="0"/>
              <a:t>roolit (tunnollinen isoveli, pelle luokassa…)</a:t>
            </a:r>
          </a:p>
          <a:p>
            <a:r>
              <a:rPr lang="fi-FI" dirty="0" smtClean="0"/>
              <a:t>onnistuminen</a:t>
            </a:r>
          </a:p>
          <a:p>
            <a:r>
              <a:rPr lang="fi-FI" dirty="0" smtClean="0"/>
              <a:t>lahjakkuus</a:t>
            </a:r>
          </a:p>
          <a:p>
            <a:r>
              <a:rPr lang="fi-FI" smtClean="0"/>
              <a:t>koulunkäynti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61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i-FI" b="1" dirty="0" smtClean="0"/>
              <a:t>fyysis-motorinen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fi-FI" dirty="0" smtClean="0"/>
              <a:t>	- </a:t>
            </a:r>
            <a:r>
              <a:rPr lang="fi-FI" sz="2000" dirty="0" smtClean="0"/>
              <a:t>ulkoinen minä, ruumiinkuva, ulkonäkö etc.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i-FI" b="1" dirty="0" smtClean="0"/>
              <a:t>suoritus(kyky)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fi-FI" dirty="0" smtClean="0"/>
              <a:t>	</a:t>
            </a:r>
            <a:r>
              <a:rPr lang="fi-FI" sz="2000" dirty="0" smtClean="0"/>
              <a:t>- omat kyvyt, taidot, lahjakkuus, onnistuminen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i-FI" b="1" dirty="0" smtClean="0"/>
              <a:t>emotionaalis-sosiaalinen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fi-FI" dirty="0" smtClean="0"/>
              <a:t>	</a:t>
            </a:r>
            <a:r>
              <a:rPr lang="fi-FI" sz="2000" dirty="0" smtClean="0"/>
              <a:t>- oma luonne, tunteet, reagointi, tunneäly, rooli erilaisissa ryhmissä etc.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Minäkäsityksen osa-alueet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Esimerkki asiasta…</a:t>
            </a:r>
            <a:endParaRPr lang="fi-FI" dirty="0"/>
          </a:p>
        </p:txBody>
      </p:sp>
      <p:sp>
        <p:nvSpPr>
          <p:cNvPr id="30723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mtClean="0"/>
          </a:p>
        </p:txBody>
      </p:sp>
      <p:sp>
        <p:nvSpPr>
          <p:cNvPr id="30724" name="Tekstin paikkamerkki 6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2"/>
          </p:nvPr>
        </p:nvSpPr>
        <p:spPr>
          <a:xfrm>
            <a:off x="468313" y="1484313"/>
            <a:ext cx="4040187" cy="3941762"/>
          </a:xfrm>
          <a:ln>
            <a:prstDash val="solid"/>
          </a:ln>
        </p:spPr>
        <p:txBody>
          <a:bodyPr/>
          <a:lstStyle/>
          <a:p>
            <a:r>
              <a:rPr lang="fi-FI" smtClean="0"/>
              <a:t>Ihanneminä</a:t>
            </a:r>
          </a:p>
          <a:p>
            <a:endParaRPr lang="fi-FI" smtClean="0"/>
          </a:p>
          <a:p>
            <a:endParaRPr lang="fi-FI" smtClean="0"/>
          </a:p>
          <a:p>
            <a:r>
              <a:rPr lang="fi-FI" smtClean="0"/>
              <a:t>Reaaliminä</a:t>
            </a:r>
          </a:p>
          <a:p>
            <a:endParaRPr lang="fi-FI" smtClean="0"/>
          </a:p>
          <a:p>
            <a:endParaRPr lang="fi-FI" smtClean="0"/>
          </a:p>
          <a:p>
            <a:r>
              <a:rPr lang="fi-FI" smtClean="0"/>
              <a:t>Normatiivinen minä</a:t>
            </a:r>
          </a:p>
        </p:txBody>
      </p:sp>
      <p:pic>
        <p:nvPicPr>
          <p:cNvPr id="9" name="Sisällön paikkamerkki 8" descr="mariusz-pudzianowsk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557338"/>
            <a:ext cx="1584325" cy="2384425"/>
          </a:xfrm>
          <a:ln>
            <a:prstDash val="solid"/>
          </a:ln>
        </p:spPr>
      </p:pic>
      <p:pic>
        <p:nvPicPr>
          <p:cNvPr id="10" name="Kuva 9" descr="weak-m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628775"/>
            <a:ext cx="18002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0" descr="boyStudy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997200"/>
            <a:ext cx="32575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25878"/>
            <a:ext cx="4104456" cy="3343282"/>
          </a:xfrm>
        </p:spPr>
      </p:pic>
      <p:sp>
        <p:nvSpPr>
          <p:cNvPr id="12" name="Puolivapaa piirto 11"/>
          <p:cNvSpPr/>
          <p:nvPr/>
        </p:nvSpPr>
        <p:spPr>
          <a:xfrm>
            <a:off x="479831" y="1914258"/>
            <a:ext cx="3581277" cy="3805162"/>
          </a:xfrm>
          <a:custGeom>
            <a:avLst/>
            <a:gdLst>
              <a:gd name="connsiteX0" fmla="*/ 571302 w 3581277"/>
              <a:gd name="connsiteY0" fmla="*/ 0 h 3805162"/>
              <a:gd name="connsiteX1" fmla="*/ 1391698 w 3581277"/>
              <a:gd name="connsiteY1" fmla="*/ 940037 h 3805162"/>
              <a:gd name="connsiteX2" fmla="*/ 776401 w 3581277"/>
              <a:gd name="connsiteY2" fmla="*/ 2384277 h 3805162"/>
              <a:gd name="connsiteX3" fmla="*/ 2177911 w 3581277"/>
              <a:gd name="connsiteY3" fmla="*/ 666572 h 3805162"/>
              <a:gd name="connsiteX4" fmla="*/ 733672 w 3581277"/>
              <a:gd name="connsiteY4" fmla="*/ 1563880 h 3805162"/>
              <a:gd name="connsiteX5" fmla="*/ 3570876 w 3581277"/>
              <a:gd name="connsiteY5" fmla="*/ 2333002 h 3805162"/>
              <a:gd name="connsiteX6" fmla="*/ 1690801 w 3581277"/>
              <a:gd name="connsiteY6" fmla="*/ 3102123 h 3805162"/>
              <a:gd name="connsiteX7" fmla="*/ 1673709 w 3581277"/>
              <a:gd name="connsiteY7" fmla="*/ 2897024 h 3805162"/>
              <a:gd name="connsiteX8" fmla="*/ 2459922 w 3581277"/>
              <a:gd name="connsiteY8" fmla="*/ 427290 h 3805162"/>
              <a:gd name="connsiteX9" fmla="*/ 2323190 w 3581277"/>
              <a:gd name="connsiteY9" fmla="*/ 2623559 h 3805162"/>
              <a:gd name="connsiteX10" fmla="*/ 3331593 w 3581277"/>
              <a:gd name="connsiteY10" fmla="*/ 3768695 h 3805162"/>
              <a:gd name="connsiteX11" fmla="*/ 229470 w 3581277"/>
              <a:gd name="connsiteY11" fmla="*/ 3520867 h 3805162"/>
              <a:gd name="connsiteX12" fmla="*/ 238016 w 3581277"/>
              <a:gd name="connsiteY12" fmla="*/ 3520867 h 3805162"/>
              <a:gd name="connsiteX13" fmla="*/ 297836 w 3581277"/>
              <a:gd name="connsiteY13" fmla="*/ 3332860 h 3805162"/>
              <a:gd name="connsiteX14" fmla="*/ 272199 w 3581277"/>
              <a:gd name="connsiteY14" fmla="*/ 3238856 h 380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81277" h="3805162">
                <a:moveTo>
                  <a:pt x="571302" y="0"/>
                </a:moveTo>
                <a:cubicBezTo>
                  <a:pt x="964408" y="271329"/>
                  <a:pt x="1357515" y="542658"/>
                  <a:pt x="1391698" y="940037"/>
                </a:cubicBezTo>
                <a:cubicBezTo>
                  <a:pt x="1425881" y="1337417"/>
                  <a:pt x="645366" y="2429854"/>
                  <a:pt x="776401" y="2384277"/>
                </a:cubicBezTo>
                <a:cubicBezTo>
                  <a:pt x="907436" y="2338700"/>
                  <a:pt x="2185032" y="803305"/>
                  <a:pt x="2177911" y="666572"/>
                </a:cubicBezTo>
                <a:cubicBezTo>
                  <a:pt x="2170790" y="529839"/>
                  <a:pt x="501511" y="1286142"/>
                  <a:pt x="733672" y="1563880"/>
                </a:cubicBezTo>
                <a:cubicBezTo>
                  <a:pt x="965833" y="1841618"/>
                  <a:pt x="3411355" y="2076628"/>
                  <a:pt x="3570876" y="2333002"/>
                </a:cubicBezTo>
                <a:cubicBezTo>
                  <a:pt x="3730397" y="2589376"/>
                  <a:pt x="2006995" y="3008119"/>
                  <a:pt x="1690801" y="3102123"/>
                </a:cubicBezTo>
                <a:cubicBezTo>
                  <a:pt x="1374607" y="3196127"/>
                  <a:pt x="1545522" y="3342830"/>
                  <a:pt x="1673709" y="2897024"/>
                </a:cubicBezTo>
                <a:cubicBezTo>
                  <a:pt x="1801896" y="2451218"/>
                  <a:pt x="2351675" y="472868"/>
                  <a:pt x="2459922" y="427290"/>
                </a:cubicBezTo>
                <a:cubicBezTo>
                  <a:pt x="2568169" y="381713"/>
                  <a:pt x="2177912" y="2066658"/>
                  <a:pt x="2323190" y="2623559"/>
                </a:cubicBezTo>
                <a:cubicBezTo>
                  <a:pt x="2468469" y="3180460"/>
                  <a:pt x="3680546" y="3619144"/>
                  <a:pt x="3331593" y="3768695"/>
                </a:cubicBezTo>
                <a:cubicBezTo>
                  <a:pt x="2982640" y="3918246"/>
                  <a:pt x="745066" y="3562172"/>
                  <a:pt x="229470" y="3520867"/>
                </a:cubicBezTo>
                <a:cubicBezTo>
                  <a:pt x="-286126" y="3479562"/>
                  <a:pt x="226622" y="3552201"/>
                  <a:pt x="238016" y="3520867"/>
                </a:cubicBezTo>
                <a:cubicBezTo>
                  <a:pt x="249410" y="3489533"/>
                  <a:pt x="292139" y="3379862"/>
                  <a:pt x="297836" y="3332860"/>
                </a:cubicBezTo>
                <a:cubicBezTo>
                  <a:pt x="303533" y="3285858"/>
                  <a:pt x="287866" y="3262357"/>
                  <a:pt x="272199" y="32388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6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Big </a:t>
            </a:r>
            <a:r>
              <a:rPr lang="fi-FI" dirty="0" err="1" smtClean="0"/>
              <a:t>five-</a:t>
            </a:r>
            <a:r>
              <a:rPr lang="fi-FI" dirty="0" smtClean="0"/>
              <a:t> persoonallisuuspiirteet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8197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Big </a:t>
            </a:r>
            <a:r>
              <a:rPr lang="fi-FI" dirty="0" err="1" smtClean="0"/>
              <a:t>Five-persoonallisuuspiirteet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 err="1" smtClean="0"/>
              <a:t>Ulospäinsuuntautuneisuus</a:t>
            </a:r>
            <a:endParaRPr lang="fi-FI" sz="2400" b="1" dirty="0" smtClean="0"/>
          </a:p>
          <a:p>
            <a:pPr lvl="1"/>
            <a:r>
              <a:rPr lang="fi-FI" sz="1800" dirty="0" smtClean="0"/>
              <a:t>avoimuus, itsevarmuus, seurallisuus, iloisuus</a:t>
            </a:r>
          </a:p>
          <a:p>
            <a:r>
              <a:rPr lang="fi-FI" sz="2400" b="1" dirty="0" smtClean="0"/>
              <a:t>Sovinnollisuus</a:t>
            </a:r>
          </a:p>
          <a:p>
            <a:pPr lvl="1"/>
            <a:r>
              <a:rPr lang="fi-FI" sz="1800" dirty="0" smtClean="0"/>
              <a:t>luottamus, epäitsekkyys, mukautuvuus</a:t>
            </a:r>
          </a:p>
          <a:p>
            <a:r>
              <a:rPr lang="fi-FI" sz="2400" b="1" dirty="0" smtClean="0"/>
              <a:t>Avoimuus</a:t>
            </a:r>
          </a:p>
          <a:p>
            <a:pPr lvl="1"/>
            <a:r>
              <a:rPr lang="fi-FI" sz="1800" dirty="0" smtClean="0"/>
              <a:t>joustavuus, älyllinen uteliaisuus, suvaitsevaisuus, mielikuvitus</a:t>
            </a:r>
          </a:p>
          <a:p>
            <a:r>
              <a:rPr lang="fi-FI" sz="2400" b="1" dirty="0" smtClean="0"/>
              <a:t>Tunne- elämän tasapainoisuus</a:t>
            </a:r>
          </a:p>
          <a:p>
            <a:pPr lvl="1"/>
            <a:r>
              <a:rPr lang="fi-FI" sz="1800" dirty="0" smtClean="0"/>
              <a:t>tasapainoinen, levollinen ( ahdistuneisuus, alemmuudentunne, vihamielisyys)</a:t>
            </a:r>
          </a:p>
          <a:p>
            <a:r>
              <a:rPr lang="fi-FI" sz="2400" b="1" dirty="0" smtClean="0"/>
              <a:t>Tunnollisuus</a:t>
            </a:r>
            <a:endParaRPr lang="fi-FI" b="1" dirty="0"/>
          </a:p>
          <a:p>
            <a:pPr lvl="1"/>
            <a:r>
              <a:rPr lang="fi-FI" sz="2000" dirty="0" smtClean="0"/>
              <a:t>itsekuri, kyvykkyys, organisointi, kunnianhimo</a:t>
            </a:r>
          </a:p>
        </p:txBody>
      </p:sp>
    </p:spTree>
    <p:extLst>
      <p:ext uri="{BB962C8B-B14F-4D97-AF65-F5344CB8AC3E}">
        <p14:creationId xmlns:p14="http://schemas.microsoft.com/office/powerpoint/2010/main" val="22004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joh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128792" cy="6073403"/>
          </a:xfrm>
        </p:spPr>
      </p:pic>
      <p:sp>
        <p:nvSpPr>
          <p:cNvPr id="5" name="Pyöristetty suorakulmio 4"/>
          <p:cNvSpPr/>
          <p:nvPr/>
        </p:nvSpPr>
        <p:spPr>
          <a:xfrm>
            <a:off x="1753852" y="3933056"/>
            <a:ext cx="19797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AVOIMUUS</a:t>
            </a:r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4283968" y="3284984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PALAUTE</a:t>
            </a:r>
            <a:endParaRPr lang="fi-FI" dirty="0"/>
          </a:p>
        </p:txBody>
      </p:sp>
      <p:sp>
        <p:nvSpPr>
          <p:cNvPr id="3" name="Kuvaselitenuoli vasemmalle 2"/>
          <p:cNvSpPr/>
          <p:nvPr/>
        </p:nvSpPr>
        <p:spPr>
          <a:xfrm>
            <a:off x="6012160" y="2716619"/>
            <a:ext cx="2952328" cy="172819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Palautteen saanti (ja vastaanotto) pienentää sokeaa ruutua eli minätietoisuus kasvaa! Jee =D</a:t>
            </a:r>
            <a:endParaRPr lang="fi-FI" dirty="0"/>
          </a:p>
        </p:txBody>
      </p:sp>
      <p:sp>
        <p:nvSpPr>
          <p:cNvPr id="7" name="Kuvaselitenuoli ylös 6"/>
          <p:cNvSpPr/>
          <p:nvPr/>
        </p:nvSpPr>
        <p:spPr>
          <a:xfrm>
            <a:off x="2195736" y="4437112"/>
            <a:ext cx="2952328" cy="21129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Olemalla avoin pienennät salattua ja tiedostamatonta </a:t>
            </a:r>
            <a:r>
              <a:rPr lang="fi-FI" dirty="0" smtClean="0">
                <a:sym typeface="Wingdings" panose="05000000000000000000" pitchFamily="2" charset="2"/>
              </a:rPr>
              <a:t> kanssakäyminen helpottuu ja minätietoisuus kasvaa! Jee =D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Avoin</a:t>
            </a:r>
            <a:r>
              <a:rPr lang="fi-FI" dirty="0" smtClean="0"/>
              <a:t> – Minä tiedän ja sinä tiedät.</a:t>
            </a:r>
            <a:br>
              <a:rPr lang="fi-FI" dirty="0" smtClean="0"/>
            </a:br>
            <a:r>
              <a:rPr lang="fi-FI" b="1" dirty="0" smtClean="0"/>
              <a:t>Salattu</a:t>
            </a:r>
            <a:r>
              <a:rPr lang="fi-FI" dirty="0" smtClean="0"/>
              <a:t> – Minä tiedän, mutta sinä et tiedä.</a:t>
            </a:r>
            <a:br>
              <a:rPr lang="fi-FI" dirty="0" smtClean="0"/>
            </a:br>
            <a:r>
              <a:rPr lang="fi-FI" b="1" dirty="0" smtClean="0"/>
              <a:t>Sokea</a:t>
            </a:r>
            <a:r>
              <a:rPr lang="fi-FI" dirty="0" smtClean="0"/>
              <a:t> – Minä en tiedä, mutta sinä tiedät.</a:t>
            </a:r>
            <a:br>
              <a:rPr lang="fi-FI" dirty="0" smtClean="0"/>
            </a:br>
            <a:r>
              <a:rPr lang="fi-FI" b="1" dirty="0" smtClean="0"/>
              <a:t>Tiedostamaton</a:t>
            </a:r>
            <a:r>
              <a:rPr lang="fi-FI" dirty="0" smtClean="0"/>
              <a:t> – Minä en tiedä, etkä sinäkään tiedä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Kerro itsestäsi (tunteet, toiveet yms.)</a:t>
            </a:r>
            <a:r>
              <a:rPr lang="fi-FI" dirty="0" smtClean="0">
                <a:sym typeface="Wingdings" pitchFamily="2" charset="2"/>
              </a:rPr>
              <a:t>  avoimuus lisääntyy</a:t>
            </a:r>
          </a:p>
          <a:p>
            <a:r>
              <a:rPr lang="fi-FI" dirty="0" smtClean="0">
                <a:sym typeface="Wingdings" pitchFamily="2" charset="2"/>
              </a:rPr>
              <a:t>Miten voit lukio-opinnoissa olla avoimempi?</a:t>
            </a:r>
          </a:p>
          <a:p>
            <a:r>
              <a:rPr lang="fi-FI" dirty="0" smtClean="0">
                <a:sym typeface="Wingdings" pitchFamily="2" charset="2"/>
              </a:rPr>
              <a:t>Mitä hyötyä avoimuudesta on opintojen kannalta?</a:t>
            </a:r>
          </a:p>
          <a:p>
            <a:endParaRPr lang="fi-FI" dirty="0"/>
          </a:p>
        </p:txBody>
      </p:sp>
      <p:pic>
        <p:nvPicPr>
          <p:cNvPr id="10" name="Sisällön paikkamerkki 9" descr="kuvio_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1999" y="1484784"/>
            <a:ext cx="4584157" cy="4608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Ota vastaan ja käsittele saatu palaute</a:t>
            </a:r>
          </a:p>
          <a:p>
            <a:r>
              <a:rPr lang="fi-FI" dirty="0" smtClean="0"/>
              <a:t>Minkälaista palautetta saat lukio-opinnoistasi?</a:t>
            </a:r>
          </a:p>
          <a:p>
            <a:r>
              <a:rPr lang="fi-FI" dirty="0" smtClean="0"/>
              <a:t>Mitä hyötyä on palautteesta?</a:t>
            </a:r>
          </a:p>
          <a:p>
            <a:r>
              <a:rPr lang="fi-FI" dirty="0" smtClean="0"/>
              <a:t>Minkälaista voi olla palautteen huono vastaanotto?</a:t>
            </a:r>
          </a:p>
          <a:p>
            <a:r>
              <a:rPr lang="fi-FI" dirty="0" smtClean="0"/>
              <a:t>Entäs hyvä?</a:t>
            </a:r>
          </a:p>
        </p:txBody>
      </p:sp>
      <p:pic>
        <p:nvPicPr>
          <p:cNvPr id="7" name="Sisällön paikkamerkki 6" descr="kuvio_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186837" cy="31740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Avaudu ja ota palaute vastaan, niin minätietoisuus ja viestintä helpottuu</a:t>
            </a:r>
          </a:p>
          <a:p>
            <a:r>
              <a:rPr lang="fi-FI" dirty="0" smtClean="0"/>
              <a:t>Avoin kasvaa!</a:t>
            </a:r>
          </a:p>
        </p:txBody>
      </p:sp>
      <p:pic>
        <p:nvPicPr>
          <p:cNvPr id="7" name="Sisällön paikkamerkki 6" descr="kuvio_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7471" y="2415179"/>
            <a:ext cx="3820058" cy="28960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Mene parin luo</a:t>
            </a:r>
          </a:p>
          <a:p>
            <a:r>
              <a:rPr lang="fi-FI" dirty="0" smtClean="0"/>
              <a:t>Kerro hänelle kahdesta alla olevasta aiheesta</a:t>
            </a:r>
          </a:p>
          <a:p>
            <a:r>
              <a:rPr lang="fi-FI" dirty="0" smtClean="0"/>
              <a:t>Toinen ei saa kommentoida mitenkään</a:t>
            </a:r>
          </a:p>
          <a:p>
            <a:r>
              <a:rPr lang="fi-FI" dirty="0" smtClean="0"/>
              <a:t>Vaihtakaa osi</a:t>
            </a:r>
            <a:r>
              <a:rPr lang="fi-FI" dirty="0"/>
              <a:t>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Nyt tehkää sama harjoitus uudestaan</a:t>
            </a:r>
          </a:p>
          <a:p>
            <a:r>
              <a:rPr lang="fi-FI" dirty="0" smtClean="0"/>
              <a:t>Nyt kuuntelija katsoo sinua koko ajan ja esittää tarkentavia kysymyksiä</a:t>
            </a:r>
          </a:p>
          <a:p>
            <a:r>
              <a:rPr lang="fi-FI" dirty="0" smtClean="0"/>
              <a:t>Lopuksi kuuntelija antaa sinulle positiivista palautetta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21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Haaveammatti?</a:t>
            </a:r>
          </a:p>
          <a:p>
            <a:r>
              <a:rPr lang="fi-FI" dirty="0" smtClean="0"/>
              <a:t>Paras lapsuuden muisto?</a:t>
            </a:r>
          </a:p>
          <a:p>
            <a:r>
              <a:rPr lang="fi-FI" dirty="0" smtClean="0"/>
              <a:t>Ikävin lapsuuden muisto?</a:t>
            </a:r>
          </a:p>
          <a:p>
            <a:r>
              <a:rPr lang="fi-FI" dirty="0" smtClean="0"/>
              <a:t>Mikä eläin olisit?</a:t>
            </a:r>
          </a:p>
          <a:p>
            <a:r>
              <a:rPr lang="fi-FI" dirty="0" smtClean="0"/>
              <a:t>Lempiaine koulussa?</a:t>
            </a:r>
          </a:p>
          <a:p>
            <a:r>
              <a:rPr lang="fi-FI" dirty="0" smtClean="0"/>
              <a:t>Kerro yksi vahva puolesi</a:t>
            </a:r>
          </a:p>
          <a:p>
            <a:r>
              <a:rPr lang="fi-FI" dirty="0" smtClean="0"/>
              <a:t>Kerro yksi heikko puolesi</a:t>
            </a:r>
          </a:p>
          <a:p>
            <a:r>
              <a:rPr lang="fi-FI" dirty="0" smtClean="0"/>
              <a:t>Milloin viimeksi olet itkenyt? Miksi?</a:t>
            </a:r>
          </a:p>
          <a:p>
            <a:r>
              <a:rPr lang="fi-FI" dirty="0" smtClean="0"/>
              <a:t>Millaisista elokuvista pidät? </a:t>
            </a:r>
          </a:p>
          <a:p>
            <a:r>
              <a:rPr lang="fi-FI" smtClean="0"/>
              <a:t>Millaisia elokuvia inhoat?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Mitä tekisit, jos voisit tehdä ihan mitä vain?</a:t>
            </a:r>
          </a:p>
          <a:p>
            <a:r>
              <a:rPr lang="fi-FI" dirty="0" smtClean="0"/>
              <a:t>Millaisiin asioihin olet erityisen motivoitunut?</a:t>
            </a:r>
          </a:p>
          <a:p>
            <a:r>
              <a:rPr lang="fi-FI" dirty="0" smtClean="0"/>
              <a:t>Mitä inhoat?</a:t>
            </a:r>
          </a:p>
          <a:p>
            <a:r>
              <a:rPr lang="fi-FI" dirty="0" smtClean="0"/>
              <a:t>Mitä rakastat?</a:t>
            </a:r>
          </a:p>
          <a:p>
            <a:r>
              <a:rPr lang="fi-FI" dirty="0" smtClean="0"/>
              <a:t>Millä kolmella tavalla muuttaisit lukiotamme?</a:t>
            </a:r>
          </a:p>
          <a:p>
            <a:r>
              <a:rPr lang="fi-FI" dirty="0" smtClean="0"/>
              <a:t>Mitä pelkäät?</a:t>
            </a:r>
          </a:p>
          <a:p>
            <a:r>
              <a:rPr lang="fi-FI" dirty="0" smtClean="0"/>
              <a:t>Kerro tilanne, jossa olet eniten oma itsesi</a:t>
            </a:r>
          </a:p>
          <a:p>
            <a:r>
              <a:rPr lang="fi-FI" dirty="0" smtClean="0"/>
              <a:t>Kerro tilanne, jossa olet vähiten oma itsesi?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36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Palautteesta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• Mitä välittömämpi palaute, sen parempi.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• Palaute osuu myös melkein aina persoonaan, vaikka palautetta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annettaisiinkin suorituksesta.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• Ihmisluontoon kuuluu kyltymätön tarve saada palautetta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(ihmiskunnan historiassa ne, jotka eivät ottaneet toimintaympäristön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palautetta vastaan karsiutuivat pois).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• Palautteen antaminen ja ottaminen on opittavissa oleva taito. Sitä on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“jumpattava”.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• Ihmismielellä on paljon puolustusmekanismeja, jotka estävät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“rehellistä palautetta”. Ne suojaavat haavoittuvaa egoa ja ovat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luonnollinen osa ihmisluontoa.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• Jokainen ihminen tulkitsee palautteen omalla tavallaan.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5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Mitkä seikat vaikuttavat oppimiseeni?</a:t>
            </a:r>
            <a:endParaRPr lang="fi-FI" dirty="0"/>
          </a:p>
        </p:txBody>
      </p:sp>
      <p:pic>
        <p:nvPicPr>
          <p:cNvPr id="4" name="Sisällön paikkamerkki 3" descr="273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4783262" cy="4783262"/>
          </a:xfrm>
        </p:spPr>
      </p:pic>
      <p:sp>
        <p:nvSpPr>
          <p:cNvPr id="5" name="Ellipsi 4"/>
          <p:cNvSpPr/>
          <p:nvPr/>
        </p:nvSpPr>
        <p:spPr>
          <a:xfrm>
            <a:off x="4067944" y="2492896"/>
            <a:ext cx="187220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Materiaalit</a:t>
            </a:r>
            <a:endParaRPr lang="fi-FI" dirty="0"/>
          </a:p>
        </p:txBody>
      </p:sp>
      <p:sp>
        <p:nvSpPr>
          <p:cNvPr id="6" name="Ellipsi 5"/>
          <p:cNvSpPr/>
          <p:nvPr/>
        </p:nvSpPr>
        <p:spPr>
          <a:xfrm>
            <a:off x="4644008" y="1196752"/>
            <a:ext cx="201622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Elämäntavat</a:t>
            </a:r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899592" y="980728"/>
            <a:ext cx="34563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Työskentelytottumukset</a:t>
            </a:r>
            <a:endParaRPr lang="fi-FI" dirty="0"/>
          </a:p>
        </p:txBody>
      </p:sp>
      <p:sp>
        <p:nvSpPr>
          <p:cNvPr id="8" name="Ellipsi 7"/>
          <p:cNvSpPr/>
          <p:nvPr/>
        </p:nvSpPr>
        <p:spPr>
          <a:xfrm>
            <a:off x="5364088" y="1844824"/>
            <a:ext cx="201622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Olosuhteet</a:t>
            </a:r>
            <a:endParaRPr lang="fi-FI" dirty="0"/>
          </a:p>
        </p:txBody>
      </p:sp>
      <p:sp>
        <p:nvSpPr>
          <p:cNvPr id="9" name="Ellipsi 8"/>
          <p:cNvSpPr/>
          <p:nvPr/>
        </p:nvSpPr>
        <p:spPr>
          <a:xfrm>
            <a:off x="3851920" y="3212976"/>
            <a:ext cx="23762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Suhtautuminen ympäristöön</a:t>
            </a:r>
            <a:endParaRPr lang="fi-FI" dirty="0"/>
          </a:p>
        </p:txBody>
      </p:sp>
      <p:sp>
        <p:nvSpPr>
          <p:cNvPr id="10" name="Ellipsi 9"/>
          <p:cNvSpPr/>
          <p:nvPr/>
        </p:nvSpPr>
        <p:spPr>
          <a:xfrm>
            <a:off x="5868144" y="2564904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Oma persoona</a:t>
            </a:r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1475656" y="1700808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Aiemmat tiedot</a:t>
            </a:r>
            <a:endParaRPr lang="fi-FI" dirty="0"/>
          </a:p>
        </p:txBody>
      </p:sp>
      <p:sp>
        <p:nvSpPr>
          <p:cNvPr id="12" name="Ellipsi 11"/>
          <p:cNvSpPr/>
          <p:nvPr/>
        </p:nvSpPr>
        <p:spPr>
          <a:xfrm>
            <a:off x="1331640" y="2420888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Työrauha</a:t>
            </a:r>
            <a:endParaRPr lang="fi-FI" dirty="0"/>
          </a:p>
        </p:txBody>
      </p:sp>
      <p:sp>
        <p:nvSpPr>
          <p:cNvPr id="13" name="Ellipsi 12"/>
          <p:cNvSpPr/>
          <p:nvPr/>
        </p:nvSpPr>
        <p:spPr>
          <a:xfrm>
            <a:off x="3059832" y="1988840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Tuki</a:t>
            </a:r>
            <a:endParaRPr lang="fi-FI" dirty="0"/>
          </a:p>
        </p:txBody>
      </p:sp>
      <p:sp>
        <p:nvSpPr>
          <p:cNvPr id="14" name="Ellipsi 13"/>
          <p:cNvSpPr/>
          <p:nvPr/>
        </p:nvSpPr>
        <p:spPr>
          <a:xfrm>
            <a:off x="4644008" y="4293096"/>
            <a:ext cx="27363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Oppimisvaikeudet</a:t>
            </a:r>
            <a:endParaRPr lang="fi-FI" dirty="0"/>
          </a:p>
        </p:txBody>
      </p:sp>
      <p:sp>
        <p:nvSpPr>
          <p:cNvPr id="15" name="Ellipsi 14"/>
          <p:cNvSpPr/>
          <p:nvPr/>
        </p:nvSpPr>
        <p:spPr>
          <a:xfrm>
            <a:off x="2699792" y="2708920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Opettajat/tutorit</a:t>
            </a:r>
            <a:endParaRPr lang="fi-FI" dirty="0"/>
          </a:p>
        </p:txBody>
      </p:sp>
      <p:sp>
        <p:nvSpPr>
          <p:cNvPr id="16" name="Ellipsi 15"/>
          <p:cNvSpPr/>
          <p:nvPr/>
        </p:nvSpPr>
        <p:spPr>
          <a:xfrm>
            <a:off x="1187624" y="2996952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Ympäristö</a:t>
            </a:r>
            <a:endParaRPr lang="fi-FI" dirty="0"/>
          </a:p>
        </p:txBody>
      </p:sp>
      <p:sp>
        <p:nvSpPr>
          <p:cNvPr id="17" name="Ellipsi 16"/>
          <p:cNvSpPr/>
          <p:nvPr/>
        </p:nvSpPr>
        <p:spPr>
          <a:xfrm>
            <a:off x="1043608" y="3429000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Opetusryhmä</a:t>
            </a:r>
            <a:endParaRPr lang="fi-FI" dirty="0"/>
          </a:p>
        </p:txBody>
      </p:sp>
      <p:sp>
        <p:nvSpPr>
          <p:cNvPr id="18" name="Ellipsi 17"/>
          <p:cNvSpPr/>
          <p:nvPr/>
        </p:nvSpPr>
        <p:spPr>
          <a:xfrm>
            <a:off x="6012160" y="3212976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Asenteet</a:t>
            </a:r>
            <a:endParaRPr lang="fi-FI" dirty="0"/>
          </a:p>
        </p:txBody>
      </p:sp>
      <p:sp>
        <p:nvSpPr>
          <p:cNvPr id="19" name="Ellipsi 18"/>
          <p:cNvSpPr/>
          <p:nvPr/>
        </p:nvSpPr>
        <p:spPr>
          <a:xfrm>
            <a:off x="2627784" y="4869160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Media</a:t>
            </a:r>
            <a:endParaRPr lang="fi-FI" dirty="0"/>
          </a:p>
        </p:txBody>
      </p:sp>
      <p:sp>
        <p:nvSpPr>
          <p:cNvPr id="20" name="Ellipsi 19"/>
          <p:cNvSpPr/>
          <p:nvPr/>
        </p:nvSpPr>
        <p:spPr>
          <a:xfrm>
            <a:off x="2771800" y="4293096"/>
            <a:ext cx="187220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Motivaatio</a:t>
            </a:r>
            <a:endParaRPr lang="fi-FI" dirty="0"/>
          </a:p>
        </p:txBody>
      </p:sp>
      <p:sp>
        <p:nvSpPr>
          <p:cNvPr id="21" name="Ellipsi 20"/>
          <p:cNvSpPr/>
          <p:nvPr/>
        </p:nvSpPr>
        <p:spPr>
          <a:xfrm>
            <a:off x="-180528" y="2636912"/>
            <a:ext cx="17281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Viihtyvyys ja ilmapiiri</a:t>
            </a:r>
            <a:endParaRPr lang="fi-FI" dirty="0"/>
          </a:p>
        </p:txBody>
      </p:sp>
      <p:sp>
        <p:nvSpPr>
          <p:cNvPr id="22" name="Ellipsi 21"/>
          <p:cNvSpPr/>
          <p:nvPr/>
        </p:nvSpPr>
        <p:spPr>
          <a:xfrm>
            <a:off x="6228184" y="980728"/>
            <a:ext cx="24482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Virkeys, uni</a:t>
            </a:r>
            <a:endParaRPr lang="fi-FI" dirty="0"/>
          </a:p>
        </p:txBody>
      </p:sp>
      <p:sp>
        <p:nvSpPr>
          <p:cNvPr id="23" name="Ellipsi 22"/>
          <p:cNvSpPr/>
          <p:nvPr/>
        </p:nvSpPr>
        <p:spPr>
          <a:xfrm>
            <a:off x="6876256" y="1556792"/>
            <a:ext cx="19442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Harrastukset</a:t>
            </a:r>
            <a:endParaRPr lang="fi-FI" dirty="0"/>
          </a:p>
        </p:txBody>
      </p:sp>
      <p:sp>
        <p:nvSpPr>
          <p:cNvPr id="24" name="Ellipsi 23"/>
          <p:cNvSpPr/>
          <p:nvPr/>
        </p:nvSpPr>
        <p:spPr>
          <a:xfrm>
            <a:off x="7308304" y="2276872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Temperamentti</a:t>
            </a:r>
            <a:endParaRPr lang="fi-FI" dirty="0"/>
          </a:p>
        </p:txBody>
      </p:sp>
      <p:sp>
        <p:nvSpPr>
          <p:cNvPr id="25" name="Ellipsi 24"/>
          <p:cNvSpPr/>
          <p:nvPr/>
        </p:nvSpPr>
        <p:spPr>
          <a:xfrm>
            <a:off x="7343800" y="2924944"/>
            <a:ext cx="180020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Sinnikkyys</a:t>
            </a:r>
            <a:endParaRPr lang="fi-FI" dirty="0"/>
          </a:p>
        </p:txBody>
      </p:sp>
      <p:sp>
        <p:nvSpPr>
          <p:cNvPr id="26" name="Ellipsi 25"/>
          <p:cNvSpPr/>
          <p:nvPr/>
        </p:nvSpPr>
        <p:spPr>
          <a:xfrm>
            <a:off x="3635896" y="1556792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Koti</a:t>
            </a:r>
            <a:endParaRPr lang="fi-FI" dirty="0"/>
          </a:p>
        </p:txBody>
      </p:sp>
      <p:sp>
        <p:nvSpPr>
          <p:cNvPr id="27" name="Ellipsi 26"/>
          <p:cNvSpPr/>
          <p:nvPr/>
        </p:nvSpPr>
        <p:spPr>
          <a:xfrm>
            <a:off x="4355976" y="5013176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???</a:t>
            </a:r>
            <a:endParaRPr lang="fi-FI" dirty="0"/>
          </a:p>
        </p:txBody>
      </p:sp>
      <p:sp>
        <p:nvSpPr>
          <p:cNvPr id="28" name="Ellipsi 27"/>
          <p:cNvSpPr/>
          <p:nvPr/>
        </p:nvSpPr>
        <p:spPr>
          <a:xfrm>
            <a:off x="7020272" y="3573016"/>
            <a:ext cx="180020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Lahjakkuus</a:t>
            </a:r>
            <a:endParaRPr lang="fi-FI" dirty="0"/>
          </a:p>
        </p:txBody>
      </p:sp>
      <p:sp>
        <p:nvSpPr>
          <p:cNvPr id="29" name="Ellipsi 28"/>
          <p:cNvSpPr/>
          <p:nvPr/>
        </p:nvSpPr>
        <p:spPr>
          <a:xfrm>
            <a:off x="7164288" y="4725144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Sairaudet</a:t>
            </a:r>
            <a:endParaRPr lang="fi-FI" dirty="0"/>
          </a:p>
        </p:txBody>
      </p:sp>
      <p:sp>
        <p:nvSpPr>
          <p:cNvPr id="30" name="Ellipsi 29"/>
          <p:cNvSpPr/>
          <p:nvPr/>
        </p:nvSpPr>
        <p:spPr>
          <a:xfrm>
            <a:off x="7452320" y="4077072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Perimä</a:t>
            </a:r>
            <a:endParaRPr lang="fi-FI" dirty="0"/>
          </a:p>
        </p:txBody>
      </p:sp>
      <p:sp>
        <p:nvSpPr>
          <p:cNvPr id="31" name="Ellipsi 30"/>
          <p:cNvSpPr/>
          <p:nvPr/>
        </p:nvSpPr>
        <p:spPr>
          <a:xfrm>
            <a:off x="5508104" y="5301208"/>
            <a:ext cx="19442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Yhteiskunta/ kulttuuri</a:t>
            </a:r>
            <a:endParaRPr lang="fi-FI" dirty="0"/>
          </a:p>
        </p:txBody>
      </p:sp>
      <p:sp>
        <p:nvSpPr>
          <p:cNvPr id="32" name="Ellipsi 31"/>
          <p:cNvSpPr/>
          <p:nvPr/>
        </p:nvSpPr>
        <p:spPr>
          <a:xfrm>
            <a:off x="5044088" y="3717032"/>
            <a:ext cx="20882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Oppimistyyli</a:t>
            </a:r>
            <a:endParaRPr lang="fi-FI" dirty="0"/>
          </a:p>
        </p:txBody>
      </p:sp>
      <p:sp>
        <p:nvSpPr>
          <p:cNvPr id="33" name="Ellipsi 32"/>
          <p:cNvSpPr/>
          <p:nvPr/>
        </p:nvSpPr>
        <p:spPr>
          <a:xfrm>
            <a:off x="6338285" y="5445224"/>
            <a:ext cx="27363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Metakognitiiviset</a:t>
            </a:r>
          </a:p>
          <a:p>
            <a:pPr algn="ctr"/>
            <a:r>
              <a:rPr lang="fi-FI" dirty="0" smtClean="0"/>
              <a:t>taidot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4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9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uiExpand="1" build="allAtOnce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Millaista palautetta sinä olet saanut koulussa?</a:t>
            </a:r>
          </a:p>
          <a:p>
            <a:r>
              <a:rPr lang="fi-FI" dirty="0" smtClean="0"/>
              <a:t>Millaista palautetta sinun on vaikea ottaa vastaan?</a:t>
            </a:r>
          </a:p>
          <a:p>
            <a:r>
              <a:rPr lang="fi-FI" smtClean="0"/>
              <a:t>Entäs helppo?</a:t>
            </a:r>
          </a:p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2375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on sinun oppimistyylisi?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Auditiivinen</a:t>
            </a:r>
          </a:p>
          <a:p>
            <a:r>
              <a:rPr lang="fi-FI" dirty="0" smtClean="0"/>
              <a:t>Visuaalinen</a:t>
            </a:r>
          </a:p>
          <a:p>
            <a:r>
              <a:rPr lang="fi-FI" dirty="0" smtClean="0"/>
              <a:t>Kinesteettinen</a:t>
            </a:r>
          </a:p>
          <a:p>
            <a:r>
              <a:rPr lang="fi-FI" dirty="0" smtClean="0"/>
              <a:t>Tekstityyppi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3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Auditiivinen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Kuuntele tunnilla</a:t>
            </a:r>
          </a:p>
          <a:p>
            <a:r>
              <a:rPr lang="fi-FI" dirty="0" smtClean="0"/>
              <a:t>Keskustele asioista</a:t>
            </a:r>
          </a:p>
          <a:p>
            <a:r>
              <a:rPr lang="fi-FI" dirty="0" smtClean="0"/>
              <a:t>Muistele vitsejä, tarinoita ja esimerkkejä</a:t>
            </a:r>
          </a:p>
          <a:p>
            <a:r>
              <a:rPr lang="fi-FI" dirty="0" smtClean="0"/>
              <a:t>Lue ääneen</a:t>
            </a:r>
          </a:p>
          <a:p>
            <a:r>
              <a:rPr lang="fi-FI" dirty="0" smtClean="0"/>
              <a:t>Äänikirjat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57" y="1600200"/>
            <a:ext cx="364088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Visuaalinen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Oppii katselemalla</a:t>
            </a:r>
          </a:p>
          <a:p>
            <a:r>
              <a:rPr lang="fi-FI" dirty="0" smtClean="0"/>
              <a:t>Katso kuvia ja kaavioita</a:t>
            </a:r>
          </a:p>
          <a:p>
            <a:r>
              <a:rPr lang="fi-FI" dirty="0" smtClean="0"/>
              <a:t>Tee kuvia ja kaavioita</a:t>
            </a:r>
          </a:p>
          <a:p>
            <a:r>
              <a:rPr lang="fi-FI" dirty="0" smtClean="0"/>
              <a:t>Alleviivaa</a:t>
            </a:r>
          </a:p>
          <a:p>
            <a:r>
              <a:rPr lang="fi-FI" dirty="0" smtClean="0"/>
              <a:t>Luo symboleita</a:t>
            </a:r>
          </a:p>
          <a:p>
            <a:r>
              <a:rPr lang="fi-FI" dirty="0" smtClean="0"/>
              <a:t>Käytä värejä</a:t>
            </a:r>
          </a:p>
          <a:p>
            <a:r>
              <a:rPr lang="fi-FI" dirty="0" smtClean="0"/>
              <a:t>Luo mielikuvia</a:t>
            </a:r>
          </a:p>
          <a:p>
            <a:r>
              <a:rPr lang="fi-FI" dirty="0" smtClean="0"/>
              <a:t>Tee ajatuskarttoja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0562"/>
            <a:ext cx="4038600" cy="26852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Tekstityyppinen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Oppii lukemalla ja tekstiä tuottamalla</a:t>
            </a:r>
          </a:p>
          <a:p>
            <a:r>
              <a:rPr lang="fi-FI" dirty="0" smtClean="0"/>
              <a:t>Lue </a:t>
            </a:r>
          </a:p>
          <a:p>
            <a:r>
              <a:rPr lang="fi-FI" dirty="0" smtClean="0"/>
              <a:t>Kirjoita tekstiä ja sanalistoja</a:t>
            </a:r>
          </a:p>
          <a:p>
            <a:r>
              <a:rPr lang="fi-FI" dirty="0" smtClean="0"/>
              <a:t>Tee laajat muistiinpanot</a:t>
            </a:r>
          </a:p>
          <a:p>
            <a:r>
              <a:rPr lang="fi-FI" dirty="0" smtClean="0"/>
              <a:t>Muuta kaaviot kirjalliseen muotoon</a:t>
            </a:r>
          </a:p>
          <a:p>
            <a:r>
              <a:rPr lang="fi-FI" dirty="0" smtClean="0"/>
              <a:t>Pidä oppimispäiväkirjaa!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39" y="1600200"/>
            <a:ext cx="398252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Kinesteettinen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Oppii tekemällä </a:t>
            </a:r>
          </a:p>
          <a:p>
            <a:r>
              <a:rPr lang="fi-FI" dirty="0" smtClean="0"/>
              <a:t>Käytä monia aisteja oppimisessa</a:t>
            </a:r>
          </a:p>
          <a:p>
            <a:r>
              <a:rPr lang="fi-FI" dirty="0" smtClean="0"/>
              <a:t>Siirrä asia käytäntöön</a:t>
            </a:r>
          </a:p>
          <a:p>
            <a:r>
              <a:rPr lang="fi-FI" dirty="0" smtClean="0"/>
              <a:t>Käytä esimerkkejä</a:t>
            </a:r>
          </a:p>
          <a:p>
            <a:r>
              <a:rPr lang="fi-FI" dirty="0" smtClean="0"/>
              <a:t>Kokeile ja yritä</a:t>
            </a:r>
          </a:p>
          <a:p>
            <a:r>
              <a:rPr lang="fi-FI" dirty="0" smtClean="0"/>
              <a:t>Käytä stressilelua</a:t>
            </a:r>
          </a:p>
          <a:p>
            <a:r>
              <a:rPr lang="fi-FI" dirty="0" smtClean="0"/>
              <a:t>Liiku, jos voit</a:t>
            </a:r>
          </a:p>
          <a:p>
            <a:r>
              <a:rPr lang="fi-FI" dirty="0" smtClean="0"/>
              <a:t>Pidä taukoja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0570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http://www.humanic.fi/php/oppimistyylit.php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Oletko </a:t>
            </a:r>
          </a:p>
          <a:p>
            <a:pPr lvl="1"/>
            <a:r>
              <a:rPr lang="fi-FI" dirty="0" smtClean="0"/>
              <a:t>aktivisti</a:t>
            </a:r>
          </a:p>
          <a:p>
            <a:pPr lvl="1"/>
            <a:r>
              <a:rPr lang="fi-FI" dirty="0" smtClean="0"/>
              <a:t>teoreetikko</a:t>
            </a:r>
          </a:p>
          <a:p>
            <a:pPr lvl="1"/>
            <a:r>
              <a:rPr lang="fi-FI" dirty="0" smtClean="0"/>
              <a:t>pragmaatikko</a:t>
            </a:r>
          </a:p>
          <a:p>
            <a:pPr lvl="1"/>
            <a:r>
              <a:rPr lang="fi-FI" dirty="0" smtClean="0"/>
              <a:t>pohdiskelija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08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0035" y="0"/>
            <a:ext cx="10704513" cy="6957392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97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Oletko Aktivisti?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</a:t>
            </a:r>
            <a:r>
              <a:rPr lang="fi-FI" dirty="0" smtClean="0"/>
              <a:t>onta rautaa tulessa</a:t>
            </a:r>
          </a:p>
          <a:p>
            <a:r>
              <a:rPr lang="fi-FI" dirty="0"/>
              <a:t>P</a:t>
            </a:r>
            <a:r>
              <a:rPr lang="fi-FI" dirty="0" smtClean="0"/>
              <a:t>rojektit ja ryhmätyöt tärkeitä</a:t>
            </a:r>
          </a:p>
          <a:p>
            <a:r>
              <a:rPr lang="fi-FI" dirty="0"/>
              <a:t>T</a:t>
            </a:r>
            <a:r>
              <a:rPr lang="fi-FI" dirty="0" smtClean="0"/>
              <a:t>ykkää haasteista ja monipuolisesta touhusta</a:t>
            </a:r>
          </a:p>
          <a:p>
            <a:r>
              <a:rPr lang="fi-FI" dirty="0" smtClean="0"/>
              <a:t>Usein sosiaalinen ja viihtyy ihmisten kanssa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4773"/>
            <a:ext cx="4038600" cy="3296816"/>
          </a:xfrm>
        </p:spPr>
      </p:pic>
    </p:spTree>
    <p:extLst>
      <p:ext uri="{BB962C8B-B14F-4D97-AF65-F5344CB8AC3E}">
        <p14:creationId xmlns:p14="http://schemas.microsoft.com/office/powerpoint/2010/main" val="11768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1.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Alleviivaa </a:t>
            </a:r>
            <a:r>
              <a:rPr lang="fi-FI" dirty="0" smtClean="0"/>
              <a:t>edellisestä puusta kaikki ne seikat, joihin pystyt itse vaikuttamaan.</a:t>
            </a:r>
          </a:p>
          <a:p>
            <a:r>
              <a:rPr lang="fi-FI" dirty="0" smtClean="0"/>
              <a:t>Laadi strategia miten muuttaisit korostamiasi asioita oppimistasi edistävämmäksi. Näin:</a:t>
            </a:r>
          </a:p>
          <a:p>
            <a:pPr lvl="1">
              <a:buNone/>
            </a:pPr>
            <a:r>
              <a:rPr lang="fi-FI" dirty="0" smtClean="0"/>
              <a:t>Uni</a:t>
            </a:r>
          </a:p>
          <a:p>
            <a:pPr lvl="1">
              <a:buFontTx/>
              <a:buChar char="-"/>
            </a:pPr>
            <a:r>
              <a:rPr lang="fi-FI" dirty="0" smtClean="0"/>
              <a:t>Pyrin 9h yöuniin (ei energiajuomia 18.00 jälkeen, lasken huoneeni lämpötilaa asteella..)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Oletko Teoreetikko?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Sopii perinteinen koulumalli</a:t>
            </a:r>
          </a:p>
          <a:p>
            <a:r>
              <a:rPr lang="fi-FI" dirty="0" smtClean="0"/>
              <a:t>Luennot ja kurssit</a:t>
            </a:r>
          </a:p>
          <a:p>
            <a:r>
              <a:rPr lang="fi-FI" dirty="0" smtClean="0"/>
              <a:t>Oma ajattelu ja kyseleminen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4038600" cy="2978660"/>
          </a:xfrm>
        </p:spPr>
      </p:pic>
    </p:spTree>
    <p:extLst>
      <p:ext uri="{BB962C8B-B14F-4D97-AF65-F5344CB8AC3E}">
        <p14:creationId xmlns:p14="http://schemas.microsoft.com/office/powerpoint/2010/main" val="36636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Oletko Pragmaatikko?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Halu nopeaan käytäntöön soveltamiseen</a:t>
            </a:r>
          </a:p>
          <a:p>
            <a:r>
              <a:rPr lang="fi-FI" dirty="0" err="1" smtClean="0"/>
              <a:t>Työssäoppimisjaksot</a:t>
            </a:r>
            <a:r>
              <a:rPr lang="fi-FI" dirty="0" smtClean="0"/>
              <a:t> miellyttäviä</a:t>
            </a:r>
          </a:p>
          <a:p>
            <a:r>
              <a:rPr lang="fi-FI" dirty="0" smtClean="0"/>
              <a:t>Käytännön läheinen tekeminen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Oletko Pohdiskelija?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Ajattelee ennen toimintaa</a:t>
            </a:r>
          </a:p>
          <a:p>
            <a:r>
              <a:rPr lang="fi-FI" dirty="0" smtClean="0"/>
              <a:t>Tekee huomioita</a:t>
            </a:r>
          </a:p>
          <a:p>
            <a:r>
              <a:rPr lang="fi-FI" dirty="0" smtClean="0"/>
              <a:t>Analysoi ja vertailee</a:t>
            </a:r>
          </a:p>
          <a:p>
            <a:r>
              <a:rPr lang="fi-FI" dirty="0" smtClean="0"/>
              <a:t>Pitää yksin tekemisestä</a:t>
            </a:r>
          </a:p>
          <a:p>
            <a:r>
              <a:rPr lang="fi-FI" dirty="0" smtClean="0"/>
              <a:t>Pitää yleensä kirjoista</a:t>
            </a:r>
          </a:p>
          <a:p>
            <a:r>
              <a:rPr lang="fi-FI" dirty="0" smtClean="0"/>
              <a:t>Saattaa ”uppoutua” omaan maailmaansa</a:t>
            </a:r>
            <a:endParaRPr lang="fi-FI" dirty="0"/>
          </a:p>
        </p:txBody>
      </p:sp>
      <p:pic>
        <p:nvPicPr>
          <p:cNvPr id="5" name="Sisällön paikkamerkki 4" descr="contemplating_chihuly_thum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529681"/>
            <a:ext cx="3810000" cy="2667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11200" dirty="0"/>
              <a:t>Osallistuja</a:t>
            </a:r>
          </a:p>
          <a:p>
            <a:r>
              <a:rPr lang="fi-FI" sz="11200" dirty="0"/>
              <a:t>Tarkkailija</a:t>
            </a:r>
          </a:p>
          <a:p>
            <a:r>
              <a:rPr lang="fi-FI" sz="11200" dirty="0"/>
              <a:t>Päättelijä</a:t>
            </a:r>
          </a:p>
          <a:p>
            <a:r>
              <a:rPr lang="fi-FI" sz="11200" dirty="0"/>
              <a:t>Toteuttaja</a:t>
            </a:r>
          </a:p>
          <a:p>
            <a:pPr marL="0" indent="0">
              <a:buNone/>
            </a:pPr>
            <a:endParaRPr lang="fi-FI" sz="11200" dirty="0"/>
          </a:p>
          <a:p>
            <a:r>
              <a:rPr lang="fi-FI" sz="11200" dirty="0">
                <a:hlinkClick r:id="rId2"/>
              </a:rPr>
              <a:t>http://www.tenviesti.fi/test2.htm</a:t>
            </a:r>
            <a:endParaRPr lang="fi-FI" sz="11200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3600" b="1" dirty="0" smtClean="0"/>
              <a:t>OSALLISTUJA </a:t>
            </a:r>
            <a:r>
              <a:rPr lang="fi-FI" sz="3600" b="1" dirty="0"/>
              <a:t>oppii parhaiten...</a:t>
            </a:r>
            <a:endParaRPr lang="fi-FI" sz="3600" dirty="0"/>
          </a:p>
          <a:p>
            <a:r>
              <a:rPr lang="fi-FI" sz="3600" dirty="0"/>
              <a:t>saamalla mahdollisimman paljon uusia kokemuksia ja oppimistilaisuuksia</a:t>
            </a:r>
          </a:p>
          <a:p>
            <a:r>
              <a:rPr lang="fi-FI" sz="3600" dirty="0"/>
              <a:t>toimimalla välittömästi, "tässä ja nyt -periaatteella"</a:t>
            </a:r>
          </a:p>
          <a:p>
            <a:r>
              <a:rPr lang="fi-FI" sz="3600" dirty="0"/>
              <a:t>toimimalla työryhmässään johtavassa roolissa</a:t>
            </a:r>
          </a:p>
          <a:p>
            <a:r>
              <a:rPr lang="fi-FI" sz="3600" dirty="0"/>
              <a:t>saamalla mahdollisimman suuret toimintavapaudet uusien ideoiden kehittelemiseksi</a:t>
            </a:r>
          </a:p>
          <a:p>
            <a:r>
              <a:rPr lang="fi-FI" sz="3600" dirty="0"/>
              <a:t>käymällä käsiksi suoraan toimeen</a:t>
            </a:r>
          </a:p>
          <a:p>
            <a:r>
              <a:rPr lang="fi-FI" sz="3600" dirty="0"/>
              <a:t>toimimalla ryhmässä yhdessä muiden kanssa.</a:t>
            </a:r>
          </a:p>
          <a:p>
            <a:r>
              <a:rPr lang="fi-FI" sz="3600" b="1" dirty="0"/>
              <a:t>TARKKAILIJA oppii parhaiten...</a:t>
            </a:r>
            <a:endParaRPr lang="fi-FI" sz="3600" dirty="0"/>
          </a:p>
          <a:p>
            <a:r>
              <a:rPr lang="fi-FI" sz="3600" dirty="0"/>
              <a:t>saamalla riittävästi aikaa ja tilaisuuksia asioiden pohdiskelemiseksi</a:t>
            </a:r>
          </a:p>
          <a:p>
            <a:r>
              <a:rPr lang="fi-FI" sz="3600" dirty="0"/>
              <a:t>pysyttelemällä taka-alalla tapahtumien keskipisteestä</a:t>
            </a:r>
          </a:p>
          <a:p>
            <a:r>
              <a:rPr lang="fi-FI" sz="3600" dirty="0"/>
              <a:t>saamalla tilaisuuden ajatella ensin ja toimia vasta sitten</a:t>
            </a:r>
          </a:p>
          <a:p>
            <a:r>
              <a:rPr lang="fi-FI" sz="3600" dirty="0"/>
              <a:t>pohdiskelemalla erilaisia vaihtoehtoja</a:t>
            </a:r>
          </a:p>
          <a:p>
            <a:r>
              <a:rPr lang="fi-FI" sz="3600" dirty="0"/>
              <a:t>tuottamalla tarkkaan mietittyjä raportteja</a:t>
            </a:r>
          </a:p>
          <a:p>
            <a:r>
              <a:rPr lang="fi-FI" sz="3600" dirty="0"/>
              <a:t>vaihtamalla ajatuksia ja mielipiteitä muiden ihmisten kanssa</a:t>
            </a:r>
          </a:p>
          <a:p>
            <a:r>
              <a:rPr lang="fi-FI" sz="3600" dirty="0"/>
              <a:t>toimimalla oman aikataulunsa mukaan, ilman tiukkoja aikarajoja.</a:t>
            </a:r>
          </a:p>
          <a:p>
            <a:r>
              <a:rPr lang="fi-FI" sz="3600" b="1" dirty="0"/>
              <a:t>PÄÄTTELIJÄ oppii parhaiten...</a:t>
            </a:r>
            <a:endParaRPr lang="fi-FI" sz="3600" dirty="0"/>
          </a:p>
          <a:p>
            <a:r>
              <a:rPr lang="fi-FI" sz="3600" dirty="0"/>
              <a:t>työskentelemällä järjestelmien, mallien, konseptien ja teorioiden parissa</a:t>
            </a:r>
          </a:p>
          <a:p>
            <a:r>
              <a:rPr lang="fi-FI" sz="3600" dirty="0"/>
              <a:t>saamalla tilaisuuden tehdä olettamuksia ja miettiä tutkimustapoja</a:t>
            </a:r>
          </a:p>
          <a:p>
            <a:r>
              <a:rPr lang="fi-FI" sz="3600" dirty="0"/>
              <a:t>toimimalla älyllisesti vaativassa ympäristössä</a:t>
            </a:r>
          </a:p>
          <a:p>
            <a:r>
              <a:rPr lang="fi-FI" sz="3600" dirty="0"/>
              <a:t>työskentelemällä tarkoin strukturoitujen, rakenteellisten menettelytapojen mukaisesti</a:t>
            </a:r>
          </a:p>
          <a:p>
            <a:r>
              <a:rPr lang="fi-FI" sz="3600" dirty="0"/>
              <a:t>tilanteissa, joissa vaaditaan loogisuutta ja rationaalisuutta</a:t>
            </a:r>
          </a:p>
          <a:p>
            <a:r>
              <a:rPr lang="fi-FI" sz="3600" dirty="0"/>
              <a:t>saamalla tilaisuuden tehdä selvityksiä onnistumisten ja epäonnistumisten syistä ja taustoista</a:t>
            </a:r>
          </a:p>
          <a:p>
            <a:r>
              <a:rPr lang="fi-FI" sz="3600" dirty="0"/>
              <a:t>käsittelemällä monimutkaisia tilanteita tai ongelmia.</a:t>
            </a:r>
          </a:p>
          <a:p>
            <a:r>
              <a:rPr lang="fi-FI" sz="3600" b="1" dirty="0"/>
              <a:t>TOTEUTTAJA oppii parhaiten...</a:t>
            </a:r>
            <a:endParaRPr lang="fi-FI" sz="3600" dirty="0"/>
          </a:p>
          <a:p>
            <a:r>
              <a:rPr lang="fi-FI" sz="3600" dirty="0"/>
              <a:t>tilanteissa, joissa on mahdollista selkeästi erottaa ongelmat ja niiden ratkaisut</a:t>
            </a:r>
          </a:p>
          <a:p>
            <a:r>
              <a:rPr lang="fi-FI" sz="3600" dirty="0"/>
              <a:t>saamalla riittävästi opastusta erilaisten tekniikoiden ja ratkaisumallien käytöstä</a:t>
            </a:r>
          </a:p>
          <a:p>
            <a:r>
              <a:rPr lang="fi-FI" sz="3600" dirty="0"/>
              <a:t>saamalla välitöntä palautetta kokeiluistaan omien erikoisalojensa huipputaitajilta</a:t>
            </a:r>
          </a:p>
          <a:p>
            <a:r>
              <a:rPr lang="fi-FI" sz="3600" dirty="0"/>
              <a:t>saamalla opastusta tekniikoista ja ratkaisumalleista, joita voi itse soveltaa omalla tavallaan</a:t>
            </a:r>
          </a:p>
          <a:p>
            <a:r>
              <a:rPr lang="fi-FI" sz="3600" dirty="0"/>
              <a:t>saamalla tilaisuuden soveltaa oppimaansa käytäntöön</a:t>
            </a:r>
          </a:p>
          <a:p>
            <a:r>
              <a:rPr lang="fi-FI" sz="3600" dirty="0"/>
              <a:t>painottumalla käytännön asioihin.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92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1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OSALLISTUJA: Keskittyy uusien kokemusten hankkimiseen</a:t>
            </a:r>
            <a:endParaRPr lang="fi-FI" dirty="0"/>
          </a:p>
          <a:p>
            <a:pPr>
              <a:buFont typeface="Arial" charset="0"/>
              <a:buChar char="•"/>
            </a:pPr>
            <a:r>
              <a:rPr lang="fi-FI" dirty="0" err="1" smtClean="0"/>
              <a:t>tässä-ja-nyt</a:t>
            </a:r>
            <a:endParaRPr lang="fi-FI" dirty="0" smtClean="0"/>
          </a:p>
          <a:p>
            <a:pPr>
              <a:buFont typeface="Arial" charset="0"/>
              <a:buChar char="•"/>
            </a:pPr>
            <a:r>
              <a:rPr lang="fi-FI" dirty="0" smtClean="0"/>
              <a:t>halu kokeilla kaikkea. 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toimii ensin, ajattelee sitten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seurallinen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pitkästyy helposti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pitää aivoriihistä ja tajunnanvirtatekniikoista</a:t>
            </a:r>
            <a:endParaRPr lang="fi-FI" dirty="0"/>
          </a:p>
          <a:p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5089286" cy="3384376"/>
          </a:xfrm>
        </p:spPr>
      </p:pic>
    </p:spTree>
    <p:extLst>
      <p:ext uri="{BB962C8B-B14F-4D97-AF65-F5344CB8AC3E}">
        <p14:creationId xmlns:p14="http://schemas.microsoft.com/office/powerpoint/2010/main" val="4960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TARKKAILIJA: Keskittyy hankkimiensa kokemusten pohdiskeluun</a:t>
            </a:r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aka-alalle </a:t>
            </a:r>
          </a:p>
          <a:p>
            <a:r>
              <a:rPr lang="fi-FI" dirty="0" smtClean="0"/>
              <a:t>Pohdiskeleva</a:t>
            </a:r>
          </a:p>
          <a:p>
            <a:r>
              <a:rPr lang="fi-FI" dirty="0" smtClean="0"/>
              <a:t>Harkitsevainen ja varovainen</a:t>
            </a:r>
          </a:p>
          <a:p>
            <a:r>
              <a:rPr lang="fi-FI" dirty="0" smtClean="0"/>
              <a:t>Tekee muista havaintoja</a:t>
            </a:r>
          </a:p>
          <a:p>
            <a:r>
              <a:rPr lang="fi-FI" dirty="0" smtClean="0"/>
              <a:t>Matala profiili silti suvaitsevainen</a:t>
            </a:r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988840"/>
            <a:ext cx="4299833" cy="3744416"/>
          </a:xfrm>
        </p:spPr>
      </p:pic>
    </p:spTree>
    <p:extLst>
      <p:ext uri="{BB962C8B-B14F-4D97-AF65-F5344CB8AC3E}">
        <p14:creationId xmlns:p14="http://schemas.microsoft.com/office/powerpoint/2010/main" val="25026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PÄÄTTELIJÄ: Keskittyy päätelmien tekoon loogisella ajattelulla</a:t>
            </a:r>
            <a:endParaRPr lang="fi-FI" dirty="0"/>
          </a:p>
          <a:p>
            <a:r>
              <a:rPr lang="fi-FI" dirty="0" smtClean="0"/>
              <a:t>Teoria + käytäntö = oma päättely</a:t>
            </a:r>
          </a:p>
          <a:p>
            <a:r>
              <a:rPr lang="fi-FI" dirty="0" smtClean="0"/>
              <a:t>Looginen</a:t>
            </a:r>
          </a:p>
          <a:p>
            <a:r>
              <a:rPr lang="fi-FI" dirty="0" smtClean="0"/>
              <a:t>Joskus täydellisyyden tavoittelija</a:t>
            </a:r>
          </a:p>
          <a:p>
            <a:r>
              <a:rPr lang="fi-FI" dirty="0" smtClean="0"/>
              <a:t>Harkitsee ennen toimintaa</a:t>
            </a:r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456933" cy="3312368"/>
          </a:xfrm>
        </p:spPr>
      </p:pic>
    </p:spTree>
    <p:extLst>
      <p:ext uri="{BB962C8B-B14F-4D97-AF65-F5344CB8AC3E}">
        <p14:creationId xmlns:p14="http://schemas.microsoft.com/office/powerpoint/2010/main" val="42263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/>
              <a:t>TOTEUTTAJA: Keskittyy ideoiden ja teorioiden toteuttamiseen</a:t>
            </a:r>
            <a:endParaRPr lang="fi-FI" dirty="0"/>
          </a:p>
          <a:p>
            <a:r>
              <a:rPr lang="fi-FI" dirty="0" smtClean="0"/>
              <a:t>Kokeilee toimiiko ideat käytännössä</a:t>
            </a:r>
          </a:p>
          <a:p>
            <a:r>
              <a:rPr lang="fi-FI" dirty="0" smtClean="0"/>
              <a:t>Ei tykkää märehtiä asioita</a:t>
            </a:r>
          </a:p>
          <a:p>
            <a:r>
              <a:rPr lang="fi-FI" dirty="0" smtClean="0"/>
              <a:t>Kyllästyy nopeasti, jos ei toimintaa.</a:t>
            </a:r>
          </a:p>
          <a:p>
            <a:r>
              <a:rPr lang="fi-FI" dirty="0" smtClean="0"/>
              <a:t>Hyvä ratkomaan käytännön ongelmia</a:t>
            </a:r>
            <a:endParaRPr lang="fi-FI" dirty="0"/>
          </a:p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47741"/>
            <a:ext cx="4038600" cy="3230880"/>
          </a:xfrm>
        </p:spPr>
      </p:pic>
    </p:spTree>
    <p:extLst>
      <p:ext uri="{BB962C8B-B14F-4D97-AF65-F5344CB8AC3E}">
        <p14:creationId xmlns:p14="http://schemas.microsoft.com/office/powerpoint/2010/main" val="35350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i-FI" dirty="0" smtClean="0"/>
              <a:t>    Opiskelijan orientaatiomallit…</a:t>
            </a:r>
            <a:br>
              <a:rPr lang="fi-FI" dirty="0" smtClean="0"/>
            </a:br>
            <a:r>
              <a:rPr lang="fi-FI" dirty="0"/>
              <a:t> </a:t>
            </a:r>
            <a:r>
              <a:rPr lang="fi-FI" dirty="0" smtClean="0"/>
              <a:t>         (eli asenteet oppimiseen)</a:t>
            </a:r>
            <a:endParaRPr lang="fi-FI" dirty="0"/>
          </a:p>
        </p:txBody>
      </p:sp>
      <p:sp>
        <p:nvSpPr>
          <p:cNvPr id="36867" name="Tekstin paikkamerkki 2"/>
          <p:cNvSpPr>
            <a:spLocks noGrp="1"/>
          </p:cNvSpPr>
          <p:nvPr>
            <p:ph type="body" idx="1"/>
          </p:nvPr>
        </p:nvSpPr>
        <p:spPr>
          <a:xfrm>
            <a:off x="-3781425" y="6858000"/>
            <a:ext cx="4040188" cy="762000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36868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395288" y="1484313"/>
            <a:ext cx="4040187" cy="3941762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  </a:t>
            </a:r>
            <a:r>
              <a:rPr lang="fi-FI" b="1" dirty="0" smtClean="0"/>
              <a:t> </a:t>
            </a:r>
            <a:r>
              <a:rPr lang="fi-FI" sz="1800" b="1" dirty="0" smtClean="0"/>
              <a:t>1. Tehtävään/oppimiseen suuntautunut</a:t>
            </a:r>
          </a:p>
          <a:p>
            <a:pPr lvl="1">
              <a:defRPr/>
            </a:pPr>
            <a:r>
              <a:rPr lang="fi-FI" sz="1800" dirty="0" smtClean="0"/>
              <a:t>halu oppia motivoi</a:t>
            </a:r>
            <a:r>
              <a:rPr lang="fi-FI" sz="1800" dirty="0"/>
              <a:t> </a:t>
            </a:r>
            <a:r>
              <a:rPr lang="fi-FI" sz="1800" dirty="0" smtClean="0"/>
              <a:t>(</a:t>
            </a:r>
            <a:r>
              <a:rPr lang="fi-FI" sz="1800" smtClean="0"/>
              <a:t>sisäinen motivaatio)</a:t>
            </a:r>
            <a:endParaRPr lang="fi-FI" sz="1800" dirty="0" smtClean="0"/>
          </a:p>
          <a:p>
            <a:pPr lvl="1">
              <a:defRPr/>
            </a:pPr>
            <a:r>
              <a:rPr lang="fi-FI" sz="1800" dirty="0" smtClean="0"/>
              <a:t>epäonnistuminen ei ole katastrofi, koska oma-arvo ei riipu suorituksista</a:t>
            </a:r>
          </a:p>
          <a:p>
            <a:pPr lvl="1">
              <a:defRPr/>
            </a:pPr>
            <a:r>
              <a:rPr lang="fi-FI" sz="1800" dirty="0" smtClean="0"/>
              <a:t>myönteinen tuki ja palaute taustalla</a:t>
            </a:r>
          </a:p>
          <a:p>
            <a:pPr lvl="1">
              <a:defRPr/>
            </a:pPr>
            <a:r>
              <a:rPr lang="fi-FI" sz="1800" dirty="0" smtClean="0"/>
              <a:t>kiinnostunut oppimistekniikoista yms..</a:t>
            </a:r>
          </a:p>
          <a:p>
            <a:pPr marL="392113" lvl="1" indent="0">
              <a:buFont typeface="Verdana" pitchFamily="34" charset="0"/>
              <a:buNone/>
              <a:defRPr/>
            </a:pPr>
            <a:endParaRPr lang="fi-FI" sz="18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16463" y="1484313"/>
            <a:ext cx="4041775" cy="3941762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fi-FI" b="1" dirty="0" smtClean="0"/>
              <a:t>2. Riippuvuussuuntautunut</a:t>
            </a:r>
          </a:p>
          <a:p>
            <a:pPr>
              <a:buFontTx/>
              <a:buChar char="-"/>
              <a:defRPr/>
            </a:pPr>
            <a:r>
              <a:rPr lang="fi-FI" sz="2000" dirty="0" smtClean="0"/>
              <a:t>miellyttämisen tarve</a:t>
            </a:r>
          </a:p>
          <a:p>
            <a:pPr>
              <a:buFontTx/>
              <a:buChar char="-"/>
              <a:defRPr/>
            </a:pPr>
            <a:r>
              <a:rPr lang="fi-FI" sz="2000" dirty="0" smtClean="0"/>
              <a:t>ei kiinnostusta itse tehtävään </a:t>
            </a:r>
          </a:p>
          <a:p>
            <a:pPr>
              <a:buFontTx/>
              <a:buChar char="-"/>
              <a:defRPr/>
            </a:pPr>
            <a:r>
              <a:rPr lang="fi-FI" sz="2000" dirty="0" smtClean="0"/>
              <a:t>sosiaalinen huomio keskeistä</a:t>
            </a:r>
          </a:p>
          <a:p>
            <a:pPr>
              <a:buFontTx/>
              <a:buChar char="-"/>
              <a:defRPr/>
            </a:pPr>
            <a:r>
              <a:rPr lang="fi-FI" sz="2000" dirty="0" smtClean="0"/>
              <a:t>motivaatio osittain ulkoista</a:t>
            </a:r>
          </a:p>
          <a:p>
            <a:pPr marL="0" indent="0">
              <a:buNone/>
              <a:defRPr/>
            </a:pPr>
            <a:r>
              <a:rPr lang="fi-FI" sz="2000" dirty="0" smtClean="0"/>
              <a:t>      ” opiskellaan koulua varten”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363" y="3716338"/>
            <a:ext cx="4176712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99781"/>
            <a:ext cx="20542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oppiminen on?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i-FI" i="1" dirty="0" smtClean="0"/>
              <a:t> Oppiminen on </a:t>
            </a:r>
          </a:p>
          <a:p>
            <a:pPr>
              <a:buNone/>
            </a:pPr>
            <a:r>
              <a:rPr lang="fi-FI" i="1" dirty="0" smtClean="0"/>
              <a:t>	</a:t>
            </a:r>
            <a:r>
              <a:rPr lang="fi-FI" i="1" dirty="0" err="1" smtClean="0"/>
              <a:t>-melko</a:t>
            </a:r>
            <a:r>
              <a:rPr lang="fi-FI" i="1" dirty="0" smtClean="0"/>
              <a:t> pysyvä </a:t>
            </a:r>
            <a:r>
              <a:rPr lang="fi-FI" i="1" u="sng" dirty="0" smtClean="0"/>
              <a:t>muutos</a:t>
            </a:r>
            <a:r>
              <a:rPr lang="fi-FI" i="1" dirty="0" smtClean="0"/>
              <a:t> tiedoissa, taidoissa ja valmiuksissa</a:t>
            </a:r>
          </a:p>
          <a:p>
            <a:pPr>
              <a:buNone/>
            </a:pPr>
            <a:r>
              <a:rPr lang="fi-FI" i="1" dirty="0"/>
              <a:t>	</a:t>
            </a:r>
            <a:r>
              <a:rPr lang="fi-FI" i="1" dirty="0" smtClean="0"/>
              <a:t>- tahallista ja tahatonta</a:t>
            </a:r>
          </a:p>
          <a:p>
            <a:pPr>
              <a:buNone/>
            </a:pPr>
            <a:r>
              <a:rPr lang="fi-FI" i="1" dirty="0" smtClean="0"/>
              <a:t>    -sopeutumista ympäristöön</a:t>
            </a:r>
          </a:p>
          <a:p>
            <a:pPr>
              <a:buNone/>
            </a:pPr>
            <a:r>
              <a:rPr lang="fi-FI" i="1" dirty="0" smtClean="0"/>
              <a:t>    -tiedon tallentamista muistiin</a:t>
            </a:r>
          </a:p>
          <a:p>
            <a:pPr>
              <a:buNone/>
            </a:pPr>
            <a:r>
              <a:rPr lang="fi-FI" i="1" dirty="0" smtClean="0"/>
              <a:t>    -tietoista uuden tiedon rakentamista</a:t>
            </a:r>
          </a:p>
          <a:p>
            <a:pPr>
              <a:buNone/>
            </a:pPr>
            <a:r>
              <a:rPr lang="fi-FI" i="1" dirty="0" smtClean="0"/>
              <a:t>    -sisäisten mallien (skeemojen) muokkautumista (assimilaatio/ akkommodaatio)</a:t>
            </a:r>
          </a:p>
          <a:p>
            <a:pPr>
              <a:buNone/>
            </a:pPr>
            <a:r>
              <a:rPr lang="fi-FI" i="1" dirty="0"/>
              <a:t> </a:t>
            </a:r>
            <a:r>
              <a:rPr lang="fi-FI" i="1" dirty="0" smtClean="0"/>
              <a:t>   - siirtovaikutus (</a:t>
            </a:r>
            <a:r>
              <a:rPr lang="fi-FI" i="1" dirty="0" err="1" smtClean="0"/>
              <a:t>transfer</a:t>
            </a:r>
            <a:r>
              <a:rPr lang="fi-FI" i="1" dirty="0" smtClean="0"/>
              <a:t>)</a:t>
            </a:r>
          </a:p>
          <a:p>
            <a:pPr>
              <a:buNone/>
            </a:pPr>
            <a:r>
              <a:rPr lang="fi-FI" i="1" dirty="0" smtClean="0"/>
              <a:t>	- henkilökohtaista, elämänkokemukseen ja tilanteeseen perustuvaa toimintaa</a:t>
            </a:r>
            <a:endParaRPr lang="fi-FI" i="1" dirty="0"/>
          </a:p>
          <a:p>
            <a:pPr>
              <a:buNone/>
            </a:pPr>
            <a:r>
              <a:rPr lang="fi-FI" i="1" dirty="0"/>
              <a:t>	</a:t>
            </a:r>
            <a:r>
              <a:rPr lang="fi-FI" i="1" dirty="0" smtClean="0"/>
              <a:t>- elämänmittainen prosessi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7891" name="Tekstin paikkamerkki 2"/>
          <p:cNvSpPr>
            <a:spLocks noGrp="1"/>
          </p:cNvSpPr>
          <p:nvPr>
            <p:ph type="body" idx="1"/>
          </p:nvPr>
        </p:nvSpPr>
        <p:spPr>
          <a:xfrm>
            <a:off x="0" y="6381750"/>
            <a:ext cx="4040188" cy="762000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37892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-2557463" y="6338888"/>
            <a:ext cx="4041776" cy="762000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67544" y="1215366"/>
            <a:ext cx="4040188" cy="3941763"/>
          </a:xfrm>
          <a:ln>
            <a:prstDash val="solid"/>
          </a:ln>
        </p:spPr>
        <p:txBody>
          <a:bodyPr/>
          <a:lstStyle/>
          <a:p>
            <a:r>
              <a:rPr lang="fi-FI" dirty="0" smtClean="0"/>
              <a:t>3. </a:t>
            </a:r>
            <a:r>
              <a:rPr lang="fi-FI" b="1" dirty="0" err="1" smtClean="0"/>
              <a:t>Minää</a:t>
            </a:r>
            <a:r>
              <a:rPr lang="fi-FI" b="1" dirty="0" smtClean="0"/>
              <a:t> puolustava suuntautuminen</a:t>
            </a:r>
          </a:p>
          <a:p>
            <a:pPr lvl="1"/>
            <a:r>
              <a:rPr lang="fi-FI" dirty="0" smtClean="0"/>
              <a:t>suoriutumisella varjellaan/rakennetaan minäkuvaa</a:t>
            </a:r>
          </a:p>
          <a:p>
            <a:pPr lvl="1"/>
            <a:r>
              <a:rPr lang="fi-FI" dirty="0" smtClean="0"/>
              <a:t>vääristynyt kilpailu ja heikko tuki</a:t>
            </a:r>
          </a:p>
          <a:p>
            <a:pPr lvl="1"/>
            <a:r>
              <a:rPr lang="fi-FI" dirty="0" smtClean="0"/>
              <a:t>epäonnistumisien välttelyä, selittelyä, ongelmien siirtämistä…</a:t>
            </a:r>
          </a:p>
          <a:p>
            <a:pPr lvl="1"/>
            <a:endParaRPr lang="fi-FI" dirty="0" smtClean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b="1" dirty="0" smtClean="0"/>
              <a:t>4. Omistautumaton</a:t>
            </a:r>
          </a:p>
          <a:p>
            <a:pPr lvl="1"/>
            <a:r>
              <a:rPr lang="fi-FI" dirty="0" smtClean="0"/>
              <a:t>ei kiinnosta, roikkuu mukana</a:t>
            </a:r>
          </a:p>
          <a:p>
            <a:pPr lvl="1"/>
            <a:r>
              <a:rPr lang="fi-FI" dirty="0" smtClean="0"/>
              <a:t>sisäinen motivaatio (lähes) nollassa</a:t>
            </a:r>
          </a:p>
          <a:p>
            <a:pPr lvl="1"/>
            <a:r>
              <a:rPr lang="fi-FI" dirty="0" smtClean="0"/>
              <a:t>tehtävistä ei välitetä</a:t>
            </a:r>
          </a:p>
          <a:p>
            <a:pPr lvl="1"/>
            <a:r>
              <a:rPr lang="fi-FI" dirty="0" smtClean="0"/>
              <a:t>poissaoloja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716338"/>
            <a:ext cx="28082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57688"/>
            <a:ext cx="177323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39" y="4676290"/>
            <a:ext cx="1656035" cy="18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Siirrymme seuraavaan asiaan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Arvoitus</a:t>
            </a:r>
          </a:p>
          <a:p>
            <a:pPr lvl="1"/>
            <a:r>
              <a:rPr lang="fi-FI" dirty="0" smtClean="0"/>
              <a:t>se voi olla sisällä, ulkona tai sisällä ja ulkona</a:t>
            </a:r>
          </a:p>
          <a:p>
            <a:pPr lvl="1"/>
            <a:r>
              <a:rPr lang="fi-FI" dirty="0" smtClean="0"/>
              <a:t>sinä hallitset sitä ja se hallitsee sinua</a:t>
            </a:r>
          </a:p>
          <a:p>
            <a:pPr lvl="1"/>
            <a:r>
              <a:rPr lang="fi-FI" dirty="0" smtClean="0"/>
              <a:t>Ilman sitä olet kuollut</a:t>
            </a:r>
            <a:endParaRPr lang="fi-FI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10" y="1600200"/>
            <a:ext cx="3624980" cy="4525963"/>
          </a:xfrm>
        </p:spPr>
      </p:pic>
    </p:spTree>
    <p:extLst>
      <p:ext uri="{BB962C8B-B14F-4D97-AF65-F5344CB8AC3E}">
        <p14:creationId xmlns:p14="http://schemas.microsoft.com/office/powerpoint/2010/main" val="257649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Toiminnallamme on aina jokin motiivi (lat. motivus) eli liikuttaja.</a:t>
            </a:r>
          </a:p>
          <a:p>
            <a:pPr>
              <a:buFont typeface="Wingdings 3" pitchFamily="18" charset="2"/>
              <a:buNone/>
            </a:pPr>
            <a:endParaRPr lang="fi-FI" smtClean="0"/>
          </a:p>
          <a:p>
            <a:pPr>
              <a:buFont typeface="Wingdings 3" pitchFamily="18" charset="2"/>
              <a:buNone/>
            </a:pPr>
            <a:endParaRPr lang="fi-FI" smtClean="0"/>
          </a:p>
          <a:p>
            <a:pPr>
              <a:buFont typeface="Wingdings 3" pitchFamily="18" charset="2"/>
              <a:buNone/>
            </a:pPr>
            <a:endParaRPr lang="fi-FI" smtClean="0"/>
          </a:p>
          <a:p>
            <a:pPr>
              <a:buFont typeface="Wingdings 3" pitchFamily="18" charset="2"/>
              <a:buNone/>
            </a:pPr>
            <a:endParaRPr lang="fi-FI" smtClean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VIII Motivaatio ja motiivit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467544" y="5013176"/>
            <a:ext cx="201622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/>
              <a:t>biologiset</a:t>
            </a:r>
          </a:p>
        </p:txBody>
      </p:sp>
      <p:sp>
        <p:nvSpPr>
          <p:cNvPr id="16" name="Ellipsi 15"/>
          <p:cNvSpPr/>
          <p:nvPr/>
        </p:nvSpPr>
        <p:spPr>
          <a:xfrm>
            <a:off x="3276600" y="5013325"/>
            <a:ext cx="2087563" cy="12239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/>
              <a:t>sosiaaliset</a:t>
            </a:r>
          </a:p>
        </p:txBody>
      </p:sp>
      <p:sp>
        <p:nvSpPr>
          <p:cNvPr id="17" name="Tasakylkinen kolmio 16"/>
          <p:cNvSpPr/>
          <p:nvPr/>
        </p:nvSpPr>
        <p:spPr>
          <a:xfrm>
            <a:off x="6156325" y="4581525"/>
            <a:ext cx="2736850" cy="136842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/>
              <a:t>psyykkiset</a:t>
            </a:r>
          </a:p>
        </p:txBody>
      </p:sp>
      <p:sp>
        <p:nvSpPr>
          <p:cNvPr id="18" name="Nuoli oikealle 17"/>
          <p:cNvSpPr/>
          <p:nvPr/>
        </p:nvSpPr>
        <p:spPr>
          <a:xfrm rot="16200000">
            <a:off x="3888581" y="1808957"/>
            <a:ext cx="935037" cy="4895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755576" y="2492896"/>
            <a:ext cx="7344816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4000" b="1" dirty="0"/>
              <a:t>MOTIVAATIO</a:t>
            </a:r>
          </a:p>
        </p:txBody>
      </p:sp>
      <p:sp>
        <p:nvSpPr>
          <p:cNvPr id="21" name="Nuoli vasemmalle ja oikealle 20"/>
          <p:cNvSpPr/>
          <p:nvPr/>
        </p:nvSpPr>
        <p:spPr>
          <a:xfrm>
            <a:off x="2484438" y="5373688"/>
            <a:ext cx="792162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2" name="Nuoli vasemmalle ja oikealle 21"/>
          <p:cNvSpPr/>
          <p:nvPr/>
        </p:nvSpPr>
        <p:spPr>
          <a:xfrm>
            <a:off x="5435600" y="5445125"/>
            <a:ext cx="865188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3" name="Pyöristetty suorakulmio 22"/>
          <p:cNvSpPr/>
          <p:nvPr/>
        </p:nvSpPr>
        <p:spPr>
          <a:xfrm>
            <a:off x="0" y="4581525"/>
            <a:ext cx="1835150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err="1"/>
              <a:t>homeostaasia</a:t>
            </a:r>
            <a:endParaRPr lang="fi-FI" dirty="0"/>
          </a:p>
        </p:txBody>
      </p:sp>
      <p:sp>
        <p:nvSpPr>
          <p:cNvPr id="24" name="Pyöristetty suorakulmio 23"/>
          <p:cNvSpPr/>
          <p:nvPr/>
        </p:nvSpPr>
        <p:spPr>
          <a:xfrm>
            <a:off x="0" y="6210300"/>
            <a:ext cx="1331913" cy="647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nälkä ja jano</a:t>
            </a:r>
          </a:p>
        </p:txBody>
      </p:sp>
      <p:sp>
        <p:nvSpPr>
          <p:cNvPr id="25" name="Pyöristetty suorakulmio 24"/>
          <p:cNvSpPr/>
          <p:nvPr/>
        </p:nvSpPr>
        <p:spPr>
          <a:xfrm>
            <a:off x="1908175" y="6210300"/>
            <a:ext cx="1584325" cy="647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seksuaalisuus</a:t>
            </a:r>
          </a:p>
        </p:txBody>
      </p:sp>
      <p:cxnSp>
        <p:nvCxnSpPr>
          <p:cNvPr id="27" name="Suora yhdysviiva 26"/>
          <p:cNvCxnSpPr>
            <a:stCxn id="25" idx="3"/>
          </p:cNvCxnSpPr>
          <p:nvPr/>
        </p:nvCxnSpPr>
        <p:spPr>
          <a:xfrm flipV="1">
            <a:off x="3492500" y="6165850"/>
            <a:ext cx="431800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>
            <a:endCxn id="17" idx="3"/>
          </p:cNvCxnSpPr>
          <p:nvPr/>
        </p:nvCxnSpPr>
        <p:spPr>
          <a:xfrm flipV="1">
            <a:off x="3492500" y="5949950"/>
            <a:ext cx="4032250" cy="908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i 32"/>
          <p:cNvSpPr/>
          <p:nvPr/>
        </p:nvSpPr>
        <p:spPr>
          <a:xfrm>
            <a:off x="3708400" y="6021388"/>
            <a:ext cx="3095625" cy="8366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yhteenkuuluvuus, vallanhalu etc.</a:t>
            </a:r>
          </a:p>
        </p:txBody>
      </p:sp>
      <p:sp>
        <p:nvSpPr>
          <p:cNvPr id="34" name="Ellipsi 33"/>
          <p:cNvSpPr/>
          <p:nvPr/>
        </p:nvSpPr>
        <p:spPr>
          <a:xfrm>
            <a:off x="3563938" y="4797425"/>
            <a:ext cx="1944687" cy="6477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halu saada arvostusta</a:t>
            </a:r>
          </a:p>
        </p:txBody>
      </p:sp>
      <p:sp>
        <p:nvSpPr>
          <p:cNvPr id="35" name="Tasakylkinen kolmio 34"/>
          <p:cNvSpPr/>
          <p:nvPr/>
        </p:nvSpPr>
        <p:spPr>
          <a:xfrm>
            <a:off x="6659563" y="4149725"/>
            <a:ext cx="2484437" cy="50323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tavoitteet</a:t>
            </a:r>
          </a:p>
        </p:txBody>
      </p:sp>
      <p:sp>
        <p:nvSpPr>
          <p:cNvPr id="36" name="Tasakylkinen kolmio 35"/>
          <p:cNvSpPr/>
          <p:nvPr/>
        </p:nvSpPr>
        <p:spPr>
          <a:xfrm>
            <a:off x="7308850" y="5661025"/>
            <a:ext cx="2051050" cy="72072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tunteet</a:t>
            </a:r>
          </a:p>
        </p:txBody>
      </p:sp>
      <p:sp>
        <p:nvSpPr>
          <p:cNvPr id="37" name="Tasakylkinen kolmio 36"/>
          <p:cNvSpPr/>
          <p:nvPr/>
        </p:nvSpPr>
        <p:spPr>
          <a:xfrm>
            <a:off x="6443663" y="3429000"/>
            <a:ext cx="3024187" cy="792163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sisäinen motivaatio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Miten</a:t>
            </a:r>
          </a:p>
          <a:p>
            <a:endParaRPr lang="fi-FI" dirty="0" smtClean="0"/>
          </a:p>
          <a:p>
            <a:pPr marL="514350" indent="-514350">
              <a:buAutoNum type="alphaUcParenR"/>
            </a:pPr>
            <a:r>
              <a:rPr lang="fi-FI" dirty="0" smtClean="0"/>
              <a:t>Biologiset  </a:t>
            </a:r>
          </a:p>
          <a:p>
            <a:pPr marL="514350" indent="-514350">
              <a:buAutoNum type="alphaUcParenR"/>
            </a:pPr>
            <a:r>
              <a:rPr lang="fi-FI" dirty="0" smtClean="0"/>
              <a:t>Psyykkiset</a:t>
            </a:r>
          </a:p>
          <a:p>
            <a:pPr marL="514350" indent="-514350">
              <a:buAutoNum type="alphaUcParenR"/>
            </a:pPr>
            <a:r>
              <a:rPr lang="fi-FI" dirty="0" smtClean="0"/>
              <a:t>Sosiaaliset motiivit</a:t>
            </a:r>
          </a:p>
          <a:p>
            <a:pPr marL="514350" indent="-514350">
              <a:buAutoNum type="alphaUcParenR"/>
            </a:pPr>
            <a:endParaRPr lang="fi-FI" dirty="0" smtClean="0"/>
          </a:p>
          <a:p>
            <a:pPr marL="514350" indent="-514350">
              <a:buNone/>
            </a:pPr>
            <a:r>
              <a:rPr lang="fi-FI" dirty="0"/>
              <a:t>n</a:t>
            </a:r>
            <a:r>
              <a:rPr lang="fi-FI" dirty="0" smtClean="0"/>
              <a:t>äkyvät lukio-opiskelussa?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Tilannemotivaatio</a:t>
            </a:r>
          </a:p>
          <a:p>
            <a:pPr lvl="1"/>
            <a:r>
              <a:rPr lang="fi-FI" dirty="0" smtClean="0"/>
              <a:t>Lyhytkestoinen, altis ympäristön vaikutteille, helposti horjuva</a:t>
            </a:r>
          </a:p>
          <a:p>
            <a:pPr lvl="1"/>
            <a:r>
              <a:rPr lang="fi-FI" dirty="0" smtClean="0"/>
              <a:t>Impulsiivinen, mitä haluat nyt tehdä</a:t>
            </a:r>
          </a:p>
          <a:p>
            <a:r>
              <a:rPr lang="fi-FI" dirty="0" smtClean="0"/>
              <a:t>Yleismotivaatio</a:t>
            </a:r>
          </a:p>
          <a:p>
            <a:pPr lvl="1"/>
            <a:r>
              <a:rPr lang="fi-FI" dirty="0" smtClean="0"/>
              <a:t>Pitkäkestoinen, kuvaa toiminnan, halun ja vireyden suuntaa pitkällä aikavälillä. Vaikuttaa tilannemotivaatioon</a:t>
            </a:r>
          </a:p>
          <a:p>
            <a:pPr lvl="1"/>
            <a:r>
              <a:rPr lang="fi-FI" dirty="0" smtClean="0"/>
              <a:t>Suunnitelmallinen, kestävä, analysoitavissa, jatkumo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dirty="0" smtClean="0"/>
              <a:t>Esimerkkejä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Jos </a:t>
            </a:r>
            <a:r>
              <a:rPr lang="fi-FI" b="1" dirty="0" smtClean="0"/>
              <a:t>näet</a:t>
            </a:r>
            <a:r>
              <a:rPr lang="fi-FI" dirty="0" smtClean="0"/>
              <a:t> koulunkäynnin tärkeänä, jaksat tylsätkin päivät paremmin </a:t>
            </a:r>
            <a:r>
              <a:rPr lang="fi-FI" u="sng" dirty="0" smtClean="0"/>
              <a:t>(yleismotivaatio)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Jos </a:t>
            </a:r>
            <a:r>
              <a:rPr lang="fi-FI" b="1" dirty="0" smtClean="0"/>
              <a:t>et näe </a:t>
            </a:r>
            <a:r>
              <a:rPr lang="fi-FI" dirty="0" smtClean="0"/>
              <a:t>koulunkäyntiä tärkeänä, </a:t>
            </a:r>
            <a:r>
              <a:rPr lang="fi-FI" u="sng" dirty="0" smtClean="0"/>
              <a:t>tilannemotivaatio</a:t>
            </a:r>
            <a:r>
              <a:rPr lang="fi-FI" dirty="0" smtClean="0"/>
              <a:t> koostuu esim. ruokailun odottamisesta, puhelimesta, vain ”kivoista tehtävistä” yms..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b="1" dirty="0" smtClean="0"/>
              <a:t>Ulkoinen motivaatio</a:t>
            </a:r>
          </a:p>
          <a:p>
            <a:pPr lvl="1"/>
            <a:r>
              <a:rPr lang="fi-FI" dirty="0" smtClean="0"/>
              <a:t>Olosuhteiden houkuttelemana tai pakottamana</a:t>
            </a:r>
          </a:p>
          <a:p>
            <a:pPr lvl="1"/>
            <a:r>
              <a:rPr lang="fi-FI" dirty="0" smtClean="0"/>
              <a:t>Ei itse prosessoitua käsitystä merkityksestä</a:t>
            </a:r>
          </a:p>
          <a:p>
            <a:r>
              <a:rPr lang="fi-FI" b="1" dirty="0" smtClean="0"/>
              <a:t>Sisäinen</a:t>
            </a:r>
          </a:p>
          <a:p>
            <a:pPr lvl="1"/>
            <a:r>
              <a:rPr lang="fi-FI" dirty="0" smtClean="0"/>
              <a:t>Pakko tai palkinto ei toimi ensisijaisena </a:t>
            </a:r>
            <a:r>
              <a:rPr lang="fi-FI" dirty="0" err="1" smtClean="0"/>
              <a:t>motivaattorina</a:t>
            </a:r>
            <a:endParaRPr lang="fi-FI" dirty="0" smtClean="0"/>
          </a:p>
          <a:p>
            <a:pPr lvl="1"/>
            <a:r>
              <a:rPr lang="fi-FI" dirty="0" smtClean="0"/>
              <a:t>Sisäinen käsitys asian merkityksestä</a:t>
            </a:r>
          </a:p>
          <a:p>
            <a:pPr lvl="1"/>
            <a:r>
              <a:rPr lang="fi-FI" dirty="0" smtClean="0"/>
              <a:t>Ulkoiset asiat silti vaikuttavat sisäiseen motivaatioon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456384" cy="2066917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4434840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VIII Motivaatio ja motiivit</a:t>
            </a:r>
          </a:p>
        </p:txBody>
      </p:sp>
      <p:sp>
        <p:nvSpPr>
          <p:cNvPr id="31747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mtClean="0"/>
          </a:p>
        </p:txBody>
      </p:sp>
      <p:sp>
        <p:nvSpPr>
          <p:cNvPr id="31748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395288" y="6096000"/>
            <a:ext cx="4041775" cy="762000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31749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r>
              <a:rPr lang="fi-FI" smtClean="0"/>
              <a:t>keksi parisi kanssa mahdollisimman monia tapoja </a:t>
            </a:r>
            <a:r>
              <a:rPr lang="fi-FI" i="1" smtClean="0"/>
              <a:t>motivoitua…</a:t>
            </a:r>
          </a:p>
        </p:txBody>
      </p:sp>
      <p:sp>
        <p:nvSpPr>
          <p:cNvPr id="31750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5008711"/>
          </a:xfrm>
          <a:ln>
            <a:prstDash val="solid"/>
          </a:ln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fi-FI" dirty="0" smtClean="0"/>
              <a:t>Aseta tavoitteita ja välitavoitteita</a:t>
            </a:r>
          </a:p>
          <a:p>
            <a:pPr>
              <a:spcBef>
                <a:spcPct val="0"/>
              </a:spcBef>
            </a:pPr>
            <a:r>
              <a:rPr lang="fi-FI" dirty="0" smtClean="0"/>
              <a:t>Luo mielikuvia </a:t>
            </a:r>
            <a:r>
              <a:rPr lang="fi-FI" smtClean="0"/>
              <a:t>ja unelmoi</a:t>
            </a:r>
            <a:endParaRPr lang="fi-FI" dirty="0" smtClean="0"/>
          </a:p>
          <a:p>
            <a:pPr>
              <a:spcBef>
                <a:spcPct val="0"/>
              </a:spcBef>
            </a:pPr>
            <a:r>
              <a:rPr lang="fi-FI" dirty="0" smtClean="0"/>
              <a:t>Etsi motivaation esteitä (poista niitä)</a:t>
            </a:r>
          </a:p>
          <a:p>
            <a:pPr>
              <a:spcBef>
                <a:spcPct val="0"/>
              </a:spcBef>
            </a:pPr>
            <a:r>
              <a:rPr lang="fi-FI" dirty="0" smtClean="0"/>
              <a:t>Pohdi vaihtoehtoja</a:t>
            </a:r>
          </a:p>
          <a:p>
            <a:pPr>
              <a:spcBef>
                <a:spcPct val="0"/>
              </a:spcBef>
            </a:pPr>
            <a:r>
              <a:rPr lang="fi-FI" dirty="0" smtClean="0"/>
              <a:t>Palkitse itseäsi</a:t>
            </a:r>
          </a:p>
          <a:p>
            <a:pPr>
              <a:spcBef>
                <a:spcPct val="0"/>
              </a:spcBef>
            </a:pPr>
            <a:r>
              <a:rPr lang="fi-FI" dirty="0" smtClean="0"/>
              <a:t>Kerää, etsi pyydä positiivista palautetta</a:t>
            </a:r>
          </a:p>
          <a:p>
            <a:pPr>
              <a:spcBef>
                <a:spcPct val="0"/>
              </a:spcBef>
            </a:pPr>
            <a:r>
              <a:rPr lang="fi-FI" dirty="0" smtClean="0"/>
              <a:t>Etsi motivoivia kohteita (haaveita, elämäntarinoita..)</a:t>
            </a:r>
          </a:p>
          <a:p>
            <a:pPr>
              <a:spcBef>
                <a:spcPct val="0"/>
              </a:spcBef>
            </a:pPr>
            <a:r>
              <a:rPr lang="fi-FI" dirty="0" smtClean="0"/>
              <a:t>Muistele onnistumisiasi</a:t>
            </a:r>
          </a:p>
          <a:p>
            <a:pPr>
              <a:spcBef>
                <a:spcPct val="0"/>
              </a:spcBef>
            </a:pPr>
            <a:r>
              <a:rPr lang="fi-FI" dirty="0" smtClean="0"/>
              <a:t>Tee listaa plussista ja miinuksista</a:t>
            </a:r>
          </a:p>
          <a:p>
            <a:pPr>
              <a:spcBef>
                <a:spcPct val="0"/>
              </a:spcBef>
            </a:pPr>
            <a:r>
              <a:rPr lang="fi-FI" dirty="0" smtClean="0"/>
              <a:t>Erota Minuus suorituksistasi</a:t>
            </a:r>
          </a:p>
          <a:p>
            <a:pPr>
              <a:spcBef>
                <a:spcPct val="0"/>
              </a:spcBef>
            </a:pPr>
            <a:r>
              <a:rPr lang="fi-FI" dirty="0" smtClean="0"/>
              <a:t>Pidä päiväkirjaa</a:t>
            </a:r>
          </a:p>
          <a:p>
            <a:pPr>
              <a:spcBef>
                <a:spcPct val="0"/>
              </a:spcBef>
            </a:pPr>
            <a:r>
              <a:rPr lang="fi-FI" dirty="0" smtClean="0"/>
              <a:t>Katso, lue, kuvaa, kirjoita, juttele, käy, hulluttele, näyttele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7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7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7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Huomioita muistista…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Aistimuisti</a:t>
            </a:r>
          </a:p>
          <a:p>
            <a:pPr lvl="1"/>
            <a:r>
              <a:rPr lang="fi-FI" dirty="0" smtClean="0"/>
              <a:t>Esim. näkö (ikoninen) kuulo (kaiku)</a:t>
            </a:r>
          </a:p>
          <a:p>
            <a:pPr lvl="1"/>
            <a:r>
              <a:rPr lang="fi-FI" dirty="0" smtClean="0"/>
              <a:t>suuri ja nopea</a:t>
            </a:r>
          </a:p>
          <a:p>
            <a:pPr lvl="1"/>
            <a:r>
              <a:rPr lang="fi-FI" dirty="0" smtClean="0"/>
              <a:t>tarkkaavaisuus ohjaa osan jatkokäsittelyyn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dirty="0" smtClean="0"/>
              <a:t>Työmuisti</a:t>
            </a:r>
          </a:p>
          <a:p>
            <a:pPr lvl="1"/>
            <a:r>
              <a:rPr lang="fi-FI" dirty="0" smtClean="0"/>
              <a:t>tietoinen ajattelu</a:t>
            </a:r>
          </a:p>
          <a:p>
            <a:pPr lvl="1"/>
            <a:r>
              <a:rPr lang="fi-FI" dirty="0" smtClean="0"/>
              <a:t>tässä ja nyt</a:t>
            </a:r>
          </a:p>
          <a:p>
            <a:pPr lvl="1"/>
            <a:r>
              <a:rPr lang="fi-FI" dirty="0" smtClean="0"/>
              <a:t>vaatii tarkkaavaisuutta</a:t>
            </a:r>
          </a:p>
          <a:p>
            <a:pPr lvl="1"/>
            <a:r>
              <a:rPr lang="fi-FI" dirty="0" smtClean="0"/>
              <a:t>rasittuu helposti, jos matskua </a:t>
            </a:r>
            <a:r>
              <a:rPr lang="fi-FI" dirty="0" err="1" smtClean="0"/>
              <a:t>liikaa</a:t>
            </a:r>
            <a:r>
              <a:rPr lang="fi-FI" dirty="0" err="1" smtClean="0">
                <a:sym typeface="Wingdings" pitchFamily="2" charset="2"/>
              </a:rPr>
              <a:t></a:t>
            </a:r>
            <a:r>
              <a:rPr lang="fi-FI" dirty="0" smtClean="0">
                <a:sym typeface="Wingdings" pitchFamily="2" charset="2"/>
              </a:rPr>
              <a:t> osa saatava jemmaan!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fi-FI" dirty="0" smtClean="0"/>
              <a:t>Säilömuisti</a:t>
            </a:r>
          </a:p>
          <a:p>
            <a:pPr lvl="1">
              <a:buFont typeface="Wingdings"/>
              <a:buChar char="à"/>
            </a:pPr>
            <a:r>
              <a:rPr lang="fi-FI" dirty="0" smtClean="0">
                <a:sym typeface="Wingdings" pitchFamily="2" charset="2"/>
              </a:rPr>
              <a:t>toimii tiedostaen (muistista haku)</a:t>
            </a:r>
          </a:p>
          <a:p>
            <a:pPr lvl="1">
              <a:buFont typeface="Wingdings"/>
              <a:buChar char="à"/>
            </a:pPr>
            <a:r>
              <a:rPr lang="fi-FI" dirty="0" smtClean="0">
                <a:sym typeface="Wingdings" pitchFamily="2" charset="2"/>
              </a:rPr>
              <a:t>toimii tiedostamattasi (tallennettu data vaikuttaa, vaikket tiedä) esim. musiikki tai vahva tunnekokemus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5" name="Alanuoli 4"/>
          <p:cNvSpPr/>
          <p:nvPr/>
        </p:nvSpPr>
        <p:spPr>
          <a:xfrm>
            <a:off x="1619672" y="3356992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9120"/>
            <a:ext cx="591608" cy="174002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857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Muistamisen hermostollinen perusta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Hippokampus</a:t>
            </a:r>
            <a:r>
              <a:rPr lang="fi-FI" dirty="0" smtClean="0"/>
              <a:t> ja ohimolohko käytössä säilömuistissa</a:t>
            </a:r>
          </a:p>
          <a:p>
            <a:r>
              <a:rPr lang="fi-FI" dirty="0" smtClean="0"/>
              <a:t>Vanhat muistot ”asuvat” ympäri aivokuorta</a:t>
            </a:r>
          </a:p>
          <a:p>
            <a:r>
              <a:rPr lang="fi-FI" dirty="0" smtClean="0"/>
              <a:t>Tunteisiin liittyvissä muistoissa mantelitumake vastuussa</a:t>
            </a:r>
          </a:p>
          <a:p>
            <a:r>
              <a:rPr lang="fi-FI" dirty="0" smtClean="0"/>
              <a:t>Taitomuistissa pikkuaivot aktivoituu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400" dirty="0" smtClean="0"/>
              <a:t>Kaiken muistamisen perusta on hermosolujen vuorovaikutuksessa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 smtClean="0">
                <a:sym typeface="Wingdings" panose="05000000000000000000" pitchFamily="2" charset="2"/>
              </a:rPr>
              <a:t>mitä useammin hermosolu A on tekemisissä hermosolu B:n kanssa  muistaminen tehostuu ja pysyy pitempään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400" dirty="0" smtClean="0">
                <a:sym typeface="Wingdings" panose="05000000000000000000" pitchFamily="2" charset="2"/>
              </a:rPr>
              <a:t>Muistamista heikentää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 smtClean="0">
                <a:sym typeface="Wingdings" panose="05000000000000000000" pitchFamily="2" charset="2"/>
              </a:rPr>
              <a:t>muutokset hermoverkossa ( päihteet, sairaudet, onnettomuudet, vanhentuminen)</a:t>
            </a:r>
          </a:p>
          <a:p>
            <a:pPr marL="457200" lvl="1" indent="0">
              <a:buNone/>
            </a:pPr>
            <a:r>
              <a:rPr lang="fi-FI" sz="2000" dirty="0" smtClean="0">
                <a:sym typeface="Wingdings" panose="05000000000000000000" pitchFamily="2" charset="2"/>
              </a:rPr>
              <a:t> </a:t>
            </a:r>
            <a:r>
              <a:rPr lang="fi-FI" sz="2000" dirty="0" err="1" smtClean="0">
                <a:sym typeface="Wingdings" panose="05000000000000000000" pitchFamily="2" charset="2"/>
              </a:rPr>
              <a:t>Tietyt</a:t>
            </a:r>
            <a:r>
              <a:rPr lang="fi-FI" sz="2000" dirty="0" smtClean="0">
                <a:sym typeface="Wingdings" panose="05000000000000000000" pitchFamily="2" charset="2"/>
              </a:rPr>
              <a:t> lääkkeet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 smtClean="0">
                <a:sym typeface="Wingdings" panose="05000000000000000000" pitchFamily="2" charset="2"/>
              </a:rPr>
              <a:t>Stressi ja elämäntavat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000" dirty="0" smtClean="0">
                <a:sym typeface="Wingdings" panose="05000000000000000000" pitchFamily="2" charset="2"/>
              </a:rPr>
              <a:t>Harjoituksen puute</a:t>
            </a:r>
          </a:p>
        </p:txBody>
      </p:sp>
    </p:spTree>
    <p:extLst>
      <p:ext uri="{BB962C8B-B14F-4D97-AF65-F5344CB8AC3E}">
        <p14:creationId xmlns:p14="http://schemas.microsoft.com/office/powerpoint/2010/main" val="6198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Itseohjautuvan oppimisen tunnusmerkkejä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7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Muistaminen reaaliaineissa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 smtClean="0"/>
              <a:t>Tietoisuus</a:t>
            </a:r>
            <a:r>
              <a:rPr lang="fi-FI" dirty="0" smtClean="0"/>
              <a:t> ( tarkkaavaisuus ja keskittyminen)</a:t>
            </a:r>
          </a:p>
          <a:p>
            <a:r>
              <a:rPr lang="fi-FI" b="1" dirty="0" smtClean="0"/>
              <a:t>Assosiointi</a:t>
            </a:r>
            <a:r>
              <a:rPr lang="fi-FI" dirty="0" smtClean="0"/>
              <a:t> ( uusi tieto liitetään olemassa olevaan)</a:t>
            </a:r>
          </a:p>
          <a:p>
            <a:r>
              <a:rPr lang="fi-FI" b="1" dirty="0" smtClean="0"/>
              <a:t>Linkittäminen</a:t>
            </a:r>
            <a:r>
              <a:rPr lang="fi-FI" dirty="0" smtClean="0"/>
              <a:t> (eli miten uudet asiat liittyvät toisiinsa)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 smtClean="0"/>
              <a:t>Avainsanat</a:t>
            </a:r>
            <a:r>
              <a:rPr lang="fi-FI" dirty="0" smtClean="0"/>
              <a:t> (esim. </a:t>
            </a:r>
            <a:r>
              <a:rPr lang="fi-FI" dirty="0" err="1" smtClean="0"/>
              <a:t>mindmap</a:t>
            </a:r>
            <a:r>
              <a:rPr lang="fi-FI" dirty="0" smtClean="0"/>
              <a:t>)</a:t>
            </a:r>
          </a:p>
          <a:p>
            <a:r>
              <a:rPr lang="fi-FI" b="1" dirty="0" smtClean="0"/>
              <a:t>Mielikuvat</a:t>
            </a:r>
            <a:r>
              <a:rPr lang="fi-FI" dirty="0" smtClean="0"/>
              <a:t> (oudot)</a:t>
            </a:r>
          </a:p>
          <a:p>
            <a:r>
              <a:rPr lang="fi-FI" b="1" dirty="0" smtClean="0"/>
              <a:t>Kuvat</a:t>
            </a:r>
            <a:r>
              <a:rPr lang="fi-FI" dirty="0" smtClean="0"/>
              <a:t> (etsi aiheeseen liittyviä kuvia, yhdistä kuvat, asia ja termit)</a:t>
            </a:r>
          </a:p>
          <a:p>
            <a:r>
              <a:rPr lang="fi-FI" b="1" dirty="0" smtClean="0"/>
              <a:t>Värit ja symbolit</a:t>
            </a:r>
          </a:p>
          <a:p>
            <a:r>
              <a:rPr lang="fi-FI" b="1" dirty="0" smtClean="0"/>
              <a:t>Tee luuranko </a:t>
            </a:r>
            <a:r>
              <a:rPr lang="fi-FI" dirty="0" smtClean="0"/>
              <a:t>ja lihat vähitellen</a:t>
            </a:r>
          </a:p>
          <a:p>
            <a:r>
              <a:rPr lang="fi-FI" b="1" dirty="0" smtClean="0"/>
              <a:t>Luo tarina</a:t>
            </a:r>
          </a:p>
          <a:p>
            <a:r>
              <a:rPr lang="fi-FI" b="1" dirty="0" smtClean="0"/>
              <a:t>Muistele</a:t>
            </a:r>
            <a:r>
              <a:rPr lang="fi-FI" dirty="0" smtClean="0"/>
              <a:t> ja kertaa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12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Muistamisesta…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Ostoslista, reitti yms.</a:t>
            </a:r>
          </a:p>
          <a:p>
            <a:r>
              <a:rPr lang="fi-FI" dirty="0" smtClean="0"/>
              <a:t>Pylväikkö, käsi yms.</a:t>
            </a:r>
          </a:p>
          <a:p>
            <a:r>
              <a:rPr lang="fi-FI" dirty="0" smtClean="0"/>
              <a:t>Sana-assosiaatiot</a:t>
            </a:r>
          </a:p>
          <a:p>
            <a:r>
              <a:rPr lang="fi-FI" dirty="0" smtClean="0"/>
              <a:t>Pilkkominen (numerosarjat)</a:t>
            </a:r>
          </a:p>
          <a:p>
            <a:r>
              <a:rPr lang="fi-FI" dirty="0" smtClean="0"/>
              <a:t>Harjoitteet!</a:t>
            </a:r>
          </a:p>
          <a:p>
            <a:r>
              <a:rPr lang="fi-FI" dirty="0" smtClean="0"/>
              <a:t>Jaa muistaminen pitemmälle ajanjaksolle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22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ymmärtää lukemaansa?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Ennakoi	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mitä tiedän aiheesta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vanhan kertaaminen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sisällysluettelo, otsikot ja kuvat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b="1" dirty="0" smtClean="0">
                <a:sym typeface="Wingdings" panose="05000000000000000000" pitchFamily="2" charset="2"/>
              </a:rPr>
              <a:t>Tiedonkeruu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lukeminen, alleviivaus, ranskalaiset viivat, etsi tietoa monista lähteistä yms.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b="1" dirty="0" smtClean="0">
                <a:sym typeface="Wingdings" panose="05000000000000000000" pitchFamily="2" charset="2"/>
              </a:rPr>
              <a:t>Prosessointi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ajatuskartat, </a:t>
            </a:r>
            <a:r>
              <a:rPr lang="fi-FI" dirty="0" err="1" smtClean="0">
                <a:sym typeface="Wingdings" panose="05000000000000000000" pitchFamily="2" charset="2"/>
              </a:rPr>
              <a:t>tiivitelmät</a:t>
            </a:r>
            <a:r>
              <a:rPr lang="fi-FI" dirty="0" smtClean="0">
                <a:sym typeface="Wingdings" panose="05000000000000000000" pitchFamily="2" charset="2"/>
              </a:rPr>
              <a:t>, aikajanat, sarjakuvat etc.)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b="1" dirty="0" smtClean="0">
                <a:sym typeface="Wingdings" panose="05000000000000000000" pitchFamily="2" charset="2"/>
              </a:rPr>
              <a:t>Palautus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kertaa, kysele itseltäsi, tee koe, luo ydinsanoista ulkomuistista sanalista</a:t>
            </a: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 descr="http://www.ultimaterob.com/wp-content/uploads/2009/10/reader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27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/>
              <a:t>Kaiken oppimisen taustalla aivojen plastisuus eli joustavuus</a:t>
            </a:r>
          </a:p>
          <a:p>
            <a:r>
              <a:rPr lang="fi-FI" dirty="0" smtClean="0"/>
              <a:t>Hermoverkoston kehittyminen ja synapsien toiminta</a:t>
            </a:r>
            <a:endParaRPr lang="fi-FI" dirty="0"/>
          </a:p>
          <a:p>
            <a:r>
              <a:rPr lang="fi-FI" dirty="0" smtClean="0"/>
              <a:t>Esim. musiikkia pitkään harrastaneella aivokuoren auditiiviset osat ovat erilaiset kuin ei-harrastaneella</a:t>
            </a:r>
          </a:p>
          <a:p>
            <a:pPr>
              <a:buFont typeface="Wingdings"/>
              <a:buChar char="à"/>
            </a:pPr>
            <a:r>
              <a:rPr lang="fi-FI" dirty="0" smtClean="0"/>
              <a:t>Mitä nuorempana aloitettu, sitä enemmän kehittyvät tiettyyn suuntaan</a:t>
            </a:r>
          </a:p>
          <a:p>
            <a:pPr>
              <a:buFont typeface="Arial" charset="0"/>
              <a:buChar char="•"/>
            </a:pPr>
            <a:r>
              <a:rPr lang="fi-FI" dirty="0"/>
              <a:t>M</a:t>
            </a:r>
            <a:r>
              <a:rPr lang="fi-FI" dirty="0" smtClean="0"/>
              <a:t>iten voit kehittää aivojasi oppimaan?</a:t>
            </a:r>
          </a:p>
          <a:p>
            <a:pPr>
              <a:buFont typeface="Wingdings"/>
              <a:buChar char="à"/>
            </a:pPr>
            <a:r>
              <a:rPr lang="fi-FI" dirty="0">
                <a:sym typeface="Wingdings" pitchFamily="2" charset="2"/>
              </a:rPr>
              <a:t>T</a:t>
            </a:r>
            <a:r>
              <a:rPr lang="fi-FI" dirty="0" smtClean="0">
                <a:sym typeface="Wingdings" pitchFamily="2" charset="2"/>
              </a:rPr>
              <a:t>arjoa mahdollisimman monenlaisia virikkeitä</a:t>
            </a:r>
          </a:p>
          <a:p>
            <a:pPr>
              <a:buFont typeface="Wingdings"/>
              <a:buChar char="à"/>
            </a:pPr>
            <a:r>
              <a:rPr lang="fi-FI" dirty="0">
                <a:sym typeface="Wingdings" pitchFamily="2" charset="2"/>
              </a:rPr>
              <a:t>V</a:t>
            </a:r>
            <a:r>
              <a:rPr lang="fi-FI" dirty="0" smtClean="0">
                <a:sym typeface="Wingdings" pitchFamily="2" charset="2"/>
              </a:rPr>
              <a:t>ältä heikentäviä/tuhoavia tapoja/aineita (vähäinen uni, päihteet jne.)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4"/>
            <a:ext cx="2381250" cy="1695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Stressi</a:t>
            </a:r>
            <a:br>
              <a:rPr lang="fi-FI" dirty="0" smtClean="0"/>
            </a:br>
            <a:r>
              <a:rPr lang="fi-FI" dirty="0" smtClean="0"/>
              <a:t>- hyvä renki, tappava isäntä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434431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9956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fysiologinen tila, jossa keho valmistautuu taisteluun tai pakoon</a:t>
            </a:r>
          </a:p>
          <a:p>
            <a:r>
              <a:rPr lang="fi-FI" dirty="0" smtClean="0"/>
              <a:t>lyhytaikaisesti lisää suorituskykyä</a:t>
            </a:r>
          </a:p>
          <a:p>
            <a:r>
              <a:rPr lang="fi-FI" dirty="0" smtClean="0"/>
              <a:t>pitkittyneenä psykosomaattisia oireita </a:t>
            </a:r>
            <a:r>
              <a:rPr lang="fi-FI" dirty="0" smtClean="0">
                <a:sym typeface="Wingdings" panose="05000000000000000000" pitchFamily="2" charset="2"/>
              </a:rPr>
              <a:t> päänsärky, sydän- ja verisuoni sairaudet, muutokset unessa, ruokahalussa ja vastustuskyvyssä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ajattelu kapenee, </a:t>
            </a:r>
            <a:r>
              <a:rPr lang="fi-FI" dirty="0" err="1" smtClean="0">
                <a:sym typeface="Wingdings" panose="05000000000000000000" pitchFamily="2" charset="2"/>
              </a:rPr>
              <a:t>kyynistyy</a:t>
            </a:r>
            <a:r>
              <a:rPr lang="fi-FI" dirty="0" smtClean="0">
                <a:sym typeface="Wingdings" panose="05000000000000000000" pitchFamily="2" charset="2"/>
              </a:rPr>
              <a:t>, passivoituu tai </a:t>
            </a:r>
            <a:r>
              <a:rPr lang="fi-FI" dirty="0" err="1" smtClean="0">
                <a:sym typeface="Wingdings" panose="05000000000000000000" pitchFamily="2" charset="2"/>
              </a:rPr>
              <a:t>vihamielistyy</a:t>
            </a:r>
            <a:r>
              <a:rPr lang="fi-FI" dirty="0" smtClean="0">
                <a:sym typeface="Wingdings" panose="05000000000000000000" pitchFamily="2" charset="2"/>
              </a:rPr>
              <a:t>, muutoksia välittäjäaineissa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 smtClean="0"/>
              <a:t>Seleyn</a:t>
            </a:r>
            <a:r>
              <a:rPr lang="fi-FI" dirty="0" smtClean="0"/>
              <a:t> (1907-1982) kolmimalli</a:t>
            </a:r>
          </a:p>
          <a:p>
            <a:pPr marL="514350" indent="-514350">
              <a:buAutoNum type="arabicPeriod"/>
            </a:pPr>
            <a:r>
              <a:rPr lang="fi-FI" b="1" dirty="0" smtClean="0"/>
              <a:t>Hälytys</a:t>
            </a:r>
            <a:r>
              <a:rPr lang="fi-FI" dirty="0" smtClean="0"/>
              <a:t> (tahdosta riippumaton hermosto </a:t>
            </a:r>
            <a:r>
              <a:rPr lang="fi-FI" dirty="0" err="1" smtClean="0"/>
              <a:t>aktivoituu</a:t>
            </a:r>
            <a:r>
              <a:rPr lang="fi-FI" dirty="0" err="1" smtClean="0">
                <a:sym typeface="Wingdings" panose="05000000000000000000" pitchFamily="2" charset="2"/>
              </a:rPr>
              <a:t></a:t>
            </a:r>
            <a:r>
              <a:rPr lang="fi-FI" dirty="0" smtClean="0">
                <a:sym typeface="Wingdings" panose="05000000000000000000" pitchFamily="2" charset="2"/>
              </a:rPr>
              <a:t> sydämenlyönnit, hengitys, lihasten verenkierto)</a:t>
            </a:r>
            <a:endParaRPr lang="fi-FI" dirty="0" smtClean="0"/>
          </a:p>
          <a:p>
            <a:pPr marL="514350" indent="-514350">
              <a:buAutoNum type="arabicPeriod"/>
            </a:pPr>
            <a:r>
              <a:rPr lang="fi-FI" b="1" dirty="0" smtClean="0"/>
              <a:t>Vastustus </a:t>
            </a:r>
            <a:r>
              <a:rPr lang="fi-FI" dirty="0" smtClean="0"/>
              <a:t>(jos ”uhka” pitkittyy, elimistön voimavarat ehtyvät)</a:t>
            </a:r>
          </a:p>
          <a:p>
            <a:pPr marL="514350" indent="-514350">
              <a:buAutoNum type="arabicPeriod"/>
            </a:pPr>
            <a:r>
              <a:rPr lang="fi-FI" b="1" dirty="0" smtClean="0"/>
              <a:t>Uupumus </a:t>
            </a:r>
            <a:r>
              <a:rPr lang="fi-FI" dirty="0" smtClean="0"/>
              <a:t>(pysyvä suorituskyvyn lasku, jos ei saada </a:t>
            </a:r>
            <a:r>
              <a:rPr lang="fi-FI" dirty="0" err="1" smtClean="0"/>
              <a:t>purkua</a:t>
            </a:r>
            <a:r>
              <a:rPr lang="fi-FI" dirty="0" err="1" smtClean="0">
                <a:sym typeface="Wingdings" panose="05000000000000000000" pitchFamily="2" charset="2"/>
              </a:rPr>
              <a:t></a:t>
            </a:r>
            <a:r>
              <a:rPr lang="fi-FI" dirty="0" smtClean="0">
                <a:sym typeface="Wingdings" panose="05000000000000000000" pitchFamily="2" charset="2"/>
              </a:rPr>
              <a:t> oireet alkavat kroonistua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2728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Stressin ehkäisyn top 10!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10. Aseta realistisia tavoitteita</a:t>
            </a:r>
          </a:p>
          <a:p>
            <a:pPr>
              <a:buFontTx/>
              <a:buChar char="-"/>
            </a:pPr>
            <a:r>
              <a:rPr lang="fi-FI" dirty="0" smtClean="0"/>
              <a:t>tarkista ensin kenen tavoitteita täytät</a:t>
            </a:r>
          </a:p>
          <a:p>
            <a:pPr>
              <a:buFontTx/>
              <a:buChar char="-"/>
            </a:pPr>
            <a:r>
              <a:rPr lang="fi-FI" dirty="0" smtClean="0"/>
              <a:t>tavoitteiden pitää olla haastavia, silti saavutettavissa</a:t>
            </a:r>
          </a:p>
          <a:p>
            <a:pPr>
              <a:buFontTx/>
              <a:buChar char="-"/>
            </a:pPr>
            <a:r>
              <a:rPr lang="fi-FI" dirty="0" smtClean="0"/>
              <a:t>norsukin syödään pala kerrallaan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9. Älä ole koko ajan myöhässä</a:t>
            </a:r>
          </a:p>
          <a:p>
            <a:pPr marL="0" indent="0">
              <a:buNone/>
            </a:pPr>
            <a:r>
              <a:rPr lang="fi-FI" b="1" dirty="0" smtClean="0"/>
              <a:t>-   </a:t>
            </a:r>
            <a:r>
              <a:rPr lang="fi-FI" dirty="0" smtClean="0"/>
              <a:t>tee se mikä on pakko, älä jätä myöhemmäksi</a:t>
            </a:r>
          </a:p>
          <a:p>
            <a:pPr>
              <a:buFontTx/>
              <a:buChar char="-"/>
            </a:pPr>
            <a:r>
              <a:rPr lang="fi-FI" dirty="0" smtClean="0"/>
              <a:t>kiri tarvittaessa välttämättömät hommat kiinni</a:t>
            </a:r>
          </a:p>
          <a:p>
            <a:pPr>
              <a:buFontTx/>
              <a:buChar char="-"/>
            </a:pPr>
            <a:r>
              <a:rPr lang="fi-FI" dirty="0" smtClean="0"/>
              <a:t>karsi turhat työt, jos voit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56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8. Etsi stressin aiheuttajia ja poista niitä</a:t>
            </a:r>
          </a:p>
          <a:p>
            <a:pPr marL="0" indent="0">
              <a:buNone/>
            </a:pPr>
            <a:r>
              <a:rPr lang="fi-FI" dirty="0" smtClean="0"/>
              <a:t>- laadi strategia, jolla poistat niitä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7. Priorisoi</a:t>
            </a:r>
          </a:p>
          <a:p>
            <a:pPr>
              <a:buFontTx/>
              <a:buChar char="-"/>
            </a:pPr>
            <a:r>
              <a:rPr lang="fi-FI" dirty="0" smtClean="0"/>
              <a:t>turhat asiat vievät aikasi</a:t>
            </a:r>
          </a:p>
          <a:p>
            <a:pPr>
              <a:buFontTx/>
              <a:buChar char="-"/>
            </a:pPr>
            <a:r>
              <a:rPr lang="fi-FI" dirty="0" smtClean="0"/>
              <a:t>aikatauluta (ei silti kaikkea!)</a:t>
            </a:r>
          </a:p>
          <a:p>
            <a:pPr>
              <a:buFontTx/>
              <a:buChar char="-"/>
            </a:pPr>
            <a:r>
              <a:rPr lang="fi-FI" dirty="0" smtClean="0"/>
              <a:t>muista, ettet voi tässä hetkessä tehdä kuitenkaan kaikkea mahdollista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88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6. Ole terveellinen</a:t>
            </a:r>
          </a:p>
          <a:p>
            <a:pPr>
              <a:buFontTx/>
              <a:buChar char="-"/>
            </a:pPr>
            <a:r>
              <a:rPr lang="fi-FI" dirty="0" smtClean="0"/>
              <a:t>uni!</a:t>
            </a:r>
          </a:p>
          <a:p>
            <a:pPr>
              <a:buFontTx/>
              <a:buChar char="-"/>
            </a:pPr>
            <a:r>
              <a:rPr lang="fi-FI" dirty="0" smtClean="0"/>
              <a:t>ruoka</a:t>
            </a:r>
          </a:p>
          <a:p>
            <a:pPr>
              <a:buFontTx/>
              <a:buChar char="-"/>
            </a:pPr>
            <a:r>
              <a:rPr lang="fi-FI" dirty="0" smtClean="0"/>
              <a:t>liikunta</a:t>
            </a:r>
          </a:p>
          <a:p>
            <a:pPr>
              <a:buFontTx/>
              <a:buChar char="-"/>
            </a:pPr>
            <a:r>
              <a:rPr lang="fi-FI" dirty="0" smtClean="0"/>
              <a:t>ulkoilu</a:t>
            </a:r>
          </a:p>
          <a:p>
            <a:pPr>
              <a:buFontTx/>
              <a:buChar char="-"/>
            </a:pPr>
            <a:r>
              <a:rPr lang="fi-FI" dirty="0" smtClean="0"/>
              <a:t>rentoutus menetelmät</a:t>
            </a:r>
          </a:p>
          <a:p>
            <a:pPr>
              <a:buFontTx/>
              <a:buChar char="-"/>
            </a:pPr>
            <a:r>
              <a:rPr lang="fi-FI" dirty="0" err="1" smtClean="0"/>
              <a:t>some</a:t>
            </a:r>
            <a:r>
              <a:rPr lang="fi-FI" dirty="0" smtClean="0"/>
              <a:t> hyvä renki, </a:t>
            </a:r>
            <a:r>
              <a:rPr lang="fi-FI" smtClean="0"/>
              <a:t>huono isäntä</a:t>
            </a: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kohtuus kaikessa! Terveellisyydessäkin!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5. Muista puskuriaika</a:t>
            </a:r>
          </a:p>
          <a:p>
            <a:pPr>
              <a:buFontTx/>
              <a:buChar char="-"/>
            </a:pPr>
            <a:r>
              <a:rPr lang="fi-FI" dirty="0" smtClean="0"/>
              <a:t>eri vastuiden väliaika helpottaa siirtymää</a:t>
            </a:r>
          </a:p>
          <a:p>
            <a:pPr marL="0" indent="0">
              <a:buNone/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779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Kysymyksiä itseohjautuvuudesta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000" dirty="0" smtClean="0"/>
              <a:t>millaisissa opiskeluun liittyvissä asioissa olet/ voisit olla oma-aloitteinen?</a:t>
            </a:r>
          </a:p>
          <a:p>
            <a:r>
              <a:rPr lang="fi-FI" sz="2000" dirty="0" smtClean="0"/>
              <a:t>millaisia vahvuuksia sinulla on oppijana?</a:t>
            </a:r>
          </a:p>
          <a:p>
            <a:r>
              <a:rPr lang="fi-FI" sz="2000" dirty="0" smtClean="0"/>
              <a:t>millaisia erityisiä haasteita/kehityksen kohteita sinulla on oppijana?</a:t>
            </a:r>
          </a:p>
          <a:p>
            <a:r>
              <a:rPr lang="fi-FI" sz="2000" dirty="0" smtClean="0"/>
              <a:t>miten lisäisit ystäväsi itseluottamusta?</a:t>
            </a:r>
          </a:p>
          <a:p>
            <a:r>
              <a:rPr lang="fi-FI" sz="2000" dirty="0" smtClean="0"/>
              <a:t>miten voisit lisätä omaa itseluottamustasi?</a:t>
            </a:r>
          </a:p>
          <a:p>
            <a:r>
              <a:rPr lang="fi-FI" sz="2000" dirty="0" smtClean="0"/>
              <a:t>millaisissa tilanteissa koet olosi epävarmaksi? Miten selviät noista tilanteista?</a:t>
            </a:r>
          </a:p>
          <a:p>
            <a:r>
              <a:rPr lang="fi-FI" sz="2000" dirty="0" smtClean="0"/>
              <a:t>millaisin keinoin voisit kriittisesti tarkastella itseäsi oppijana/ opiskelusuorituksiasi?</a:t>
            </a:r>
          </a:p>
          <a:p>
            <a:r>
              <a:rPr lang="fi-FI" sz="2000" dirty="0" smtClean="0"/>
              <a:t>millaisissa tilanteissa olet sitkeä? Millaisissa et?</a:t>
            </a:r>
          </a:p>
          <a:p>
            <a:r>
              <a:rPr lang="fi-FI" sz="2000" dirty="0" smtClean="0"/>
              <a:t>millaisissa tilanteissa sinun on vaikea säädellä omaa toimintaasi? Miksi?</a:t>
            </a:r>
          </a:p>
          <a:p>
            <a:r>
              <a:rPr lang="fi-FI" sz="2000" dirty="0" smtClean="0"/>
              <a:t>miten voisit lisätä oman kykyä säädellä omaa toimintaasi vaativissa tilanteissa?</a:t>
            </a:r>
          </a:p>
          <a:p>
            <a:r>
              <a:rPr lang="fi-FI" sz="2000" dirty="0" smtClean="0"/>
              <a:t>millaisissa asioissa sinulla on sisäistä motivaatiota? </a:t>
            </a:r>
            <a:r>
              <a:rPr lang="fi-FI" sz="2000" dirty="0"/>
              <a:t>M</a:t>
            </a:r>
            <a:r>
              <a:rPr lang="fi-FI" sz="2000" dirty="0" smtClean="0"/>
              <a:t>illaisissa ei?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9013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4. Opettele positiivinen asenne</a:t>
            </a:r>
          </a:p>
          <a:p>
            <a:pPr>
              <a:buFontTx/>
              <a:buChar char="-"/>
            </a:pPr>
            <a:r>
              <a:rPr lang="fi-FI" dirty="0" smtClean="0"/>
              <a:t>pidä kiitollisuuspäiväkirjaa</a:t>
            </a:r>
          </a:p>
          <a:p>
            <a:pPr>
              <a:buFontTx/>
              <a:buChar char="-"/>
            </a:pPr>
            <a:r>
              <a:rPr lang="fi-FI" dirty="0" smtClean="0"/>
              <a:t>kiinnitä huomiota </a:t>
            </a:r>
            <a:r>
              <a:rPr lang="fi-FI" smtClean="0"/>
              <a:t>myönteisiin seikkoihin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3. Muista sosiaaliset suhteet</a:t>
            </a:r>
          </a:p>
          <a:p>
            <a:pPr>
              <a:buFontTx/>
              <a:buChar char="-"/>
            </a:pPr>
            <a:r>
              <a:rPr lang="fi-FI" dirty="0" smtClean="0"/>
              <a:t>minä rakentuu peilisuhteissa</a:t>
            </a:r>
          </a:p>
          <a:p>
            <a:pPr>
              <a:buFontTx/>
              <a:buChar char="-"/>
            </a:pPr>
            <a:r>
              <a:rPr lang="fi-FI" dirty="0" smtClean="0"/>
              <a:t>muista </a:t>
            </a:r>
            <a:r>
              <a:rPr lang="fi-FI" dirty="0" err="1" smtClean="0"/>
              <a:t>Joharin</a:t>
            </a:r>
            <a:r>
              <a:rPr lang="fi-FI" dirty="0" smtClean="0"/>
              <a:t> ikkuna</a:t>
            </a:r>
          </a:p>
          <a:p>
            <a:pPr>
              <a:buFontTx/>
              <a:buChar char="-"/>
            </a:pPr>
            <a:r>
              <a:rPr lang="fi-FI" dirty="0" smtClean="0"/>
              <a:t>ongelmiin perspektiiviä toisten kautta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76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2. Etsi sisäinen rastafarisi</a:t>
            </a:r>
          </a:p>
          <a:p>
            <a:pPr>
              <a:buFontTx/>
              <a:buChar char="-"/>
            </a:pPr>
            <a:r>
              <a:rPr lang="fi-FI" dirty="0" smtClean="0"/>
              <a:t>eli </a:t>
            </a:r>
            <a:r>
              <a:rPr lang="fi-FI" dirty="0" err="1" smtClean="0"/>
              <a:t>chillaa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maailman ei pyöri sinun ympärilläsi</a:t>
            </a:r>
          </a:p>
          <a:p>
            <a:pPr>
              <a:buFontTx/>
              <a:buChar char="-"/>
            </a:pPr>
            <a:r>
              <a:rPr lang="fi-FI" dirty="0" smtClean="0"/>
              <a:t>maailman pyörii ilman sinuakin</a:t>
            </a: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 smtClean="0"/>
              <a:t>” Riemuita ja huutaa!”</a:t>
            </a:r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???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05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Lukemisen ”10 käskyä”:</a:t>
            </a:r>
            <a:br>
              <a:rPr lang="fi-FI" dirty="0"/>
            </a:br>
            <a:r>
              <a:rPr lang="fi-FI" dirty="0"/>
              <a:t>1. </a:t>
            </a:r>
            <a:r>
              <a:rPr lang="fi-FI" b="1" dirty="0"/>
              <a:t>Mieti</a:t>
            </a:r>
            <a:r>
              <a:rPr lang="fi-FI" dirty="0"/>
              <a:t>, mikä on lukemisen </a:t>
            </a:r>
            <a:r>
              <a:rPr lang="fi-FI" dirty="0">
                <a:solidFill>
                  <a:schemeClr val="accent1"/>
                </a:solidFill>
              </a:rPr>
              <a:t>päämäärä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2. </a:t>
            </a:r>
            <a:r>
              <a:rPr lang="fi-FI" b="1" dirty="0"/>
              <a:t>Silmäile</a:t>
            </a:r>
            <a:r>
              <a:rPr lang="fi-FI" dirty="0"/>
              <a:t> kappaletta tai koealuetta.</a:t>
            </a:r>
            <a:br>
              <a:rPr lang="fi-FI" dirty="0"/>
            </a:br>
            <a:r>
              <a:rPr lang="fi-FI" dirty="0"/>
              <a:t>3. </a:t>
            </a:r>
            <a:r>
              <a:rPr lang="fi-FI" b="1" dirty="0"/>
              <a:t>Lue</a:t>
            </a:r>
            <a:r>
              <a:rPr lang="fi-FI" dirty="0"/>
              <a:t> teksti joko kokonaan tai valikoiden </a:t>
            </a:r>
            <a:r>
              <a:rPr lang="fi-FI" dirty="0">
                <a:solidFill>
                  <a:schemeClr val="accent1"/>
                </a:solidFill>
              </a:rPr>
              <a:t>tärkeimmät kohdat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4. </a:t>
            </a:r>
            <a:r>
              <a:rPr lang="fi-FI" b="1" dirty="0"/>
              <a:t>Pohdi</a:t>
            </a:r>
            <a:r>
              <a:rPr lang="fi-FI" dirty="0"/>
              <a:t>, mitkä asiat kappaleessa tai koealueessa on PAKKO tietää, HYVÄ tietää ja KIVA tietää.</a:t>
            </a:r>
            <a:br>
              <a:rPr lang="fi-FI" dirty="0"/>
            </a:br>
            <a:r>
              <a:rPr lang="fi-FI" dirty="0"/>
              <a:t>5. </a:t>
            </a:r>
            <a:r>
              <a:rPr lang="fi-FI" b="1" dirty="0"/>
              <a:t>Lue</a:t>
            </a:r>
            <a:r>
              <a:rPr lang="fi-FI" dirty="0"/>
              <a:t> </a:t>
            </a:r>
            <a:r>
              <a:rPr lang="fi-FI" dirty="0">
                <a:solidFill>
                  <a:schemeClr val="accent1"/>
                </a:solidFill>
              </a:rPr>
              <a:t>ääneen</a:t>
            </a:r>
            <a:r>
              <a:rPr lang="fi-FI" dirty="0"/>
              <a:t>, kirjoita </a:t>
            </a:r>
            <a:r>
              <a:rPr lang="fi-FI" dirty="0">
                <a:solidFill>
                  <a:schemeClr val="accent1"/>
                </a:solidFill>
              </a:rPr>
              <a:t>muistiinpanoja</a:t>
            </a:r>
            <a:r>
              <a:rPr lang="fi-FI" dirty="0"/>
              <a:t> ja piirrä </a:t>
            </a:r>
            <a:r>
              <a:rPr lang="fi-FI" dirty="0">
                <a:solidFill>
                  <a:schemeClr val="accent1"/>
                </a:solidFill>
              </a:rPr>
              <a:t>ajatuskarttoja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6. </a:t>
            </a:r>
            <a:r>
              <a:rPr lang="fi-FI" b="1" dirty="0"/>
              <a:t>Pidä</a:t>
            </a:r>
            <a:r>
              <a:rPr lang="fi-FI" dirty="0"/>
              <a:t> taukoa.</a:t>
            </a:r>
            <a:br>
              <a:rPr lang="fi-FI" dirty="0"/>
            </a:br>
            <a:r>
              <a:rPr lang="fi-FI" dirty="0"/>
              <a:t>7. </a:t>
            </a:r>
            <a:r>
              <a:rPr lang="fi-FI" b="1" dirty="0"/>
              <a:t>Tee</a:t>
            </a:r>
            <a:r>
              <a:rPr lang="fi-FI" dirty="0"/>
              <a:t> johtopäätöksiä, yhdistä lukemasi jo </a:t>
            </a:r>
            <a:r>
              <a:rPr lang="fi-FI" dirty="0">
                <a:solidFill>
                  <a:schemeClr val="accent1"/>
                </a:solidFill>
              </a:rPr>
              <a:t>aiemmin opittuun</a:t>
            </a:r>
            <a:r>
              <a:rPr lang="fi-FI" dirty="0"/>
              <a:t> ja </a:t>
            </a:r>
            <a:r>
              <a:rPr lang="fi-FI" dirty="0">
                <a:solidFill>
                  <a:schemeClr val="accent1"/>
                </a:solidFill>
              </a:rPr>
              <a:t>tulkitse</a:t>
            </a:r>
            <a:r>
              <a:rPr lang="fi-FI" dirty="0"/>
              <a:t> tekstiä.</a:t>
            </a:r>
            <a:br>
              <a:rPr lang="fi-FI" dirty="0"/>
            </a:br>
            <a:r>
              <a:rPr lang="fi-FI" dirty="0"/>
              <a:t>8. </a:t>
            </a:r>
            <a:r>
              <a:rPr lang="fi-FI" b="1" dirty="0"/>
              <a:t>Kertaa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9. </a:t>
            </a:r>
            <a:r>
              <a:rPr lang="fi-FI" b="1" dirty="0"/>
              <a:t>Kerro</a:t>
            </a:r>
            <a:r>
              <a:rPr lang="fi-FI" dirty="0"/>
              <a:t> teksti omin sanoin ja </a:t>
            </a:r>
            <a:r>
              <a:rPr lang="fi-FI" b="1" dirty="0"/>
              <a:t>kysele</a:t>
            </a:r>
            <a:r>
              <a:rPr lang="fi-FI" dirty="0"/>
              <a:t> itseltäsi.</a:t>
            </a:r>
            <a:br>
              <a:rPr lang="fi-FI" dirty="0"/>
            </a:br>
            <a:r>
              <a:rPr lang="fi-FI" dirty="0"/>
              <a:t>10. </a:t>
            </a:r>
            <a:r>
              <a:rPr lang="fi-FI" b="1" dirty="0"/>
              <a:t>Sovella</a:t>
            </a:r>
            <a:r>
              <a:rPr lang="fi-FI" dirty="0"/>
              <a:t> lukemaasi </a:t>
            </a:r>
            <a:r>
              <a:rPr lang="fi-FI" dirty="0">
                <a:solidFill>
                  <a:schemeClr val="accent1"/>
                </a:solidFill>
              </a:rPr>
              <a:t>käytäntöön</a:t>
            </a:r>
            <a:r>
              <a:rPr lang="fi-FI" dirty="0"/>
              <a:t>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6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Millaisia asioita opitaan?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Tietoja, taitoja, arvoja, asenteita, ajattelumalleja, toimintatapoja, tunteiden ilmaisua, selviytymismalleja, tunteiden hallintaa..</a:t>
            </a:r>
          </a:p>
          <a:p>
            <a:r>
              <a:rPr lang="fi-FI" dirty="0" smtClean="0"/>
              <a:t>Laadi ajatuskartta asioista, joita sinä olet OPPINUT!</a:t>
            </a:r>
          </a:p>
          <a:p>
            <a:r>
              <a:rPr lang="fi-FI" dirty="0" smtClean="0"/>
              <a:t>Yritä kategorisoida oppimaasi (värein tms.)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3419872" y="3140968"/>
            <a:ext cx="280831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SOSIOKULTTUURINEN OPPIMINEN</a:t>
            </a:r>
          </a:p>
          <a:p>
            <a:pPr algn="ctr"/>
            <a:r>
              <a:rPr lang="fi-FI" dirty="0" smtClean="0"/>
              <a:t>-prosessi, joka tapahtuu vuorovaikutuksessa ympäristön kanssa </a:t>
            </a:r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3131840" y="1124744"/>
            <a:ext cx="309634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KLASSINEN EHDOLLISTUMINEN</a:t>
            </a:r>
          </a:p>
          <a:p>
            <a:pPr algn="ctr"/>
            <a:r>
              <a:rPr lang="fi-FI" dirty="0" smtClean="0"/>
              <a:t>- Tahatonta oppimista, jossa alun perin neutraalista ärsykkeestä tulee reaktion laukaisija </a:t>
            </a:r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323528" y="2852936"/>
            <a:ext cx="266429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KOGNITIIVINEN OPPIMINEN</a:t>
            </a:r>
          </a:p>
          <a:p>
            <a:pPr algn="ctr"/>
            <a:r>
              <a:rPr lang="fi-FI" dirty="0" smtClean="0"/>
              <a:t>- Yksilö aktiivisesti valikoi ja tulkitsee uutta tietoa aiemman tietonsa, motivaationsa ja asenteidensa perusteella</a:t>
            </a:r>
            <a:endParaRPr lang="fi-FI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6516216" y="2996952"/>
            <a:ext cx="244827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VÄLINEELLINEN EHDOLLISTUMINEN</a:t>
            </a:r>
          </a:p>
          <a:p>
            <a:pPr algn="ctr"/>
            <a:r>
              <a:rPr lang="fi-FI" dirty="0" smtClean="0"/>
              <a:t>- Keppi tai porkkana ohjaa mekaanisesti toimintaa</a:t>
            </a:r>
          </a:p>
          <a:p>
            <a:pPr algn="ctr"/>
            <a:endParaRPr lang="fi-FI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3563888" y="5013176"/>
            <a:ext cx="27363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MALLIOPPIMINEN</a:t>
            </a:r>
          </a:p>
          <a:p>
            <a:pPr algn="ctr">
              <a:buFontTx/>
              <a:buChar char="-"/>
            </a:pPr>
            <a:r>
              <a:rPr lang="fi-FI" dirty="0" smtClean="0"/>
              <a:t>Tahaton tai tietoinen</a:t>
            </a:r>
          </a:p>
          <a:p>
            <a:pPr algn="ctr"/>
            <a:r>
              <a:rPr lang="fi-FI" dirty="0" smtClean="0"/>
              <a:t>jäljittely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1433</TotalTime>
  <Words>2263</Words>
  <Application>Microsoft Office PowerPoint</Application>
  <PresentationFormat>Näytössä katseltava diaesitys (4:3)</PresentationFormat>
  <Paragraphs>516</Paragraphs>
  <Slides>72</Slides>
  <Notes>1</Notes>
  <HiddenSlides>0</HiddenSlides>
  <MMClips>2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72</vt:i4>
      </vt:variant>
    </vt:vector>
  </HeadingPairs>
  <TitlesOfParts>
    <vt:vector size="78" baseType="lpstr">
      <vt:lpstr>Arial</vt:lpstr>
      <vt:lpstr>Calibri</vt:lpstr>
      <vt:lpstr>Verdana</vt:lpstr>
      <vt:lpstr>Wingdings</vt:lpstr>
      <vt:lpstr>Wingdings 3</vt:lpstr>
      <vt:lpstr>Office-teema</vt:lpstr>
      <vt:lpstr>PS 7s</vt:lpstr>
      <vt:lpstr>PowerPoint-esitys</vt:lpstr>
      <vt:lpstr>Mitkä seikat vaikuttavat oppimiseeni?</vt:lpstr>
      <vt:lpstr>Tehtävä 1. </vt:lpstr>
      <vt:lpstr>Mitä oppiminen on?</vt:lpstr>
      <vt:lpstr>Itseohjautuvan oppimisen tunnusmerkkejä</vt:lpstr>
      <vt:lpstr>Kysymyksiä itseohjautuvuudesta</vt:lpstr>
      <vt:lpstr>Millaisia asioita opitaan?</vt:lpstr>
      <vt:lpstr>PowerPoint-esitys</vt:lpstr>
      <vt:lpstr>PowerPoint-esitys</vt:lpstr>
      <vt:lpstr>Tehtäviä…</vt:lpstr>
      <vt:lpstr>Automatic Brain –dokumentti * Millaisia asioita ihminen oppii? * Miten ihminen oppii? * Millaisia asioita ihmisen on vaikea oppia? * Millaiset seikat vaikeuttavat oppimista? * Millaiset helpottavat? </vt:lpstr>
      <vt:lpstr>Opiskeluilmapiiri</vt:lpstr>
      <vt:lpstr>Kuka sinä olet?</vt:lpstr>
      <vt:lpstr>MINÄ!</vt:lpstr>
      <vt:lpstr>Minäkäsityksen kolmijako…</vt:lpstr>
      <vt:lpstr>PowerPoint-esitys</vt:lpstr>
      <vt:lpstr>Minäkäsityksen osa-alueet</vt:lpstr>
      <vt:lpstr>Esimerkki asiasta…</vt:lpstr>
      <vt:lpstr>Big five- persoonallisuuspiirteet</vt:lpstr>
      <vt:lpstr>Big Five-persoonallisuuspiirteet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Mikä on sinun oppimistyylisi?</vt:lpstr>
      <vt:lpstr>PowerPoint-esitys</vt:lpstr>
      <vt:lpstr>Auditiivinen </vt:lpstr>
      <vt:lpstr>Visuaalinen</vt:lpstr>
      <vt:lpstr>Tekstityyppinen</vt:lpstr>
      <vt:lpstr>Kinesteettinen </vt:lpstr>
      <vt:lpstr>PowerPoint-esitys</vt:lpstr>
      <vt:lpstr>PowerPoint-esitys</vt:lpstr>
      <vt:lpstr>Oletko Aktivisti?</vt:lpstr>
      <vt:lpstr>Oletko Teoreetikko?</vt:lpstr>
      <vt:lpstr>Oletko Pragmaatikko?</vt:lpstr>
      <vt:lpstr>Oletko Pohdiskelija?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   Opiskelijan orientaatiomallit…           (eli asenteet oppimiseen)</vt:lpstr>
      <vt:lpstr>PowerPoint-esitys</vt:lpstr>
      <vt:lpstr>Siirrymme seuraavaan asiaan</vt:lpstr>
      <vt:lpstr>VIII Motivaatio ja motiivit</vt:lpstr>
      <vt:lpstr>PowerPoint-esitys</vt:lpstr>
      <vt:lpstr>PowerPoint-esitys</vt:lpstr>
      <vt:lpstr>PowerPoint-esitys</vt:lpstr>
      <vt:lpstr>VIII Motivaatio ja motiivit</vt:lpstr>
      <vt:lpstr>PowerPoint-esitys</vt:lpstr>
      <vt:lpstr>Huomioita muistista…</vt:lpstr>
      <vt:lpstr>Muistamisen hermostollinen perusta</vt:lpstr>
      <vt:lpstr>Muistaminen reaaliaineissa</vt:lpstr>
      <vt:lpstr>Muistamisesta…</vt:lpstr>
      <vt:lpstr>PowerPoint-esitys</vt:lpstr>
      <vt:lpstr>Miten ymmärtää lukemaansa?</vt:lpstr>
      <vt:lpstr>PowerPoint-esitys</vt:lpstr>
      <vt:lpstr>Stressi - hyvä renki, tappava isäntä</vt:lpstr>
      <vt:lpstr>PowerPoint-esitys</vt:lpstr>
      <vt:lpstr>Stressin ehkäisyn top 10!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7s</dc:title>
  <dc:creator>Kotikone</dc:creator>
  <cp:lastModifiedBy>Syrjäläinen Jarno Antero</cp:lastModifiedBy>
  <cp:revision>185</cp:revision>
  <dcterms:created xsi:type="dcterms:W3CDTF">2013-08-06T10:17:23Z</dcterms:created>
  <dcterms:modified xsi:type="dcterms:W3CDTF">2016-12-14T06:53:20Z</dcterms:modified>
</cp:coreProperties>
</file>