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20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65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57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02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14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91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57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73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018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1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97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11AA6-00BC-4C0E-8B1B-D3DD80384187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8A597-C0FC-4E20-B9EF-1F2BAAE1EC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4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4994" y="164420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Ilman kosteus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17" y="1001485"/>
            <a:ext cx="11704320" cy="5695405"/>
          </a:xfrm>
        </p:spPr>
        <p:txBody>
          <a:bodyPr>
            <a:normAutofit/>
          </a:bodyPr>
          <a:lstStyle/>
          <a:p>
            <a:pPr marL="571500" indent="-571500" algn="l">
              <a:buFontTx/>
              <a:buChar char="-"/>
            </a:pPr>
            <a:r>
              <a:rPr lang="fi-FI" sz="3600" dirty="0" smtClean="0"/>
              <a:t>Ilmassa olevan vesihöyryn todellista määrää kuvaa suure </a:t>
            </a:r>
            <a:r>
              <a:rPr lang="fi-FI" sz="3600" b="1" dirty="0" smtClean="0"/>
              <a:t>absoluuttinen kosteus (</a:t>
            </a:r>
            <a:r>
              <a:rPr lang="el-GR" sz="3600" b="1" dirty="0" smtClean="0"/>
              <a:t>ρ</a:t>
            </a:r>
            <a:r>
              <a:rPr lang="fi-FI" sz="3600" b="1" baseline="-25000" dirty="0" smtClean="0"/>
              <a:t>abs</a:t>
            </a:r>
            <a:r>
              <a:rPr lang="fi-FI" sz="3600" b="1" dirty="0" smtClean="0"/>
              <a:t>), </a:t>
            </a:r>
            <a:r>
              <a:rPr lang="fi-FI" sz="3600" dirty="0" smtClean="0"/>
              <a:t>joka ilmoitetaan yksikössä g/m</a:t>
            </a:r>
            <a:r>
              <a:rPr lang="fi-FI" sz="3600" baseline="30000" dirty="0" smtClean="0"/>
              <a:t>3  </a:t>
            </a:r>
            <a:r>
              <a:rPr lang="fi-FI" sz="3600" dirty="0" smtClean="0"/>
              <a:t>(=</a:t>
            </a:r>
            <a:r>
              <a:rPr lang="fi-FI" sz="3600" smtClean="0"/>
              <a:t>vesihöyryn tiheys)</a:t>
            </a:r>
            <a:endParaRPr lang="fi-FI" sz="3600" baseline="30000" dirty="0" smtClean="0"/>
          </a:p>
          <a:p>
            <a:pPr marL="571500" indent="-571500" algn="l">
              <a:buFontTx/>
              <a:buChar char="-"/>
            </a:pPr>
            <a:r>
              <a:rPr lang="fi-FI" sz="3600" b="1" dirty="0" smtClean="0"/>
              <a:t>Maksimikosteus</a:t>
            </a:r>
            <a:r>
              <a:rPr lang="fi-FI" sz="3600" dirty="0" smtClean="0"/>
              <a:t> </a:t>
            </a:r>
            <a:r>
              <a:rPr lang="fi-FI" sz="3600" b="1" dirty="0" smtClean="0"/>
              <a:t>(</a:t>
            </a:r>
            <a:r>
              <a:rPr lang="el-GR" sz="3600" b="1" dirty="0" smtClean="0"/>
              <a:t>ρ</a:t>
            </a:r>
            <a:r>
              <a:rPr lang="fi-FI" sz="3600" b="1" baseline="-25000" dirty="0" err="1" smtClean="0"/>
              <a:t>max</a:t>
            </a:r>
            <a:r>
              <a:rPr lang="fi-FI" sz="3600" b="1" dirty="0" smtClean="0"/>
              <a:t>) </a:t>
            </a:r>
            <a:r>
              <a:rPr lang="fi-FI" sz="3600" dirty="0" smtClean="0"/>
              <a:t>on suurin mahdollinen kosteuden arvo, joka kasvaa lämpötilan kasvaessa.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Maksimikosteuden arvot löytyvät taulukoista otsikolla kylläisen vesihöyryn tiheys.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Ilman suhteellinen kosteus </a:t>
            </a:r>
            <a:r>
              <a:rPr lang="fi-FI" sz="3600" b="1" dirty="0" smtClean="0"/>
              <a:t>(</a:t>
            </a:r>
            <a:r>
              <a:rPr lang="el-GR" sz="3600" b="1" dirty="0" smtClean="0"/>
              <a:t>ρ</a:t>
            </a:r>
            <a:r>
              <a:rPr lang="fi-FI" sz="3600" b="1" baseline="-25000" dirty="0" smtClean="0"/>
              <a:t>%</a:t>
            </a:r>
            <a:r>
              <a:rPr lang="fi-FI" sz="3600" b="1" dirty="0" smtClean="0"/>
              <a:t>) </a:t>
            </a:r>
            <a:r>
              <a:rPr lang="fi-FI" sz="3600" dirty="0" smtClean="0"/>
              <a:t>kertoo kuinka monta prosenttia absoluuttinen kosteus on maksimikosteudesta.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32930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4994" y="164420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Ilman kosteus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2217" y="1001485"/>
            <a:ext cx="11704320" cy="5695405"/>
          </a:xfrm>
        </p:spPr>
        <p:txBody>
          <a:bodyPr>
            <a:normAutofit/>
          </a:bodyPr>
          <a:lstStyle/>
          <a:p>
            <a:pPr algn="l"/>
            <a:endParaRPr lang="fi-FI" sz="3600" dirty="0" smtClean="0"/>
          </a:p>
          <a:p>
            <a:pPr algn="l"/>
            <a:r>
              <a:rPr lang="fi-FI" sz="3600" dirty="0" smtClean="0"/>
              <a:t>-    Suhteellinen kosteus </a:t>
            </a:r>
            <a:r>
              <a:rPr lang="el-GR" sz="3600" b="1" dirty="0" smtClean="0"/>
              <a:t>ρ</a:t>
            </a:r>
            <a:r>
              <a:rPr lang="fi-FI" sz="3600" b="1" baseline="-25000" dirty="0"/>
              <a:t>%</a:t>
            </a:r>
            <a:r>
              <a:rPr lang="fi-FI" sz="3600" b="1" dirty="0" smtClean="0"/>
              <a:t>= (</a:t>
            </a:r>
            <a:r>
              <a:rPr lang="el-GR" sz="3600" b="1" dirty="0" smtClean="0"/>
              <a:t>ρ</a:t>
            </a:r>
            <a:r>
              <a:rPr lang="fi-FI" sz="3600" b="1" baseline="-25000" dirty="0" smtClean="0"/>
              <a:t>abs </a:t>
            </a:r>
            <a:r>
              <a:rPr lang="fi-FI" sz="3600" b="1" dirty="0" smtClean="0"/>
              <a:t>/</a:t>
            </a:r>
            <a:r>
              <a:rPr lang="el-GR" sz="3600" b="1" dirty="0" smtClean="0"/>
              <a:t>ρ</a:t>
            </a:r>
            <a:r>
              <a:rPr lang="fi-FI" sz="3600" b="1" baseline="-25000" dirty="0" err="1" smtClean="0"/>
              <a:t>max</a:t>
            </a:r>
            <a:r>
              <a:rPr lang="fi-FI" sz="3600" b="1" dirty="0" smtClean="0"/>
              <a:t>) </a:t>
            </a:r>
            <a:r>
              <a:rPr lang="fi-FI" sz="3600" b="1" baseline="30000" dirty="0" smtClean="0"/>
              <a:t>. </a:t>
            </a:r>
            <a:r>
              <a:rPr lang="fi-FI" sz="3600" b="1" dirty="0" smtClean="0"/>
              <a:t>100%</a:t>
            </a:r>
            <a:endParaRPr lang="fi-FI" sz="3600" dirty="0" smtClean="0"/>
          </a:p>
          <a:p>
            <a:pPr algn="l"/>
            <a:r>
              <a:rPr lang="fi-FI" sz="3600" dirty="0" smtClean="0"/>
              <a:t>     kasvaa lämpötilan pienentyessä, koska </a:t>
            </a:r>
            <a:r>
              <a:rPr lang="el-GR" sz="3600" b="1" dirty="0" smtClean="0"/>
              <a:t>ρ</a:t>
            </a:r>
            <a:r>
              <a:rPr lang="fi-FI" sz="3600" b="1" baseline="-25000" dirty="0" err="1" smtClean="0"/>
              <a:t>max</a:t>
            </a:r>
            <a:r>
              <a:rPr lang="fi-FI" sz="3600" dirty="0" smtClean="0"/>
              <a:t> pienenee.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Kun </a:t>
            </a:r>
            <a:r>
              <a:rPr lang="el-GR" sz="3600" b="1" dirty="0" smtClean="0"/>
              <a:t>ρ</a:t>
            </a:r>
            <a:r>
              <a:rPr lang="fi-FI" sz="3600" b="1" baseline="-25000" dirty="0" smtClean="0"/>
              <a:t>%</a:t>
            </a:r>
            <a:r>
              <a:rPr lang="fi-FI" sz="3600" b="1" dirty="0" smtClean="0"/>
              <a:t>=100% </a:t>
            </a:r>
            <a:r>
              <a:rPr lang="fi-FI" sz="3600" dirty="0" smtClean="0"/>
              <a:t>on saavutettu kastepiste, ja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Tämän jälkeen ilman kylmetessä vesihöyryä tiivistyy nesteeksi (eli kasteeksi).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Jos kastepisteen lämpötila &lt; 0 </a:t>
            </a:r>
            <a:r>
              <a:rPr lang="fi-FI" sz="3600" baseline="30000" dirty="0" err="1" smtClean="0"/>
              <a:t>o</a:t>
            </a:r>
            <a:r>
              <a:rPr lang="fi-FI" sz="3600" dirty="0" err="1" smtClean="0"/>
              <a:t>C</a:t>
            </a:r>
            <a:r>
              <a:rPr lang="fi-FI" sz="3600" dirty="0" smtClean="0"/>
              <a:t> , niin vesihöyryä härmistyy kuuraksi.</a:t>
            </a:r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3004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123</Words>
  <Application>Microsoft Office PowerPoint</Application>
  <PresentationFormat>Laajakuva</PresentationFormat>
  <Paragraphs>12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Ilman kosteus</vt:lpstr>
      <vt:lpstr>Ilman kosteus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Ilman kosteus</dc:title>
  <dc:creator>Mäkeläinen,Markku</dc:creator>
  <cp:lastModifiedBy>Mäkeläinen,Markku</cp:lastModifiedBy>
  <cp:revision>3</cp:revision>
  <dcterms:created xsi:type="dcterms:W3CDTF">2022-04-08T10:30:14Z</dcterms:created>
  <dcterms:modified xsi:type="dcterms:W3CDTF">2022-04-08T10:48:54Z</dcterms:modified>
</cp:coreProperties>
</file>