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8" r:id="rId4"/>
    <p:sldId id="260" r:id="rId5"/>
    <p:sldId id="262" r:id="rId6"/>
    <p:sldId id="261" r:id="rId7"/>
    <p:sldId id="263" r:id="rId8"/>
    <p:sldId id="259" r:id="rId9"/>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9" d="100"/>
          <a:sy n="89" d="100"/>
        </p:scale>
        <p:origin x="437" y="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3C9D94A-5ADB-4DDF-9052-2BC1D090FB6F}" type="datetimeFigureOut">
              <a:rPr lang="fi-FI"/>
              <a:t>26.5.2017</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7701E53-D5A1-465C-A728-9099838549C7}" type="slidenum">
              <a:rPr lang="fi-FI"/>
              <a:t>‹#›</a:t>
            </a:fld>
            <a:endParaRPr lang="fi-FI"/>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C7701E53-D5A1-465C-A728-9099838549C7}" type="slidenum">
              <a:rPr lang="fi-FI"/>
              <a:t>1</a:t>
            </a:fld>
            <a:endParaRPr lang="fi-FI"/>
          </a:p>
        </p:txBody>
      </p:sp>
    </p:spTree>
    <p:extLst>
      <p:ext uri="{BB962C8B-B14F-4D97-AF65-F5344CB8AC3E}">
        <p14:creationId xmlns:p14="http://schemas.microsoft.com/office/powerpoint/2010/main" val="20023766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C7701E53-D5A1-465C-A728-9099838549C7}" type="slidenum">
              <a:rPr lang="fi-FI"/>
              <a:t>2</a:t>
            </a:fld>
            <a:endParaRPr lang="fi-FI"/>
          </a:p>
        </p:txBody>
      </p:sp>
    </p:spTree>
    <p:extLst>
      <p:ext uri="{BB962C8B-B14F-4D97-AF65-F5344CB8AC3E}">
        <p14:creationId xmlns:p14="http://schemas.microsoft.com/office/powerpoint/2010/main" val="6556924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C7701E53-D5A1-465C-A728-9099838549C7}" type="slidenum">
              <a:rPr lang="fi-FI"/>
              <a:t>3</a:t>
            </a:fld>
            <a:endParaRPr lang="fi-FI"/>
          </a:p>
        </p:txBody>
      </p:sp>
    </p:spTree>
    <p:extLst>
      <p:ext uri="{BB962C8B-B14F-4D97-AF65-F5344CB8AC3E}">
        <p14:creationId xmlns:p14="http://schemas.microsoft.com/office/powerpoint/2010/main" val="23182089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C7701E53-D5A1-465C-A728-9099838549C7}" type="slidenum">
              <a:rPr lang="fi-FI"/>
              <a:t>4</a:t>
            </a:fld>
            <a:endParaRPr lang="fi-FI"/>
          </a:p>
        </p:txBody>
      </p:sp>
    </p:spTree>
    <p:extLst>
      <p:ext uri="{BB962C8B-B14F-4D97-AF65-F5344CB8AC3E}">
        <p14:creationId xmlns:p14="http://schemas.microsoft.com/office/powerpoint/2010/main" val="42566284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C7701E53-D5A1-465C-A728-9099838549C7}" type="slidenum">
              <a:rPr lang="fi-FI"/>
              <a:t>5</a:t>
            </a:fld>
            <a:endParaRPr lang="fi-FI"/>
          </a:p>
        </p:txBody>
      </p:sp>
    </p:spTree>
    <p:extLst>
      <p:ext uri="{BB962C8B-B14F-4D97-AF65-F5344CB8AC3E}">
        <p14:creationId xmlns:p14="http://schemas.microsoft.com/office/powerpoint/2010/main" val="14572582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C7701E53-D5A1-465C-A728-9099838549C7}" type="slidenum">
              <a:rPr lang="fi-FI"/>
              <a:t>6</a:t>
            </a:fld>
            <a:endParaRPr lang="fi-FI"/>
          </a:p>
        </p:txBody>
      </p:sp>
    </p:spTree>
    <p:extLst>
      <p:ext uri="{BB962C8B-B14F-4D97-AF65-F5344CB8AC3E}">
        <p14:creationId xmlns:p14="http://schemas.microsoft.com/office/powerpoint/2010/main" val="28426112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C7701E53-D5A1-465C-A728-9099838549C7}" type="slidenum">
              <a:rPr lang="fi-FI"/>
              <a:t>7</a:t>
            </a:fld>
            <a:endParaRPr lang="fi-FI"/>
          </a:p>
        </p:txBody>
      </p:sp>
    </p:spTree>
    <p:extLst>
      <p:ext uri="{BB962C8B-B14F-4D97-AF65-F5344CB8AC3E}">
        <p14:creationId xmlns:p14="http://schemas.microsoft.com/office/powerpoint/2010/main" val="30762007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10"/>
          </p:nvPr>
        </p:nvSpPr>
        <p:spPr/>
        <p:txBody>
          <a:bodyPr/>
          <a:lstStyle/>
          <a:p>
            <a:fld id="{C7701E53-D5A1-465C-A728-9099838549C7}" type="slidenum">
              <a:rPr lang="fi-FI"/>
              <a:t>8</a:t>
            </a:fld>
            <a:endParaRPr lang="fi-FI"/>
          </a:p>
        </p:txBody>
      </p:sp>
    </p:spTree>
    <p:extLst>
      <p:ext uri="{BB962C8B-B14F-4D97-AF65-F5344CB8AC3E}">
        <p14:creationId xmlns:p14="http://schemas.microsoft.com/office/powerpoint/2010/main" val="15771390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524000" y="1122363"/>
            <a:ext cx="9144000" cy="2387600"/>
          </a:xfrm>
        </p:spPr>
        <p:txBody>
          <a:bodyPr anchor="b"/>
          <a:lstStyle>
            <a:lvl1pPr algn="ctr">
              <a:defRPr sz="6000"/>
            </a:lvl1pPr>
          </a:lstStyle>
          <a:p>
            <a:r>
              <a:rPr lang="fi-FI"/>
              <a:t>Muokkaa perustyyl. napsautt.</a:t>
            </a:r>
          </a:p>
        </p:txBody>
      </p:sp>
      <p:sp>
        <p:nvSpPr>
          <p:cNvPr id="3" name="Alaotsikk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26.5.2017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28224435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ystysuoran tekstin paikkamerkki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26.5.2017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0120343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8724900" y="365125"/>
            <a:ext cx="2628900" cy="5811838"/>
          </a:xfrm>
        </p:spPr>
        <p:txBody>
          <a:bodyPr vert="eaVert"/>
          <a:lstStyle/>
          <a:p>
            <a:r>
              <a:rPr lang="fi-FI"/>
              <a:t>Muokkaa perustyyl. napsautt.</a:t>
            </a:r>
          </a:p>
        </p:txBody>
      </p:sp>
      <p:sp>
        <p:nvSpPr>
          <p:cNvPr id="3" name="Pystysuoran tekstin paikkamerkki 2"/>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26.5.2017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406455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26.5.2017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918757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831850" y="1709738"/>
            <a:ext cx="10515600" cy="2852737"/>
          </a:xfrm>
        </p:spPr>
        <p:txBody>
          <a:bodyPr anchor="b"/>
          <a:lstStyle>
            <a:lvl1pPr>
              <a:defRPr sz="6000"/>
            </a:lvl1pPr>
          </a:lstStyle>
          <a:p>
            <a:r>
              <a:rPr lang="fi-FI"/>
              <a:t>Muokkaa perustyyl. napsautt.</a:t>
            </a:r>
          </a:p>
        </p:txBody>
      </p:sp>
      <p:sp>
        <p:nvSpPr>
          <p:cNvPr id="3" name="Tekstin paikkamerkki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Päivämäärän paikkamerkki 3"/>
          <p:cNvSpPr>
            <a:spLocks noGrp="1"/>
          </p:cNvSpPr>
          <p:nvPr>
            <p:ph type="dt" sz="half" idx="10"/>
          </p:nvPr>
        </p:nvSpPr>
        <p:spPr/>
        <p:txBody>
          <a:bodyPr/>
          <a:lstStyle/>
          <a:p>
            <a:fld id="{A02ABAE3-D89C-4001-9AEC-5083F82B749C}" type="datetimeFigureOut">
              <a:rPr lang="fi-FI" smtClean="0"/>
              <a:t>26.5.2017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6257720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Sisällön paikkamerkki 2"/>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p:cNvSpPr>
            <a:spLocks noGrp="1"/>
          </p:cNvSpPr>
          <p:nvPr>
            <p:ph type="dt" sz="half" idx="10"/>
          </p:nvPr>
        </p:nvSpPr>
        <p:spPr/>
        <p:txBody>
          <a:bodyPr/>
          <a:lstStyle/>
          <a:p>
            <a:fld id="{A02ABAE3-D89C-4001-9AEC-5083F82B749C}" type="datetimeFigureOut">
              <a:rPr lang="fi-FI" smtClean="0"/>
              <a:t>26.5.2017</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3683715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839788" y="365125"/>
            <a:ext cx="10515600" cy="1325563"/>
          </a:xfrm>
        </p:spPr>
        <p:txBody>
          <a:bodyPr/>
          <a:lstStyle/>
          <a:p>
            <a:r>
              <a:rPr lang="fi-FI"/>
              <a:t>Muokkaa perustyyl. napsautt.</a:t>
            </a:r>
          </a:p>
        </p:txBody>
      </p:sp>
      <p:sp>
        <p:nvSpPr>
          <p:cNvPr id="3" name="Tekstin paikkamerkki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p:cNvSpPr>
            <a:spLocks noGrp="1"/>
          </p:cNvSpPr>
          <p:nvPr>
            <p:ph type="dt" sz="half" idx="10"/>
          </p:nvPr>
        </p:nvSpPr>
        <p:spPr/>
        <p:txBody>
          <a:bodyPr/>
          <a:lstStyle/>
          <a:p>
            <a:fld id="{A02ABAE3-D89C-4001-9AEC-5083F82B749C}" type="datetimeFigureOut">
              <a:rPr lang="fi-FI" smtClean="0"/>
              <a:t>26.5.2017</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42343650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Muokkaa perustyyl. napsautt.</a:t>
            </a:r>
          </a:p>
        </p:txBody>
      </p:sp>
      <p:sp>
        <p:nvSpPr>
          <p:cNvPr id="3" name="Päivämäärän paikkamerkki 2"/>
          <p:cNvSpPr>
            <a:spLocks noGrp="1"/>
          </p:cNvSpPr>
          <p:nvPr>
            <p:ph type="dt" sz="half" idx="10"/>
          </p:nvPr>
        </p:nvSpPr>
        <p:spPr/>
        <p:txBody>
          <a:bodyPr/>
          <a:lstStyle/>
          <a:p>
            <a:fld id="{A02ABAE3-D89C-4001-9AEC-5083F82B749C}" type="datetimeFigureOut">
              <a:rPr lang="fi-FI" smtClean="0"/>
              <a:t>26.5.2017</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238764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A02ABAE3-D89C-4001-9AEC-5083F82B749C}" type="datetimeFigureOut">
              <a:rPr lang="fi-FI" smtClean="0"/>
              <a:t>26.5.2017</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15836157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a:t>Muokkaa perustyyl. napsautt.</a:t>
            </a:r>
          </a:p>
        </p:txBody>
      </p:sp>
      <p:sp>
        <p:nvSpPr>
          <p:cNvPr id="3" name="Sisällön paikkamerkk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p:cNvSpPr>
            <a:spLocks noGrp="1"/>
          </p:cNvSpPr>
          <p:nvPr>
            <p:ph type="dt" sz="half" idx="10"/>
          </p:nvPr>
        </p:nvSpPr>
        <p:spPr/>
        <p:txBody>
          <a:bodyPr/>
          <a:lstStyle/>
          <a:p>
            <a:fld id="{A02ABAE3-D89C-4001-9AEC-5083F82B749C}" type="datetimeFigureOut">
              <a:rPr lang="fi-FI" smtClean="0"/>
              <a:t>26.5.2017</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8270746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a:t>Muokkaa perustyyl. napsautt.</a:t>
            </a:r>
          </a:p>
        </p:txBody>
      </p:sp>
      <p:sp>
        <p:nvSpPr>
          <p:cNvPr id="3" name="Kuvan paikkamerkki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p:cNvSpPr>
            <a:spLocks noGrp="1"/>
          </p:cNvSpPr>
          <p:nvPr>
            <p:ph type="dt" sz="half" idx="10"/>
          </p:nvPr>
        </p:nvSpPr>
        <p:spPr/>
        <p:txBody>
          <a:bodyPr/>
          <a:lstStyle/>
          <a:p>
            <a:fld id="{A02ABAE3-D89C-4001-9AEC-5083F82B749C}" type="datetimeFigureOut">
              <a:rPr lang="fi-FI" smtClean="0"/>
              <a:t>26.5.2017</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8F4AEF5D-7FAC-4949-84D2-DA5A9BB3D225}" type="slidenum">
              <a:rPr lang="fi-FI" smtClean="0"/>
              <a:t>‹#›</a:t>
            </a:fld>
            <a:endParaRPr lang="fi-FI"/>
          </a:p>
        </p:txBody>
      </p:sp>
    </p:spTree>
    <p:extLst>
      <p:ext uri="{BB962C8B-B14F-4D97-AF65-F5344CB8AC3E}">
        <p14:creationId xmlns:p14="http://schemas.microsoft.com/office/powerpoint/2010/main" val="31399815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perustyyl. napsautt.</a:t>
            </a:r>
          </a:p>
        </p:txBody>
      </p:sp>
      <p:sp>
        <p:nvSpPr>
          <p:cNvPr id="3" name="Tekstin paikkamerkki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2ABAE3-D89C-4001-9AEC-5083F82B749C}" type="datetimeFigureOut">
              <a:rPr lang="fi-FI" smtClean="0"/>
              <a:t>26.5.2017</a:t>
            </a:fld>
            <a:endParaRPr lang="fi-FI"/>
          </a:p>
        </p:txBody>
      </p:sp>
      <p:sp>
        <p:nvSpPr>
          <p:cNvPr id="5" name="Alatunnisteen paikkamerk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4AEF5D-7FAC-4949-84D2-DA5A9BB3D225}" type="slidenum">
              <a:rPr lang="fi-FI" smtClean="0"/>
              <a:t>‹#›</a:t>
            </a:fld>
            <a:endParaRPr lang="fi-FI"/>
          </a:p>
        </p:txBody>
      </p:sp>
    </p:spTree>
    <p:extLst>
      <p:ext uri="{BB962C8B-B14F-4D97-AF65-F5344CB8AC3E}">
        <p14:creationId xmlns:p14="http://schemas.microsoft.com/office/powerpoint/2010/main" val="10345201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image" Target="../media/image6.jpeg"/><Relationship Id="rId5" Type="http://schemas.openxmlformats.org/officeDocument/2006/relationships/image" Target="../media/image5.gif"/><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hyperlink" Target="https://pixabay.com/fi/kristuksen-kristinusko-risti-jeesus-149313/" TargetMode="External"/><Relationship Id="rId13" Type="http://schemas.openxmlformats.org/officeDocument/2006/relationships/hyperlink" Target="http://www02.oph.fi/etalukio/uskonto/kurssi2/sivu_2_0_6.html" TargetMode="External"/><Relationship Id="rId3" Type="http://schemas.openxmlformats.org/officeDocument/2006/relationships/hyperlink" Target="http://www.helsinki.fi/teol/pro/_merenlah/oppimateriaalit/text/suomi/movement.htm" TargetMode="External"/><Relationship Id="rId7" Type="http://schemas.openxmlformats.org/officeDocument/2006/relationships/hyperlink" Target="https://fi.wikipedia.org/wiki/Helavalkeat" TargetMode="External"/><Relationship Id="rId12" Type="http://schemas.openxmlformats.org/officeDocument/2006/relationships/hyperlink" Target="https://pixabay.com/fi/ruotsi-palo-liekit-kokko-taivas-123784/"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hyperlink" Target="https://fi.wikipedia.org/wiki/Helluntai" TargetMode="External"/><Relationship Id="rId11" Type="http://schemas.openxmlformats.org/officeDocument/2006/relationships/hyperlink" Target="https://fi.wikipedia.org/wiki/Tiedosto:Ichthus.svg" TargetMode="External"/><Relationship Id="rId5" Type="http://schemas.openxmlformats.org/officeDocument/2006/relationships/hyperlink" Target="NULL" TargetMode="External"/><Relationship Id="rId10" Type="http://schemas.openxmlformats.org/officeDocument/2006/relationships/hyperlink" Target="https://pixabay.com/fi/jeesus-kristuksen-patsas-485411/" TargetMode="External"/><Relationship Id="rId4" Type="http://schemas.openxmlformats.org/officeDocument/2006/relationships/hyperlink" Target="NULL" TargetMode="External"/><Relationship Id="rId9" Type="http://schemas.openxmlformats.org/officeDocument/2006/relationships/hyperlink" Target="https://pixabay.com/fi/risti-kirkko-uskonto-kristinusko-145686/" TargetMode="External"/><Relationship Id="rId14" Type="http://schemas.openxmlformats.org/officeDocument/2006/relationships/hyperlink" Target="https://pixabay.com/fi/apostoli-paavali-kuvake-uskonto-865248/"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Kuva 4" descr="risti.png"/>
          <p:cNvPicPr>
            <a:picLocks noChangeAspect="1"/>
          </p:cNvPicPr>
          <p:nvPr/>
        </p:nvPicPr>
        <p:blipFill>
          <a:blip r:embed="rId3"/>
          <a:stretch>
            <a:fillRect/>
          </a:stretch>
        </p:blipFill>
        <p:spPr>
          <a:xfrm>
            <a:off x="8593765" y="619125"/>
            <a:ext cx="2673545" cy="5242246"/>
          </a:xfrm>
          <a:prstGeom prst="rect">
            <a:avLst/>
          </a:prstGeom>
        </p:spPr>
      </p:pic>
      <p:sp>
        <p:nvSpPr>
          <p:cNvPr id="9" name="Freeform 3"/>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479"/>
            <a:ext cx="9468701" cy="6858478"/>
          </a:xfrm>
          <a:custGeom>
            <a:avLst/>
            <a:gdLst>
              <a:gd name="connsiteX0" fmla="*/ 0 w 8078051"/>
              <a:gd name="connsiteY0" fmla="*/ 0 h 5829300"/>
              <a:gd name="connsiteX1" fmla="*/ 4453793 w 8078051"/>
              <a:gd name="connsiteY1" fmla="*/ 0 h 5829300"/>
              <a:gd name="connsiteX2" fmla="*/ 5363426 w 8078051"/>
              <a:gd name="connsiteY2" fmla="*/ 0 h 5829300"/>
              <a:gd name="connsiteX3" fmla="*/ 5368184 w 8078051"/>
              <a:gd name="connsiteY3" fmla="*/ 0 h 5829300"/>
              <a:gd name="connsiteX4" fmla="*/ 8078051 w 8078051"/>
              <a:gd name="connsiteY4" fmla="*/ 5829300 h 5829300"/>
              <a:gd name="connsiteX5" fmla="*/ 1743926 w 8078051"/>
              <a:gd name="connsiteY5" fmla="*/ 5829300 h 5829300"/>
              <a:gd name="connsiteX6" fmla="*/ 1744148 w 8078051"/>
              <a:gd name="connsiteY6" fmla="*/ 5828822 h 5829300"/>
              <a:gd name="connsiteX7" fmla="*/ 0 w 8078051"/>
              <a:gd name="connsiteY7" fmla="*/ 5828822 h 5829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078051" h="5829300">
                <a:moveTo>
                  <a:pt x="0" y="0"/>
                </a:moveTo>
                <a:lnTo>
                  <a:pt x="4453793" y="0"/>
                </a:lnTo>
                <a:lnTo>
                  <a:pt x="5363426" y="0"/>
                </a:lnTo>
                <a:lnTo>
                  <a:pt x="5368184" y="0"/>
                </a:lnTo>
                <a:lnTo>
                  <a:pt x="8078051" y="5829300"/>
                </a:lnTo>
                <a:lnTo>
                  <a:pt x="1743926" y="5829300"/>
                </a:lnTo>
                <a:lnTo>
                  <a:pt x="1744148" y="5828822"/>
                </a:lnTo>
                <a:lnTo>
                  <a:pt x="0" y="5828822"/>
                </a:lnTo>
                <a:close/>
              </a:path>
            </a:pathLst>
          </a:cu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4"/>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 y="-479"/>
            <a:ext cx="8078052" cy="6858478"/>
          </a:xfrm>
          <a:custGeom>
            <a:avLst/>
            <a:gdLst>
              <a:gd name="connsiteX0" fmla="*/ 0 w 8078052"/>
              <a:gd name="connsiteY0" fmla="*/ 0 h 6858478"/>
              <a:gd name="connsiteX1" fmla="*/ 3829872 w 8078052"/>
              <a:gd name="connsiteY1" fmla="*/ 0 h 6858478"/>
              <a:gd name="connsiteX2" fmla="*/ 4896100 w 8078052"/>
              <a:gd name="connsiteY2" fmla="*/ 0 h 6858478"/>
              <a:gd name="connsiteX3" fmla="*/ 4901677 w 8078052"/>
              <a:gd name="connsiteY3" fmla="*/ 0 h 6858478"/>
              <a:gd name="connsiteX4" fmla="*/ 8078052 w 8078052"/>
              <a:gd name="connsiteY4" fmla="*/ 6858478 h 6858478"/>
              <a:gd name="connsiteX5" fmla="*/ 653497 w 8078052"/>
              <a:gd name="connsiteY5" fmla="*/ 6858478 h 6858478"/>
              <a:gd name="connsiteX6" fmla="*/ 653757 w 8078052"/>
              <a:gd name="connsiteY6" fmla="*/ 6857916 h 6858478"/>
              <a:gd name="connsiteX7" fmla="*/ 0 w 8078052"/>
              <a:gd name="connsiteY7" fmla="*/ 6857916 h 685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078052" h="6858478">
                <a:moveTo>
                  <a:pt x="0" y="0"/>
                </a:moveTo>
                <a:lnTo>
                  <a:pt x="3829872" y="0"/>
                </a:lnTo>
                <a:lnTo>
                  <a:pt x="4896100" y="0"/>
                </a:lnTo>
                <a:lnTo>
                  <a:pt x="4901677" y="0"/>
                </a:lnTo>
                <a:lnTo>
                  <a:pt x="8078052" y="6858478"/>
                </a:lnTo>
                <a:lnTo>
                  <a:pt x="653497" y="6858478"/>
                </a:lnTo>
                <a:lnTo>
                  <a:pt x="653757" y="6857916"/>
                </a:lnTo>
                <a:lnTo>
                  <a:pt x="0" y="6857916"/>
                </a:ln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p:cNvSpPr>
            <a:spLocks noGrp="1"/>
          </p:cNvSpPr>
          <p:nvPr>
            <p:ph type="ctrTitle"/>
          </p:nvPr>
        </p:nvSpPr>
        <p:spPr>
          <a:xfrm>
            <a:off x="804672" y="2600325"/>
            <a:ext cx="4948428" cy="2651200"/>
          </a:xfrm>
        </p:spPr>
        <p:txBody>
          <a:bodyPr anchor="t">
            <a:normAutofit/>
          </a:bodyPr>
          <a:lstStyle/>
          <a:p>
            <a:pPr algn="l"/>
            <a:r>
              <a:rPr lang="fi-FI" sz="5400">
                <a:solidFill>
                  <a:schemeClr val="bg1"/>
                </a:solidFill>
              </a:rPr>
              <a:t>Kristinuskon synty</a:t>
            </a:r>
          </a:p>
        </p:txBody>
      </p:sp>
      <p:sp>
        <p:nvSpPr>
          <p:cNvPr id="3" name="Alaotsikko 2"/>
          <p:cNvSpPr>
            <a:spLocks noGrp="1"/>
          </p:cNvSpPr>
          <p:nvPr>
            <p:ph type="subTitle" idx="1"/>
          </p:nvPr>
        </p:nvSpPr>
        <p:spPr>
          <a:xfrm>
            <a:off x="804672" y="1300450"/>
            <a:ext cx="4167376" cy="1155525"/>
          </a:xfrm>
        </p:spPr>
        <p:txBody>
          <a:bodyPr anchor="b">
            <a:normAutofit/>
          </a:bodyPr>
          <a:lstStyle/>
          <a:p>
            <a:pPr algn="l"/>
            <a:endParaRPr lang="fi-FI" sz="2000">
              <a:solidFill>
                <a:schemeClr val="bg1"/>
              </a:solidFill>
            </a:endParaRPr>
          </a:p>
        </p:txBody>
      </p:sp>
    </p:spTree>
    <p:extLst>
      <p:ext uri="{BB962C8B-B14F-4D97-AF65-F5344CB8AC3E}">
        <p14:creationId xmlns:p14="http://schemas.microsoft.com/office/powerpoint/2010/main" val="7823856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reeform 28"/>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flipV="1">
            <a:off x="960120" y="0"/>
            <a:ext cx="11218661" cy="6858000"/>
          </a:xfrm>
          <a:custGeom>
            <a:avLst/>
            <a:gdLst>
              <a:gd name="connsiteX0" fmla="*/ 0 w 11218661"/>
              <a:gd name="connsiteY0" fmla="*/ 0 h 6858000"/>
              <a:gd name="connsiteX1" fmla="*/ 8042507 w 11218661"/>
              <a:gd name="connsiteY1" fmla="*/ 0 h 6858000"/>
              <a:gd name="connsiteX2" fmla="*/ 11218661 w 11218661"/>
              <a:gd name="connsiteY2" fmla="*/ 6858000 h 6858000"/>
              <a:gd name="connsiteX3" fmla="*/ 0 w 11218661"/>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218661" h="6858000">
                <a:moveTo>
                  <a:pt x="0" y="0"/>
                </a:moveTo>
                <a:lnTo>
                  <a:pt x="8042507" y="0"/>
                </a:lnTo>
                <a:lnTo>
                  <a:pt x="11218661" y="6858000"/>
                </a:lnTo>
                <a:lnTo>
                  <a:pt x="0" y="6858000"/>
                </a:lnTo>
                <a:close/>
              </a:path>
            </a:pathLst>
          </a:custGeom>
          <a:solidFill>
            <a:schemeClr val="tx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1" name="Freeform 26"/>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flipH="1" flipV="1">
            <a:off x="1407030" y="0"/>
            <a:ext cx="10771752" cy="6858000"/>
          </a:xfrm>
          <a:custGeom>
            <a:avLst/>
            <a:gdLst>
              <a:gd name="connsiteX0" fmla="*/ 0 w 10771752"/>
              <a:gd name="connsiteY0" fmla="*/ 0 h 6858000"/>
              <a:gd name="connsiteX1" fmla="*/ 7595598 w 10771752"/>
              <a:gd name="connsiteY1" fmla="*/ 0 h 6858000"/>
              <a:gd name="connsiteX2" fmla="*/ 10771752 w 10771752"/>
              <a:gd name="connsiteY2" fmla="*/ 6858000 h 6858000"/>
              <a:gd name="connsiteX3" fmla="*/ 0 w 1077175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0771752" h="6858000">
                <a:moveTo>
                  <a:pt x="0" y="0"/>
                </a:moveTo>
                <a:lnTo>
                  <a:pt x="7595598" y="0"/>
                </a:lnTo>
                <a:lnTo>
                  <a:pt x="10771752" y="6858000"/>
                </a:lnTo>
                <a:lnTo>
                  <a:pt x="0" y="6858000"/>
                </a:lnTo>
                <a:close/>
              </a:path>
            </a:pathLst>
          </a:cu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 name="Kuva 4" descr="uskontoooo.png"/>
          <p:cNvPicPr>
            <a:picLocks noChangeAspect="1"/>
          </p:cNvPicPr>
          <p:nvPr/>
        </p:nvPicPr>
        <p:blipFill>
          <a:blip r:embed="rId3"/>
          <a:stretch>
            <a:fillRect/>
          </a:stretch>
        </p:blipFill>
        <p:spPr>
          <a:xfrm>
            <a:off x="476373" y="857250"/>
            <a:ext cx="3425957" cy="4894225"/>
          </a:xfrm>
          <a:prstGeom prst="rect">
            <a:avLst/>
          </a:prstGeom>
        </p:spPr>
      </p:pic>
      <p:sp>
        <p:nvSpPr>
          <p:cNvPr id="2" name="Otsikko 1"/>
          <p:cNvSpPr>
            <a:spLocks noGrp="1"/>
          </p:cNvSpPr>
          <p:nvPr>
            <p:ph type="title"/>
          </p:nvPr>
        </p:nvSpPr>
        <p:spPr>
          <a:xfrm>
            <a:off x="4384039" y="365125"/>
            <a:ext cx="7164493" cy="1325563"/>
          </a:xfrm>
        </p:spPr>
        <p:txBody>
          <a:bodyPr>
            <a:normAutofit/>
          </a:bodyPr>
          <a:lstStyle/>
          <a:p>
            <a:r>
              <a:rPr lang="fi-FI" sz="4800">
                <a:solidFill>
                  <a:schemeClr val="bg1"/>
                </a:solidFill>
                <a:latin typeface="Calibri Light"/>
              </a:rPr>
              <a:t>Synty</a:t>
            </a:r>
          </a:p>
        </p:txBody>
      </p:sp>
      <p:sp>
        <p:nvSpPr>
          <p:cNvPr id="3" name="Sisällön paikkamerkki 2"/>
          <p:cNvSpPr>
            <a:spLocks noGrp="1"/>
          </p:cNvSpPr>
          <p:nvPr>
            <p:ph idx="1"/>
            <p:extLst>
              <p:ext uri="{D42A27DB-BD31-4B8C-83A1-F6EECF244321}">
                <p14:modId xmlns:p14="http://schemas.microsoft.com/office/powerpoint/2010/main" val="819579388"/>
              </p:ext>
            </p:extLst>
          </p:nvPr>
        </p:nvSpPr>
        <p:spPr>
          <a:xfrm>
            <a:off x="4387515" y="2022601"/>
            <a:ext cx="7161017" cy="4154361"/>
          </a:xfrm>
        </p:spPr>
        <p:txBody>
          <a:bodyPr vert="horz" lIns="91440" tIns="45720" rIns="91440" bIns="45720" rtlCol="0" anchor="t">
            <a:normAutofit/>
          </a:bodyPr>
          <a:lstStyle/>
          <a:p>
            <a:pPr marL="0" indent="0">
              <a:buNone/>
            </a:pPr>
            <a:r>
              <a:rPr lang="fi-FI">
                <a:solidFill>
                  <a:schemeClr val="bg1"/>
                </a:solidFill>
                <a:latin typeface="Calibri"/>
              </a:rPr>
              <a:t>Kristinusko syntyi muinaisessa Palestiinassa noin vuonna 30, kun Jeesuksen kannattajat alkoivat levittää hänen oppejaan hänen ristiinnaulitsemisen jälkeen. Jeesuksen kannattajista muodostui jeesus-liike, josta taas kehittyi sitten kristinusko.</a:t>
            </a:r>
          </a:p>
        </p:txBody>
      </p:sp>
    </p:spTree>
    <p:extLst>
      <p:ext uri="{BB962C8B-B14F-4D97-AF65-F5344CB8AC3E}">
        <p14:creationId xmlns:p14="http://schemas.microsoft.com/office/powerpoint/2010/main" val="17813741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Kuva 4" descr="uskontoo.jpg"/>
          <p:cNvPicPr>
            <a:picLocks noChangeAspect="1"/>
          </p:cNvPicPr>
          <p:nvPr/>
        </p:nvPicPr>
        <p:blipFill rotWithShape="1">
          <a:blip r:embed="rId3"/>
          <a:srcRect l="2622" r="3" b="3"/>
          <a:stretch/>
        </p:blipFill>
        <p:spPr>
          <a:xfrm>
            <a:off x="5926077" y="47625"/>
            <a:ext cx="6233160" cy="4272681"/>
          </a:xfrm>
          <a:prstGeom prst="rect">
            <a:avLst/>
          </a:prstGeom>
        </p:spPr>
      </p:pic>
      <p:sp>
        <p:nvSpPr>
          <p:cNvPr id="2" name="Otsikko 1"/>
          <p:cNvSpPr>
            <a:spLocks noGrp="1"/>
          </p:cNvSpPr>
          <p:nvPr>
            <p:ph type="title"/>
          </p:nvPr>
        </p:nvSpPr>
        <p:spPr>
          <a:xfrm>
            <a:off x="838200" y="365125"/>
            <a:ext cx="10515600" cy="1325563"/>
          </a:xfrm>
        </p:spPr>
        <p:txBody>
          <a:bodyPr>
            <a:normAutofit/>
          </a:bodyPr>
          <a:lstStyle/>
          <a:p>
            <a:r>
              <a:rPr lang="fi-FI"/>
              <a:t>Jeesus</a:t>
            </a:r>
          </a:p>
        </p:txBody>
      </p:sp>
      <p:sp>
        <p:nvSpPr>
          <p:cNvPr id="3" name="Sisällön paikkamerkki 2"/>
          <p:cNvSpPr>
            <a:spLocks noGrp="1"/>
          </p:cNvSpPr>
          <p:nvPr>
            <p:ph idx="1"/>
            <p:extLst>
              <p:ext uri="{D42A27DB-BD31-4B8C-83A1-F6EECF244321}">
                <p14:modId xmlns:p14="http://schemas.microsoft.com/office/powerpoint/2010/main" val="3193130861"/>
              </p:ext>
            </p:extLst>
          </p:nvPr>
        </p:nvSpPr>
        <p:spPr>
          <a:xfrm>
            <a:off x="38866" y="1343025"/>
            <a:ext cx="6058587" cy="5650902"/>
          </a:xfrm>
        </p:spPr>
        <p:txBody>
          <a:bodyPr vert="horz" lIns="91440" tIns="45720" rIns="91440" bIns="45720" rtlCol="0" anchor="t">
            <a:normAutofit/>
          </a:bodyPr>
          <a:lstStyle/>
          <a:p>
            <a:pPr marL="0" indent="0">
              <a:buNone/>
            </a:pPr>
            <a:r>
              <a:rPr lang="fi-FI" sz="2000">
                <a:latin typeface="Calibri"/>
              </a:rPr>
              <a:t>Jeesus syntyi Betlehemissä. Hänen vanhempansa olivat Maria ja Joosef. Uskonnoltaan hän ei syntyessään ollut kristitty, vaan juutalainen. Lapsena hän ensin opiskeli pyhiä kirjoituksia ja myöhemmin aikuisena hän toimi kiertävänä saarnaajana puusepän työn jälkeen.</a:t>
            </a:r>
            <a:endParaRPr lang="fi-FI" sz="2000"/>
          </a:p>
          <a:p>
            <a:pPr marL="0" indent="0">
              <a:buNone/>
            </a:pPr>
            <a:r>
              <a:rPr lang="fi-FI" sz="2000"/>
              <a:t>Jeesuksen saarnamiehen "työ" lähti siitä, kun hän sai Johannes Kastajalta kasteen Jordan-joella. Johannes Kastaja esitetään usein Jeesuksen tuloa valmistelevana.</a:t>
            </a:r>
            <a:endParaRPr lang="fi-FI" sz="2000">
              <a:latin typeface="Calibri"/>
              <a:cs typeface="+mn-ea"/>
            </a:endParaRPr>
          </a:p>
          <a:p>
            <a:pPr marL="0" indent="0">
              <a:buNone/>
            </a:pPr>
            <a:r>
              <a:rPr lang="fi-FI" sz="2000">
                <a:latin typeface="Calibri"/>
                <a:cs typeface="+mn-ea"/>
              </a:rPr>
              <a:t>Julkisen toimintansa aikana Jeesukselle ja juutalaiselle papistolle tuli riitaa. Papisto syytti Jeesusta kansan villitsemisestä ja Jumalan pilkasta. Tämän seurauksena Jeesus luovutettiin Jerusalemissa valtaa pitäville Roomalaisille, jotka tuomitsivat hänet kuolemaan ristillä.</a:t>
            </a:r>
          </a:p>
          <a:p>
            <a:pPr marL="0" indent="0">
              <a:buNone/>
            </a:pPr>
            <a:r>
              <a:rPr lang="fi-FI" sz="2000">
                <a:latin typeface="Calibri"/>
                <a:cs typeface="+mn-ea"/>
              </a:rPr>
              <a:t>Jeesus haudattiin, ja hän nousi kuolleista kolme päivää ristiinaulitsemisen jälkeen.</a:t>
            </a:r>
          </a:p>
          <a:p>
            <a:pPr marL="0" indent="0">
              <a:buNone/>
            </a:pPr>
            <a:r>
              <a:rPr>
                <a:latin typeface="+mn-ea"/>
                <a:cs typeface="+mn-ea"/>
              </a:rPr>
              <a:t/>
            </a:r>
            <a:br>
              <a:rPr>
                <a:latin typeface="+mn-ea"/>
                <a:cs typeface="+mn-ea"/>
              </a:rPr>
            </a:br>
            <a:endParaRPr lang="fi-FI" sz="2000">
              <a:latin typeface="Calibri"/>
            </a:endParaRPr>
          </a:p>
        </p:txBody>
      </p:sp>
    </p:spTree>
    <p:extLst>
      <p:ext uri="{BB962C8B-B14F-4D97-AF65-F5344CB8AC3E}">
        <p14:creationId xmlns:p14="http://schemas.microsoft.com/office/powerpoint/2010/main" val="31246736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extLst>
              <p:ext uri="{D42A27DB-BD31-4B8C-83A1-F6EECF244321}">
                <p14:modId xmlns:p14="http://schemas.microsoft.com/office/powerpoint/2010/main" val="1225538571"/>
              </p:ext>
            </p:extLst>
          </p:nvPr>
        </p:nvSpPr>
        <p:spPr>
          <a:xfrm>
            <a:off x="660841" y="171450"/>
            <a:ext cx="10515600" cy="1325563"/>
          </a:xfrm>
        </p:spPr>
        <p:txBody>
          <a:bodyPr/>
          <a:lstStyle/>
          <a:p>
            <a:r>
              <a:rPr lang="fi-FI"/>
              <a:t>Jeesus-liike</a:t>
            </a:r>
          </a:p>
        </p:txBody>
      </p:sp>
      <p:sp>
        <p:nvSpPr>
          <p:cNvPr id="3" name="Sisällön paikkamerkki 2"/>
          <p:cNvSpPr>
            <a:spLocks noGrp="1"/>
          </p:cNvSpPr>
          <p:nvPr>
            <p:ph idx="1"/>
            <p:extLst>
              <p:ext uri="{D42A27DB-BD31-4B8C-83A1-F6EECF244321}">
                <p14:modId xmlns:p14="http://schemas.microsoft.com/office/powerpoint/2010/main" val="3867217106"/>
              </p:ext>
            </p:extLst>
          </p:nvPr>
        </p:nvSpPr>
        <p:spPr>
          <a:xfrm>
            <a:off x="306388" y="1217613"/>
            <a:ext cx="11493339" cy="5272509"/>
          </a:xfrm>
        </p:spPr>
        <p:txBody>
          <a:bodyPr vert="horz" lIns="91440" tIns="45720" rIns="91440" bIns="45720" rtlCol="0" anchor="t">
            <a:normAutofit/>
          </a:bodyPr>
          <a:lstStyle/>
          <a:p>
            <a:pPr marL="0" indent="0">
              <a:buNone/>
            </a:pPr>
            <a:r>
              <a:rPr lang="fi-FI" sz="2200"/>
              <a:t>Jeesuksen ristiinnaulitsemisen jälkeen hänen kannattajansa olivat pelokkaita. Pian kuitenkin hänet nähtiin elossa ja ihmiset alkoivat muuttua toiveikkaammaksi Jeesuksen suhteen.</a:t>
            </a:r>
            <a:r>
              <a:rPr lang="fi-FI" sz="2200">
                <a:latin typeface="Calibri"/>
                <a:cs typeface="+mn-ea"/>
              </a:rPr>
              <a:t> Kannattajat uskoivat Jeesuksen paluuseen, ja siihen, että kuolleiden herättäminen oli mahdollista. Jeesusta odottaessaan, kannattajat rupesivat levittämään hänen oppejaan.</a:t>
            </a:r>
            <a:r>
              <a:rPr>
                <a:latin typeface="+mn-ea"/>
                <a:cs typeface="+mn-ea"/>
              </a:rPr>
              <a:t/>
            </a:r>
            <a:br>
              <a:rPr>
                <a:latin typeface="+mn-ea"/>
                <a:cs typeface="+mn-ea"/>
              </a:rPr>
            </a:br>
            <a:r>
              <a:rPr lang="fi-FI" sz="2200"/>
              <a:t>Jeesus-liikkeen näkyvimmät edustajat olivat saarnaajat, jotka vaelsivat levittämässä Jumalan sanomaa Jeesuksen tavoin. Sen jäsenet kävivät temppeleissä, mutta joskus he kokoontuivat myös omiin koteihinsa.</a:t>
            </a:r>
          </a:p>
          <a:p>
            <a:pPr marL="0" indent="0">
              <a:buNone/>
            </a:pPr>
            <a:r>
              <a:rPr lang="fi-FI" sz="2200"/>
              <a:t>Jeesus-liikkeessä olennaisia asioita oli kaste, Tooran noudattaminen, ja usko siihen, että Jeesus oli profeettojen ennustama Messias, eli voideltu, joka päättäisi sorron ajan muinaisessa Palestiinassa.</a:t>
            </a:r>
            <a:r>
              <a:rPr>
                <a:latin typeface="+mn-ea"/>
                <a:cs typeface="+mn-ea"/>
              </a:rPr>
              <a:t/>
            </a:r>
            <a:br>
              <a:rPr>
                <a:latin typeface="+mn-ea"/>
                <a:cs typeface="+mn-ea"/>
              </a:rPr>
            </a:br>
            <a:r>
              <a:rPr lang="fi-FI" sz="2200"/>
              <a:t>Aluksi jeesus-liikkeeseen ei kuulunut kuin juutalaisia, jotka asuivat muinaisen Palestiinan alueella. Kun liike kuitenkin levisi, siihen liittyi muitakin kuin juutalaisia ihmisiä. Eniten Jeesus-liikkeen leviämiseen vaikutti Paavali. Hän aluksi vainosi Jeesus-liikkeen jäseniä, mutta Jeesuksen ilmestyttyä hänelle, tuli hänestä liikkeen kova kannattaja. Hän teki ahkerasti lähetystyötä, eli levitti sanomaa Kristuksesta Välimeren alueella. Niin häntä alettiinkin kutsua apostoliksi, eli lähettilääksi.</a:t>
            </a:r>
          </a:p>
          <a:p>
            <a:pPr marL="0" indent="0">
              <a:buNone/>
            </a:pPr>
            <a:r>
              <a:rPr lang="fi-FI" sz="2200"/>
              <a:t>Jeesus-liikkeestä kehittyi kristinusko noin 100-luvulla. Ihmisiä jotka kuuluivat kristinuskoon, alettiin kutsua nimellä kristitty, joka perustuu siihen, että he uskoivat Jeesukseen Kristukseen.</a:t>
            </a:r>
          </a:p>
        </p:txBody>
      </p:sp>
    </p:spTree>
    <p:extLst>
      <p:ext uri="{BB962C8B-B14F-4D97-AF65-F5344CB8AC3E}">
        <p14:creationId xmlns:p14="http://schemas.microsoft.com/office/powerpoint/2010/main" val="23856495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extLst>
              <p:ext uri="{D42A27DB-BD31-4B8C-83A1-F6EECF244321}">
                <p14:modId xmlns:p14="http://schemas.microsoft.com/office/powerpoint/2010/main" val="4213402881"/>
              </p:ext>
            </p:extLst>
          </p:nvPr>
        </p:nvSpPr>
        <p:spPr>
          <a:xfrm>
            <a:off x="638340" y="361950"/>
            <a:ext cx="10515600" cy="1325563"/>
          </a:xfrm>
        </p:spPr>
        <p:txBody>
          <a:bodyPr/>
          <a:lstStyle/>
          <a:p>
            <a:r>
              <a:rPr lang="fi-FI"/>
              <a:t>Jerusalemin kokous</a:t>
            </a:r>
          </a:p>
        </p:txBody>
      </p:sp>
      <p:sp>
        <p:nvSpPr>
          <p:cNvPr id="3" name="Sisällön paikkamerkki 2"/>
          <p:cNvSpPr>
            <a:spLocks noGrp="1"/>
          </p:cNvSpPr>
          <p:nvPr>
            <p:ph idx="1"/>
            <p:extLst>
              <p:ext uri="{D42A27DB-BD31-4B8C-83A1-F6EECF244321}">
                <p14:modId xmlns:p14="http://schemas.microsoft.com/office/powerpoint/2010/main" val="838311450"/>
              </p:ext>
            </p:extLst>
          </p:nvPr>
        </p:nvSpPr>
        <p:spPr>
          <a:xfrm>
            <a:off x="597817" y="1585304"/>
            <a:ext cx="11448133" cy="5185384"/>
          </a:xfrm>
        </p:spPr>
        <p:txBody>
          <a:bodyPr vert="horz" lIns="91440" tIns="45720" rIns="91440" bIns="45720" rtlCol="0" anchor="t">
            <a:normAutofit/>
          </a:bodyPr>
          <a:lstStyle/>
          <a:p>
            <a:pPr marL="0" indent="0">
              <a:buNone/>
            </a:pPr>
            <a:r>
              <a:rPr lang="fi-FI" sz="2200"/>
              <a:t>Jeesus-liikkeeseen kuuluvien kesken tuli kiistaa siitä tuliko kristittyjen noudattaa juutalaista lakia vai ei. Opetuslapset noudattivat yhä Tooran määräyksiä, kun taas Paavalin mielestä niitä ei olisi tarvinnut enää noudattaa. Paavali uskoi, että kun uskoo Jeesukseen, se riittää siihen että pääsee ylösnousemukseen ja pelastukseen.</a:t>
            </a:r>
            <a:r>
              <a:rPr>
                <a:latin typeface="+mn-ea"/>
                <a:cs typeface="+mn-ea"/>
              </a:rPr>
              <a:t/>
            </a:r>
            <a:br>
              <a:rPr>
                <a:latin typeface="+mn-ea"/>
                <a:cs typeface="+mn-ea"/>
              </a:rPr>
            </a:br>
            <a:r>
              <a:rPr lang="fi-FI" sz="2200"/>
              <a:t>Kokouksessa keskusteltiin Tooran tärkeydestä kristinuskossa. Siellä päädyttiin siihen, että pelastukseen ei tarvita Tooran määräyksiä ja niiden noudattamista. </a:t>
            </a:r>
          </a:p>
          <a:p>
            <a:pPr marL="0" indent="0">
              <a:buNone/>
            </a:pPr>
            <a:r>
              <a:rPr lang="fi-FI" sz="2200"/>
              <a:t>Sanotaan, että Jerusalemin kokouksen ansiosta Jeesus-liike erosi juutalaisista juuristaan.</a:t>
            </a:r>
          </a:p>
        </p:txBody>
      </p:sp>
    </p:spTree>
    <p:extLst>
      <p:ext uri="{BB962C8B-B14F-4D97-AF65-F5344CB8AC3E}">
        <p14:creationId xmlns:p14="http://schemas.microsoft.com/office/powerpoint/2010/main" val="20616623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Kuva 4" descr="risti.png"/>
          <p:cNvPicPr>
            <a:picLocks noChangeAspect="1"/>
          </p:cNvPicPr>
          <p:nvPr/>
        </p:nvPicPr>
        <p:blipFill>
          <a:blip r:embed="rId3"/>
          <a:stretch>
            <a:fillRect/>
          </a:stretch>
        </p:blipFill>
        <p:spPr>
          <a:xfrm>
            <a:off x="4411388" y="923925"/>
            <a:ext cx="2673545" cy="5242246"/>
          </a:xfrm>
          <a:prstGeom prst="rect">
            <a:avLst/>
          </a:prstGeom>
        </p:spPr>
      </p:pic>
      <p:sp>
        <p:nvSpPr>
          <p:cNvPr id="6" name="Tekstiruutu 5"/>
          <p:cNvSpPr txBox="1"/>
          <p:nvPr>
            <p:extLst>
              <p:ext uri="{D42A27DB-BD31-4B8C-83A1-F6EECF244321}">
                <p14:modId xmlns:p14="http://schemas.microsoft.com/office/powerpoint/2010/main" val="854361391"/>
              </p:ext>
            </p:extLst>
          </p:nvPr>
        </p:nvSpPr>
        <p:spPr>
          <a:xfrm>
            <a:off x="6097571" y="1171575"/>
            <a:ext cx="2743200" cy="1200329"/>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fi-FI" sz="2400"/>
              <a:t>Jeesus kuoli ristille. Siitä tuli symboli kristinuskolle.</a:t>
            </a:r>
          </a:p>
        </p:txBody>
      </p:sp>
      <p:pic>
        <p:nvPicPr>
          <p:cNvPr id="9" name="Kuva 9"/>
          <p:cNvPicPr>
            <a:picLocks noChangeAspect="1"/>
          </p:cNvPicPr>
          <p:nvPr/>
        </p:nvPicPr>
        <p:blipFill>
          <a:blip r:embed="rId4"/>
          <a:stretch>
            <a:fillRect/>
          </a:stretch>
        </p:blipFill>
        <p:spPr>
          <a:xfrm>
            <a:off x="638340" y="238081"/>
            <a:ext cx="3733014" cy="1866379"/>
          </a:xfrm>
          <a:prstGeom prst="rect">
            <a:avLst/>
          </a:prstGeom>
        </p:spPr>
      </p:pic>
      <p:sp>
        <p:nvSpPr>
          <p:cNvPr id="11" name="Tekstiruutu 10"/>
          <p:cNvSpPr txBox="1"/>
          <p:nvPr>
            <p:extLst>
              <p:ext uri="{D42A27DB-BD31-4B8C-83A1-F6EECF244321}">
                <p14:modId xmlns:p14="http://schemas.microsoft.com/office/powerpoint/2010/main" val="3354206905"/>
              </p:ext>
            </p:extLst>
          </p:nvPr>
        </p:nvSpPr>
        <p:spPr>
          <a:xfrm>
            <a:off x="952746" y="2076450"/>
            <a:ext cx="2743200" cy="4524315"/>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fi-FI" sz="2400"/>
              <a:t>Kerrotaan, että kristinuskon vainojen aikaan kun kristitty tapasi toisen ihmisen, hän piirsi maahan kaaren, ja jos toinenkin ihminen oli kristitty, piirsi hänkin kaaren. Näin kaarista muodostui kala.</a:t>
            </a:r>
          </a:p>
        </p:txBody>
      </p:sp>
      <p:pic>
        <p:nvPicPr>
          <p:cNvPr id="2" name="Kuva 2" descr="nykyaika"/>
          <p:cNvPicPr>
            <a:picLocks noChangeAspect="1"/>
          </p:cNvPicPr>
          <p:nvPr/>
        </p:nvPicPr>
        <p:blipFill>
          <a:blip r:embed="rId5"/>
          <a:stretch>
            <a:fillRect/>
          </a:stretch>
        </p:blipFill>
        <p:spPr>
          <a:xfrm>
            <a:off x="7393305" y="3295650"/>
            <a:ext cx="4778248" cy="2330382"/>
          </a:xfrm>
          <a:prstGeom prst="rect">
            <a:avLst/>
          </a:prstGeom>
        </p:spPr>
      </p:pic>
      <p:sp>
        <p:nvSpPr>
          <p:cNvPr id="4" name="Tekstiruutu 3"/>
          <p:cNvSpPr txBox="1"/>
          <p:nvPr>
            <p:extLst>
              <p:ext uri="{D42A27DB-BD31-4B8C-83A1-F6EECF244321}">
                <p14:modId xmlns:p14="http://schemas.microsoft.com/office/powerpoint/2010/main" val="3119388176"/>
              </p:ext>
            </p:extLst>
          </p:nvPr>
        </p:nvSpPr>
        <p:spPr>
          <a:xfrm>
            <a:off x="9450528" y="5570180"/>
            <a:ext cx="2743200" cy="1200329"/>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fi-FI" sz="2400"/>
              <a:t>Nykyään kristinuskoa on näillä alueilla.</a:t>
            </a:r>
          </a:p>
        </p:txBody>
      </p:sp>
      <p:pic>
        <p:nvPicPr>
          <p:cNvPr id="7" name="Kuva 7" descr="the-apostle-paul-865248_640.jpg"/>
          <p:cNvPicPr>
            <a:picLocks noChangeAspect="1"/>
          </p:cNvPicPr>
          <p:nvPr/>
        </p:nvPicPr>
        <p:blipFill>
          <a:blip r:embed="rId6"/>
          <a:stretch>
            <a:fillRect/>
          </a:stretch>
        </p:blipFill>
        <p:spPr>
          <a:xfrm>
            <a:off x="9886347" y="38100"/>
            <a:ext cx="2302778" cy="3069602"/>
          </a:xfrm>
          <a:prstGeom prst="rect">
            <a:avLst/>
          </a:prstGeom>
        </p:spPr>
      </p:pic>
      <p:sp>
        <p:nvSpPr>
          <p:cNvPr id="10" name="Tekstiruutu 9"/>
          <p:cNvSpPr txBox="1"/>
          <p:nvPr>
            <p:extLst>
              <p:ext uri="{D42A27DB-BD31-4B8C-83A1-F6EECF244321}">
                <p14:modId xmlns:p14="http://schemas.microsoft.com/office/powerpoint/2010/main" val="3799883062"/>
              </p:ext>
            </p:extLst>
          </p:nvPr>
        </p:nvSpPr>
        <p:spPr>
          <a:xfrm>
            <a:off x="7429500" y="180975"/>
            <a:ext cx="2743200" cy="461665"/>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fi-FI" sz="2400"/>
              <a:t>Apostoli Paavali</a:t>
            </a:r>
          </a:p>
        </p:txBody>
      </p:sp>
    </p:spTree>
    <p:extLst>
      <p:ext uri="{BB962C8B-B14F-4D97-AF65-F5344CB8AC3E}">
        <p14:creationId xmlns:p14="http://schemas.microsoft.com/office/powerpoint/2010/main" val="16299257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extLst>
              <p:ext uri="{D42A27DB-BD31-4B8C-83A1-F6EECF244321}">
                <p14:modId xmlns:p14="http://schemas.microsoft.com/office/powerpoint/2010/main" val="3177132491"/>
              </p:ext>
            </p:extLst>
          </p:nvPr>
        </p:nvSpPr>
        <p:spPr>
          <a:xfrm>
            <a:off x="361950" y="-8267"/>
            <a:ext cx="10515600" cy="1325563"/>
          </a:xfrm>
        </p:spPr>
        <p:txBody>
          <a:bodyPr/>
          <a:lstStyle/>
          <a:p>
            <a:r>
              <a:rPr lang="fi-FI"/>
              <a:t>Helluntai</a:t>
            </a:r>
          </a:p>
        </p:txBody>
      </p:sp>
      <p:sp>
        <p:nvSpPr>
          <p:cNvPr id="3" name="Sisällön paikkamerkki 2"/>
          <p:cNvSpPr>
            <a:spLocks noGrp="1"/>
          </p:cNvSpPr>
          <p:nvPr>
            <p:ph idx="1"/>
            <p:extLst>
              <p:ext uri="{D42A27DB-BD31-4B8C-83A1-F6EECF244321}">
                <p14:modId xmlns:p14="http://schemas.microsoft.com/office/powerpoint/2010/main" val="4022200069"/>
              </p:ext>
            </p:extLst>
          </p:nvPr>
        </p:nvSpPr>
        <p:spPr>
          <a:xfrm>
            <a:off x="361950" y="1162050"/>
            <a:ext cx="10515600" cy="4351338"/>
          </a:xfrm>
        </p:spPr>
        <p:txBody>
          <a:bodyPr vert="horz" lIns="91440" tIns="45720" rIns="91440" bIns="45720" rtlCol="0" anchor="t">
            <a:normAutofit lnSpcReduction="10000"/>
          </a:bodyPr>
          <a:lstStyle/>
          <a:p>
            <a:pPr marL="0" indent="0">
              <a:buNone/>
            </a:pPr>
            <a:r>
              <a:rPr lang="fi-FI"/>
              <a:t>Helluntai on kristillinen juhlapäivä, joka on omistettu Pyhän Hengen vuodattamisen ja kristillisen kirkon perustamisen muistoksi. Raamatun mukaan nämä molemmat tapahtuivat kymmenen päivää Jeesuksen ylösnousemuksen jälkeen.</a:t>
            </a:r>
            <a:r>
              <a:rPr lang="fi-FI">
                <a:latin typeface="+mn-ea"/>
                <a:cs typeface="+mn-ea"/>
              </a:rPr>
              <a:t/>
            </a:r>
            <a:br>
              <a:rPr lang="fi-FI">
                <a:latin typeface="+mn-ea"/>
                <a:cs typeface="+mn-ea"/>
              </a:rPr>
            </a:br>
            <a:r>
              <a:rPr lang="fi-FI"/>
              <a:t>Helluntai päättää myös 50 päivää kestävän pääsiäisen ajan.</a:t>
            </a:r>
          </a:p>
          <a:p>
            <a:pPr marL="0" indent="0">
              <a:buNone/>
            </a:pPr>
            <a:r>
              <a:rPr lang="fi-FI"/>
              <a:t>Entisaikana nuoret tanssivat, leikkivät ja lauloivat kun oli helluntai. Oli myös oletuksena, että helluntaihin mennessä oli heila löydetty ja parisuhde hyvällä mallilla. Oli sanonta: "Jos ei ole heilaa helluntaina, ei ole koko kesänä."</a:t>
            </a:r>
          </a:p>
          <a:p>
            <a:pPr marL="0" indent="0">
              <a:buNone/>
            </a:pPr>
            <a:r>
              <a:rPr lang="fi-FI"/>
              <a:t>Joskus helluntain aikaan on myös poltettu helavalkeita. Ne ovat kokkoja, joiden uskottiin karkottavan pahat henget pois.</a:t>
            </a:r>
          </a:p>
        </p:txBody>
      </p:sp>
      <p:pic>
        <p:nvPicPr>
          <p:cNvPr id="4" name="Kuva 4" descr="sweden-123784_640.jpg"/>
          <p:cNvPicPr>
            <a:picLocks noChangeAspect="1"/>
          </p:cNvPicPr>
          <p:nvPr/>
        </p:nvPicPr>
        <p:blipFill>
          <a:blip r:embed="rId3"/>
          <a:stretch>
            <a:fillRect/>
          </a:stretch>
        </p:blipFill>
        <p:spPr>
          <a:xfrm>
            <a:off x="9267825" y="4906541"/>
            <a:ext cx="2924175" cy="1957809"/>
          </a:xfrm>
          <a:prstGeom prst="rect">
            <a:avLst/>
          </a:prstGeom>
        </p:spPr>
      </p:pic>
    </p:spTree>
    <p:extLst>
      <p:ext uri="{BB962C8B-B14F-4D97-AF65-F5344CB8AC3E}">
        <p14:creationId xmlns:p14="http://schemas.microsoft.com/office/powerpoint/2010/main" val="27778802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a:t>Lähteet</a:t>
            </a:r>
          </a:p>
        </p:txBody>
      </p:sp>
      <p:sp>
        <p:nvSpPr>
          <p:cNvPr id="3" name="Sisällön paikkamerkki 2"/>
          <p:cNvSpPr>
            <a:spLocks noGrp="1"/>
          </p:cNvSpPr>
          <p:nvPr>
            <p:ph idx="1"/>
            <p:extLst>
              <p:ext uri="{D42A27DB-BD31-4B8C-83A1-F6EECF244321}">
                <p14:modId xmlns:p14="http://schemas.microsoft.com/office/powerpoint/2010/main" val="3024352063"/>
              </p:ext>
            </p:extLst>
          </p:nvPr>
        </p:nvSpPr>
        <p:spPr/>
        <p:txBody>
          <a:bodyPr vert="horz" lIns="91440" tIns="45720" rIns="91440" bIns="45720" rtlCol="0" anchor="t">
            <a:normAutofit/>
          </a:bodyPr>
          <a:lstStyle/>
          <a:p>
            <a:pPr>
              <a:buNone/>
            </a:pPr>
            <a:r>
              <a:rPr lang="fi-FI" sz="2000">
                <a:latin typeface="Calibri"/>
                <a:cs typeface="+mn-ea"/>
                <a:hlinkClick r:id="rId3"/>
              </a:rPr>
              <a:t>http://www.helsinki.fi/teol/pro/_merenlah/oppimateriaalit/text/suomi/movement.htm</a:t>
            </a:r>
            <a:r>
              <a:rPr>
                <a:latin typeface="+mn-ea"/>
                <a:cs typeface="+mn-ea"/>
              </a:rPr>
              <a:t/>
            </a:r>
            <a:br>
              <a:rPr>
                <a:latin typeface="+mn-ea"/>
                <a:cs typeface="+mn-ea"/>
              </a:rPr>
            </a:br>
            <a:r>
              <a:rPr lang="fi-FI" sz="2000">
                <a:latin typeface="Calibri"/>
                <a:cs typeface="+mn-ea"/>
                <a:hlinkClick r:id="rId4" invalidUrl="http://://fi.wikipedia.org/wiki/Jeesus"/>
              </a:rPr>
              <a:t>https</a:t>
            </a:r>
            <a:r>
              <a:rPr lang="fi-FI" sz="2000">
                <a:hlinkClick r:id="rId5" invalidUrl="http://://fi.wikipedia.org/wiki/Jeesus"/>
              </a:rPr>
              <a:t>://fi.wikipedia.org/wiki/Jeesus</a:t>
            </a:r>
            <a:r>
              <a:rPr>
                <a:latin typeface="+mn-ea"/>
                <a:cs typeface="+mn-ea"/>
              </a:rPr>
              <a:t/>
            </a:r>
            <a:br>
              <a:rPr>
                <a:latin typeface="+mn-ea"/>
                <a:cs typeface="+mn-ea"/>
              </a:rPr>
            </a:br>
            <a:r>
              <a:rPr lang="fi-FI" sz="2000"/>
              <a:t>Oppikirja, Lipas 8</a:t>
            </a:r>
            <a:r>
              <a:rPr>
                <a:latin typeface="+mn-ea"/>
                <a:cs typeface="+mn-ea"/>
              </a:rPr>
              <a:t/>
            </a:r>
            <a:br>
              <a:rPr>
                <a:latin typeface="+mn-ea"/>
                <a:cs typeface="+mn-ea"/>
              </a:rPr>
            </a:br>
            <a:r>
              <a:rPr lang="fi-FI" sz="2000">
                <a:hlinkClick r:id="rId6"/>
              </a:rPr>
              <a:t>https://fi.wikipedia.org/wiki/Helluntai</a:t>
            </a:r>
            <a:r>
              <a:rPr>
                <a:latin typeface="+mn-ea"/>
                <a:cs typeface="+mn-ea"/>
              </a:rPr>
              <a:t/>
            </a:r>
            <a:br>
              <a:rPr>
                <a:latin typeface="+mn-ea"/>
                <a:cs typeface="+mn-ea"/>
              </a:rPr>
            </a:br>
            <a:r>
              <a:rPr lang="fi-FI" sz="2000">
                <a:hlinkClick r:id="rId7"/>
              </a:rPr>
              <a:t>https://fi.wikipedia.org/wiki/Helavalkeat</a:t>
            </a:r>
            <a:endParaRPr lang="fi-FI" sz="2000">
              <a:hlinkClick r:id="rId3"/>
            </a:endParaRPr>
          </a:p>
          <a:p>
            <a:pPr marL="0" indent="0">
              <a:buNone/>
            </a:pPr>
            <a:r>
              <a:rPr lang="fi-FI" sz="2000"/>
              <a:t>Kuvat:</a:t>
            </a:r>
            <a:r>
              <a:rPr>
                <a:latin typeface="+mn-ea"/>
                <a:cs typeface="+mn-ea"/>
              </a:rPr>
              <a:t/>
            </a:r>
            <a:br>
              <a:rPr>
                <a:latin typeface="+mn-ea"/>
                <a:cs typeface="+mn-ea"/>
              </a:rPr>
            </a:br>
            <a:r>
              <a:rPr lang="fi-FI" sz="2000">
                <a:latin typeface="Calibri"/>
                <a:hlinkClick r:id="rId8"/>
              </a:rPr>
              <a:t>https://pixabay.com/fi/kristuksen-kristinusko-risti-jeesus-149313/</a:t>
            </a:r>
            <a:r>
              <a:rPr>
                <a:latin typeface="+mn-ea"/>
                <a:cs typeface="+mn-ea"/>
              </a:rPr>
              <a:t/>
            </a:r>
            <a:br>
              <a:rPr>
                <a:latin typeface="+mn-ea"/>
                <a:cs typeface="+mn-ea"/>
              </a:rPr>
            </a:br>
            <a:r>
              <a:rPr lang="fi-FI" sz="2000">
                <a:latin typeface="Calibri"/>
                <a:hlinkClick r:id="rId9"/>
              </a:rPr>
              <a:t>https://pixabay.com/fi/risti-kirkko-uskonto-kristinusko-145686/</a:t>
            </a:r>
            <a:r>
              <a:rPr>
                <a:latin typeface="+mn-ea"/>
                <a:cs typeface="+mn-ea"/>
              </a:rPr>
              <a:t/>
            </a:r>
            <a:br>
              <a:rPr>
                <a:latin typeface="+mn-ea"/>
                <a:cs typeface="+mn-ea"/>
              </a:rPr>
            </a:br>
            <a:r>
              <a:rPr lang="fi-FI" sz="2000">
                <a:latin typeface="Calibri"/>
                <a:hlinkClick r:id="rId10"/>
              </a:rPr>
              <a:t>https://pixabay.com/fi/jeesus-kristuksen-patsas-485411/</a:t>
            </a:r>
            <a:r>
              <a:rPr>
                <a:latin typeface="+mn-ea"/>
                <a:cs typeface="+mn-ea"/>
              </a:rPr>
              <a:t/>
            </a:r>
            <a:br>
              <a:rPr>
                <a:latin typeface="+mn-ea"/>
                <a:cs typeface="+mn-ea"/>
              </a:rPr>
            </a:br>
            <a:r>
              <a:rPr lang="fi-FI" sz="2000">
                <a:latin typeface="Calibri"/>
                <a:hlinkClick r:id="rId11"/>
              </a:rPr>
              <a:t>https://fi.wikipedia.org/wiki/Tiedosto:Ichthus.svg</a:t>
            </a:r>
            <a:r>
              <a:rPr>
                <a:latin typeface="+mn-ea"/>
                <a:cs typeface="+mn-ea"/>
              </a:rPr>
              <a:t/>
            </a:r>
            <a:br>
              <a:rPr>
                <a:latin typeface="+mn-ea"/>
                <a:cs typeface="+mn-ea"/>
              </a:rPr>
            </a:br>
            <a:r>
              <a:rPr lang="fi-FI" sz="2000">
                <a:hlinkClick r:id="rId12"/>
              </a:rPr>
              <a:t>https://pixabay.com/fi/ruotsi-palo-liekit-kokko-taivas-123784/</a:t>
            </a:r>
            <a:r>
              <a:rPr/>
              <a:t/>
            </a:r>
            <a:br>
              <a:rPr/>
            </a:br>
            <a:r>
              <a:rPr lang="fi-FI" sz="2000">
                <a:latin typeface="Calibri"/>
                <a:hlinkClick r:id="rId13"/>
              </a:rPr>
              <a:t>http://www02.oph.fi/etalukio/uskonto/kurssi2/sivu_2_0_6.html</a:t>
            </a:r>
            <a:r>
              <a:rPr>
                <a:latin typeface="+mn-ea"/>
                <a:cs typeface="+mn-ea"/>
              </a:rPr>
              <a:t/>
            </a:r>
            <a:br>
              <a:rPr>
                <a:latin typeface="+mn-ea"/>
                <a:cs typeface="+mn-ea"/>
              </a:rPr>
            </a:br>
            <a:r>
              <a:rPr lang="fi-FI" sz="2000">
                <a:latin typeface="Calibri"/>
                <a:hlinkClick r:id="rId14"/>
              </a:rPr>
              <a:t>https://pixabay.com/fi/apostoli-paavali-kuvake-uskonto-865248/</a:t>
            </a:r>
            <a:endParaRPr lang="fi-FI" sz="2000">
              <a:latin typeface="Calibri"/>
              <a:hlinkClick r:id="rId8"/>
            </a:endParaRPr>
          </a:p>
        </p:txBody>
      </p:sp>
    </p:spTree>
    <p:extLst>
      <p:ext uri="{BB962C8B-B14F-4D97-AF65-F5344CB8AC3E}">
        <p14:creationId xmlns:p14="http://schemas.microsoft.com/office/powerpoint/2010/main" val="206950316"/>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304</Words>
  <Application>Microsoft Office PowerPoint</Application>
  <PresentationFormat>Laajakuva</PresentationFormat>
  <Paragraphs>35</Paragraphs>
  <Slides>8</Slides>
  <Notes>8</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8</vt:i4>
      </vt:variant>
    </vt:vector>
  </HeadingPairs>
  <TitlesOfParts>
    <vt:vector size="12" baseType="lpstr">
      <vt:lpstr>Arial</vt:lpstr>
      <vt:lpstr>Calibri</vt:lpstr>
      <vt:lpstr>Calibri Light</vt:lpstr>
      <vt:lpstr>Office-teema</vt:lpstr>
      <vt:lpstr>Kristinuskon synty</vt:lpstr>
      <vt:lpstr>Synty</vt:lpstr>
      <vt:lpstr>Jeesus</vt:lpstr>
      <vt:lpstr>Jeesus-liike</vt:lpstr>
      <vt:lpstr>Jerusalemin kokous</vt:lpstr>
      <vt:lpstr>PowerPoint-esitys</vt:lpstr>
      <vt:lpstr>Helluntai</vt:lpstr>
      <vt:lpstr>Lähteet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Kristinuskon synty</dc:title>
  <dc:creator>Esa</dc:creator>
  <cp:lastModifiedBy>Tuupanen Esa</cp:lastModifiedBy>
  <cp:revision>2</cp:revision>
  <dcterms:modified xsi:type="dcterms:W3CDTF">2017-05-26T06:41:20Z</dcterms:modified>
</cp:coreProperties>
</file>