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0" r:id="rId2"/>
    <p:sldId id="274" r:id="rId3"/>
    <p:sldId id="269" r:id="rId4"/>
    <p:sldId id="271" r:id="rId5"/>
    <p:sldId id="261" r:id="rId6"/>
    <p:sldId id="273" r:id="rId7"/>
    <p:sldId id="268" r:id="rId8"/>
    <p:sldId id="272" r:id="rId9"/>
    <p:sldId id="259" r:id="rId10"/>
    <p:sldId id="256" r:id="rId11"/>
    <p:sldId id="262" r:id="rId12"/>
    <p:sldId id="263" r:id="rId13"/>
    <p:sldId id="264" r:id="rId14"/>
    <p:sldId id="265" r:id="rId15"/>
    <p:sldId id="260" r:id="rId16"/>
    <p:sldId id="266" r:id="rId17"/>
    <p:sldId id="257" r:id="rId18"/>
    <p:sldId id="267"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BD2D6D-E8D1-48F3-AF9F-F30557B88FDE}" type="datetimeFigureOut">
              <a:rPr lang="fi-FI" smtClean="0"/>
              <a:t>26.11.2015</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93EC9E-5358-47BD-B364-9D2D85A737EC}" type="slidenum">
              <a:rPr lang="fi-FI" smtClean="0"/>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ABAC4-C815-4993-9D2E-9EE32594EB29}" type="datetimeFigureOut">
              <a:rPr lang="fi-FI" smtClean="0"/>
              <a:t>26.11.2015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199C6-0880-4E27-80F3-3798E4015810}" type="slidenum">
              <a:rPr lang="fi-FI" smtClean="0"/>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wikipedia.org/wiki/Kalevala"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i.wikipedia.org/wiki/Kullervo" TargetMode="External"/><Relationship Id="rId5" Type="http://schemas.openxmlformats.org/officeDocument/2006/relationships/hyperlink" Target="https://fi.wikipedia.org/wiki/Sampo" TargetMode="External"/><Relationship Id="rId4" Type="http://schemas.openxmlformats.org/officeDocument/2006/relationships/hyperlink" Target="https://fi.wikipedia.org/wiki/Ilmarin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hlinkClick r:id="rId3" tooltip="Kalevala"/>
              </a:rPr>
              <a:t>Kalevalassa</a:t>
            </a:r>
            <a:r>
              <a:rPr lang="fi-FI" dirty="0" smtClean="0"/>
              <a:t> </a:t>
            </a:r>
            <a:r>
              <a:rPr lang="fi-FI" dirty="0" smtClean="0">
                <a:hlinkClick r:id="rId4" tooltip="Ilmarinen"/>
              </a:rPr>
              <a:t>Ilmarinen</a:t>
            </a:r>
            <a:r>
              <a:rPr lang="fi-FI" dirty="0" smtClean="0"/>
              <a:t> lopulta saa Pohjan tyttären vaimokseen. Naimakauppa on maksanut </a:t>
            </a:r>
            <a:r>
              <a:rPr lang="fi-FI" dirty="0" smtClean="0">
                <a:hlinkClick r:id="rId5" tooltip="Sampo"/>
              </a:rPr>
              <a:t>Sammon</a:t>
            </a:r>
            <a:r>
              <a:rPr lang="fi-FI" dirty="0" smtClean="0"/>
              <a:t> ja muita ihmetekoja. Vaimo kuolee myöhemmin loukattuaan perheen orjaa </a:t>
            </a:r>
            <a:r>
              <a:rPr lang="fi-FI" dirty="0" smtClean="0">
                <a:hlinkClick r:id="rId6" tooltip="Kullervo"/>
              </a:rPr>
              <a:t>Kullervoa</a:t>
            </a:r>
            <a:r>
              <a:rPr lang="fi-FI" dirty="0" smtClean="0"/>
              <a:t>, joka vihoissaan nostaa karhut ja sudet hänen kimppuunsa. Louhi ei luovuta toista tytärtä tilalle eikä tytär itsekään halua, mutta Ilmarinen ryöstää hänet kuitenkin. Ryöstetty tyttö herjaa Ilmarista ja sekaantuu toiseen mieheen jo kotimatkalla, ja tästä pettynyt Ilmarinen muuttaa hänet lokiksi.</a:t>
            </a:r>
          </a:p>
          <a:p>
            <a:endParaRPr lang="fi-FI" dirty="0"/>
          </a:p>
        </p:txBody>
      </p:sp>
      <p:sp>
        <p:nvSpPr>
          <p:cNvPr id="4" name="Dian numeron paikkamerkki 3"/>
          <p:cNvSpPr>
            <a:spLocks noGrp="1"/>
          </p:cNvSpPr>
          <p:nvPr>
            <p:ph type="sldNum" sz="quarter" idx="10"/>
          </p:nvPr>
        </p:nvSpPr>
        <p:spPr/>
        <p:txBody>
          <a:bodyPr/>
          <a:lstStyle/>
          <a:p>
            <a:fld id="{954199C6-0880-4E27-80F3-3798E4015810}" type="slidenum">
              <a:rPr lang="fi-FI" smtClean="0"/>
              <a:t>2</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smtClean="0"/>
              <a:t>Lopulta Ilmarinen saa neidon, mutta karhut ja sudet tappavat neidon sen jälkeen kun hän on satuttanut Kullervo orjaa.</a:t>
            </a:r>
            <a:br>
              <a:rPr lang="fi-FI" dirty="0" smtClean="0"/>
            </a:br>
            <a:r>
              <a:rPr lang="fi-FI" dirty="0" smtClean="0"/>
              <a:t>Ilmarinen on surullinen ja haluaa uuden vaimon. Hän lähtee takaisin Pohjolaan ja varastaa neidon. Tämä ei kuitenkaan halua naida Ilmarista ja Ilmarinen taikoo hänet lokiksi.</a:t>
            </a:r>
          </a:p>
          <a:p>
            <a:endParaRPr lang="fi-FI" dirty="0"/>
          </a:p>
        </p:txBody>
      </p:sp>
      <p:sp>
        <p:nvSpPr>
          <p:cNvPr id="4" name="Dian numeron paikkamerkki 3"/>
          <p:cNvSpPr>
            <a:spLocks noGrp="1"/>
          </p:cNvSpPr>
          <p:nvPr>
            <p:ph type="sldNum" sz="quarter" idx="10"/>
          </p:nvPr>
        </p:nvSpPr>
        <p:spPr/>
        <p:txBody>
          <a:bodyPr/>
          <a:lstStyle/>
          <a:p>
            <a:fld id="{954199C6-0880-4E27-80F3-3798E4015810}" type="slidenum">
              <a:rPr lang="fi-FI" smtClean="0"/>
              <a:t>3</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a:buNone/>
            </a:pPr>
            <a:r>
              <a:rPr lang="fi-FI" dirty="0" smtClean="0"/>
              <a:t>Kansanrunoissa ja Kalevalan loruissa on vähän</a:t>
            </a:r>
          </a:p>
          <a:p>
            <a:pPr>
              <a:buNone/>
            </a:pPr>
            <a:r>
              <a:rPr lang="fi-FI" dirty="0" smtClean="0"/>
              <a:t>erilaisuuksia. Juuri tässä tarinassa, niin Kalevalan</a:t>
            </a:r>
          </a:p>
          <a:p>
            <a:pPr>
              <a:buNone/>
            </a:pPr>
            <a:r>
              <a:rPr lang="fi-FI" dirty="0" smtClean="0"/>
              <a:t>versiossa Lappalainen oli Joukahainen, sotka muni Iron</a:t>
            </a:r>
          </a:p>
          <a:p>
            <a:pPr>
              <a:buNone/>
            </a:pPr>
            <a:r>
              <a:rPr lang="fi-FI" dirty="0" smtClean="0"/>
              <a:t>polvelle, ja riita Joukahaisen kanssa oli vasta maailman</a:t>
            </a:r>
          </a:p>
          <a:p>
            <a:pPr>
              <a:buNone/>
            </a:pPr>
            <a:r>
              <a:rPr lang="fi-FI" dirty="0" smtClean="0"/>
              <a:t>syntymisen jälkeen.</a:t>
            </a:r>
          </a:p>
          <a:p>
            <a:endParaRPr lang="fi-FI" dirty="0"/>
          </a:p>
        </p:txBody>
      </p:sp>
      <p:sp>
        <p:nvSpPr>
          <p:cNvPr id="4" name="Dian numeron paikkamerkki 3"/>
          <p:cNvSpPr>
            <a:spLocks noGrp="1"/>
          </p:cNvSpPr>
          <p:nvPr>
            <p:ph type="sldNum" sz="quarter" idx="10"/>
          </p:nvPr>
        </p:nvSpPr>
        <p:spPr/>
        <p:txBody>
          <a:bodyPr/>
          <a:lstStyle/>
          <a:p>
            <a:fld id="{954199C6-0880-4E27-80F3-3798E4015810}" type="slidenum">
              <a:rPr lang="fi-FI" smtClean="0"/>
              <a:t>4</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https://kalevalanassikat.wordpress.com/2014/10/</a:t>
            </a:r>
            <a:endParaRPr lang="fi-FI" dirty="0"/>
          </a:p>
        </p:txBody>
      </p:sp>
      <p:sp>
        <p:nvSpPr>
          <p:cNvPr id="4" name="Dian numeron paikkamerkki 3"/>
          <p:cNvSpPr>
            <a:spLocks noGrp="1"/>
          </p:cNvSpPr>
          <p:nvPr>
            <p:ph type="sldNum" sz="quarter" idx="10"/>
          </p:nvPr>
        </p:nvSpPr>
        <p:spPr/>
        <p:txBody>
          <a:bodyPr/>
          <a:lstStyle/>
          <a:p>
            <a:fld id="{954199C6-0880-4E27-80F3-3798E4015810}" type="slidenum">
              <a:rPr lang="fi-FI" smtClean="0"/>
              <a:t>5</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290CFD9-43A3-4AED-9638-3436F61A73F6}" type="datetimeFigureOut">
              <a:rPr lang="fi-FI" smtClean="0"/>
              <a:t>26.11.2015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290CFD9-43A3-4AED-9638-3436F61A73F6}" type="datetimeFigureOut">
              <a:rPr lang="fi-FI" smtClean="0"/>
              <a:t>26.11.2015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290CFD9-43A3-4AED-9638-3436F61A73F6}" type="datetimeFigureOut">
              <a:rPr lang="fi-FI" smtClean="0"/>
              <a:t>26.11.2015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290CFD9-43A3-4AED-9638-3436F61A73F6}" type="datetimeFigureOut">
              <a:rPr lang="fi-FI" smtClean="0"/>
              <a:t>26.11.2015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0290CFD9-43A3-4AED-9638-3436F61A73F6}" type="datetimeFigureOut">
              <a:rPr lang="fi-FI" smtClean="0"/>
              <a:t>26.11.2015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0290CFD9-43A3-4AED-9638-3436F61A73F6}" type="datetimeFigureOut">
              <a:rPr lang="fi-FI" smtClean="0"/>
              <a:t>26.11.2015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290CFD9-43A3-4AED-9638-3436F61A73F6}" type="datetimeFigureOut">
              <a:rPr lang="fi-FI" smtClean="0"/>
              <a:t>26.11.2015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0290CFD9-43A3-4AED-9638-3436F61A73F6}" type="datetimeFigureOut">
              <a:rPr lang="fi-FI" smtClean="0"/>
              <a:t>26.11.2015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290CFD9-43A3-4AED-9638-3436F61A73F6}" type="datetimeFigureOut">
              <a:rPr lang="fi-FI" smtClean="0"/>
              <a:t>26.11.2015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290CFD9-43A3-4AED-9638-3436F61A73F6}" type="datetimeFigureOut">
              <a:rPr lang="fi-FI" smtClean="0"/>
              <a:t>26.11.2015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290CFD9-43A3-4AED-9638-3436F61A73F6}" type="datetimeFigureOut">
              <a:rPr lang="fi-FI" smtClean="0"/>
              <a:t>26.11.2015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8A53992-054F-4541-AD94-55B39A7E2FB8}"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0CFD9-43A3-4AED-9638-3436F61A73F6}" type="datetimeFigureOut">
              <a:rPr lang="fi-FI" smtClean="0"/>
              <a:t>26.11.2015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53992-054F-4541-AD94-55B39A7E2FB8}"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kalevalanassikat.wordpress.com/2014/10/29/pohjolan-emanta/"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fi.wikipedia.org/wiki/Pohjola_%28Kalevala%29"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fi.wikipedia.org/wiki/Sateenkaar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alevalanassikat.wordpress.com/2014/10/29/vaka-vanha-vainamoine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cEdbtJuwc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fi.wikipedia.org/wiki/Miekkailu" TargetMode="External"/><Relationship Id="rId2" Type="http://schemas.openxmlformats.org/officeDocument/2006/relationships/hyperlink" Target="https://fi.wikipedia.org/wiki/V%C3%A4in%C3%A4m%C3%B6inen"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fi.wikipedia.org/wiki/Aino_%28Kalevalan_hahmo%29" TargetMode="External"/><Relationship Id="rId4" Type="http://schemas.openxmlformats.org/officeDocument/2006/relationships/hyperlink" Target="https://fi.wikipedia.org/wiki/Kilpalaulant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76672"/>
            <a:ext cx="8229600" cy="562074"/>
          </a:xfrm>
        </p:spPr>
        <p:txBody>
          <a:bodyPr>
            <a:noAutofit/>
          </a:bodyPr>
          <a:lstStyle/>
          <a:p>
            <a:r>
              <a:rPr lang="fi-FI" sz="3200" b="1" dirty="0" smtClean="0">
                <a:hlinkClick r:id="rId2"/>
              </a:rPr>
              <a:t>Pohjolan emäntä</a:t>
            </a:r>
            <a:r>
              <a:rPr lang="fi-FI" sz="3200" b="1" dirty="0" smtClean="0"/>
              <a:t/>
            </a:r>
            <a:br>
              <a:rPr lang="fi-FI" sz="3200" b="1" dirty="0" smtClean="0"/>
            </a:br>
            <a:endParaRPr lang="fi-FI" sz="3200" dirty="0"/>
          </a:p>
        </p:txBody>
      </p:sp>
      <p:sp>
        <p:nvSpPr>
          <p:cNvPr id="3" name="Sisällön paikkamerkki 2"/>
          <p:cNvSpPr>
            <a:spLocks noGrp="1"/>
          </p:cNvSpPr>
          <p:nvPr>
            <p:ph sz="half" idx="1"/>
          </p:nvPr>
        </p:nvSpPr>
        <p:spPr>
          <a:xfrm>
            <a:off x="457200" y="908720"/>
            <a:ext cx="8075240" cy="5688632"/>
          </a:xfrm>
        </p:spPr>
        <p:txBody>
          <a:bodyPr>
            <a:normAutofit fontScale="55000" lnSpcReduction="20000"/>
          </a:bodyPr>
          <a:lstStyle/>
          <a:p>
            <a:pPr>
              <a:buNone/>
            </a:pPr>
            <a:endParaRPr lang="fi-FI" b="1" dirty="0" smtClean="0"/>
          </a:p>
          <a:p>
            <a:pPr>
              <a:buNone/>
            </a:pPr>
            <a:r>
              <a:rPr lang="fi-FI" b="1" dirty="0" smtClean="0"/>
              <a:t>Pohjan Akka, Louhi</a:t>
            </a:r>
            <a:endParaRPr lang="fi-FI" b="1" dirty="0"/>
          </a:p>
          <a:p>
            <a:pPr>
              <a:buNone/>
            </a:pPr>
            <a:r>
              <a:rPr lang="fi-FI" dirty="0" smtClean="0"/>
              <a:t>Häntä kuvaillaan usein ilkeäksi, harvahampaiseksi ja vankkanenäiseksi.</a:t>
            </a:r>
          </a:p>
          <a:p>
            <a:pPr>
              <a:buNone/>
            </a:pPr>
            <a:endParaRPr lang="fi-FI" dirty="0"/>
          </a:p>
          <a:p>
            <a:pPr>
              <a:buNone/>
            </a:pPr>
            <a:r>
              <a:rPr lang="fi-FI" dirty="0" smtClean="0"/>
              <a:t>Pohjan akkaan viitataan Kalevalassa säeparilla:</a:t>
            </a:r>
          </a:p>
          <a:p>
            <a:pPr>
              <a:buNone/>
            </a:pPr>
            <a:endParaRPr lang="fi-FI" i="1" dirty="0" smtClean="0"/>
          </a:p>
          <a:p>
            <a:pPr>
              <a:buNone/>
            </a:pPr>
            <a:r>
              <a:rPr lang="fi-FI" i="1" dirty="0" smtClean="0"/>
              <a:t>”Louhi Pohjolan emäntä</a:t>
            </a:r>
          </a:p>
          <a:p>
            <a:pPr>
              <a:buNone/>
            </a:pPr>
            <a:r>
              <a:rPr lang="fi-FI" i="1" dirty="0" smtClean="0"/>
              <a:t>Pohjan akka harvahammas”</a:t>
            </a:r>
          </a:p>
          <a:p>
            <a:pPr>
              <a:buNone/>
            </a:pPr>
            <a:endParaRPr lang="fi-FI" dirty="0" smtClean="0"/>
          </a:p>
          <a:p>
            <a:pPr>
              <a:buNone/>
            </a:pPr>
            <a:endParaRPr lang="fi-FI" b="1" dirty="0" smtClean="0"/>
          </a:p>
          <a:p>
            <a:pPr>
              <a:buNone/>
            </a:pPr>
            <a:r>
              <a:rPr lang="fi-FI" b="1" dirty="0" smtClean="0"/>
              <a:t>Pohjola:</a:t>
            </a:r>
            <a:r>
              <a:rPr lang="fi-FI" dirty="0" smtClean="0"/>
              <a:t> Pohjolaa kuvataan pahaksi ja kylmäksi maaksi joka sijaitsee kaukana pohjoisessa. Kaiken pahan, pakkasen ja sairauksien alkulähde sanotaan tulevan Pohjolasta.</a:t>
            </a:r>
          </a:p>
          <a:p>
            <a:pPr>
              <a:buNone/>
            </a:pPr>
            <a:endParaRPr lang="fi-FI" b="1" dirty="0" smtClean="0"/>
          </a:p>
          <a:p>
            <a:pPr>
              <a:buNone/>
            </a:pPr>
            <a:endParaRPr lang="fi-FI" dirty="0"/>
          </a:p>
          <a:p>
            <a:pPr>
              <a:buNone/>
            </a:pPr>
            <a:r>
              <a:rPr lang="fi-FI" b="1" dirty="0" smtClean="0"/>
              <a:t>Noidannuoli:</a:t>
            </a:r>
            <a:r>
              <a:rPr lang="fi-FI" dirty="0" smtClean="0"/>
              <a:t> kansanrunojen mukaan, noidannuoli johtuu siitä kun Emäntä synnyttää kolme poikaa, jotka tekevät noituuksia ihmisten kiusaksi, ja he ampuvat ihmiseen ensimmäisen noidannuolen.</a:t>
            </a:r>
          </a:p>
          <a:p>
            <a:pPr>
              <a:buNone/>
            </a:pPr>
            <a:r>
              <a:rPr lang="fi-FI" dirty="0" smtClean="0"/>
              <a:t/>
            </a:r>
            <a:br>
              <a:rPr lang="fi-FI" dirty="0" smtClean="0"/>
            </a:br>
            <a:r>
              <a:rPr lang="fi-FI" dirty="0" smtClean="0"/>
              <a:t>Joidenkin tarujen mukaan Emännän yhdeksän poikaa ovat sairauksien alku ja lähde.</a:t>
            </a:r>
          </a:p>
          <a:p>
            <a:pPr>
              <a:buNone/>
            </a:pPr>
            <a:endParaRPr lang="fi-FI" dirty="0" smtClean="0"/>
          </a:p>
          <a:p>
            <a:pPr>
              <a:buNone/>
            </a:pPr>
            <a:r>
              <a:rPr lang="fi-FI" dirty="0" smtClean="0"/>
              <a:t>Akka omistaa taikavoimia, joilla hän pystyy muuttamaan muotoaan, käskemään säätä, parantamaan ja säätämään auringon ja kuun kulkua. Kalevalassa Akka muuttuu Kokoksi, joka näyttää jätti-kokoiselta kotkalta, kun hänen sotaveneensä tuhoutui, ja soturit nousevat hänen selkäänsä.</a:t>
            </a:r>
          </a:p>
          <a:p>
            <a:pPr>
              <a:buNone/>
            </a:pPr>
            <a:endParaRPr lang="fi-FI" dirty="0" smtClean="0"/>
          </a:p>
          <a:p>
            <a:pPr>
              <a:buNone/>
            </a:pPr>
            <a:r>
              <a:rPr lang="fi-FI" dirty="0" smtClean="0"/>
              <a:t>Jossain kertomuksissa hänellä on puoliso, Pohjolan isäntä, mutta hänellä ei ole vaikutusvaltaa, joten hän jää sivuosaan.</a:t>
            </a:r>
          </a:p>
          <a:p>
            <a:endParaRPr lang="fi-FI" dirty="0"/>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6660232" y="404664"/>
            <a:ext cx="1809750" cy="1828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Kalevala ja m</a:t>
            </a:r>
            <a:r>
              <a:rPr lang="fi-FI" dirty="0" smtClean="0"/>
              <a:t>aailman eepokset</a:t>
            </a:r>
            <a:br>
              <a:rPr lang="fi-FI" dirty="0" smtClean="0"/>
            </a:br>
            <a:endParaRPr lang="fi-FI" dirty="0"/>
          </a:p>
        </p:txBody>
      </p:sp>
      <p:sp>
        <p:nvSpPr>
          <p:cNvPr id="3" name="Alaotsikko 2"/>
          <p:cNvSpPr>
            <a:spLocks noGrp="1"/>
          </p:cNvSpPr>
          <p:nvPr>
            <p:ph type="subTitle" idx="1"/>
          </p:nvPr>
        </p:nvSpPr>
        <p:spPr/>
        <p:txBody>
          <a:bodyPr/>
          <a:lstStyle/>
          <a:p>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18636" y="549275"/>
            <a:ext cx="7906728" cy="55768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704757" y="620713"/>
            <a:ext cx="7734486" cy="55054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Edda</a:t>
            </a:r>
            <a:endParaRPr lang="fi-FI" dirty="0"/>
          </a:p>
        </p:txBody>
      </p:sp>
      <p:sp>
        <p:nvSpPr>
          <p:cNvPr id="3" name="Sisällön paikkamerkki 2"/>
          <p:cNvSpPr>
            <a:spLocks noGrp="1"/>
          </p:cNvSpPr>
          <p:nvPr>
            <p:ph idx="1"/>
          </p:nvPr>
        </p:nvSpPr>
        <p:spPr/>
        <p:txBody>
          <a:bodyPr>
            <a:normAutofit fontScale="92500" lnSpcReduction="20000"/>
          </a:bodyPr>
          <a:lstStyle/>
          <a:p>
            <a:pPr>
              <a:buNone/>
            </a:pPr>
            <a:r>
              <a:rPr lang="fi-FI" dirty="0" smtClean="0"/>
              <a:t>Edda tarkoittaa suurta isoäitiä</a:t>
            </a:r>
            <a:endParaRPr lang="fi-FI" dirty="0"/>
          </a:p>
          <a:p>
            <a:pPr>
              <a:buNone/>
            </a:pPr>
            <a:endParaRPr lang="fi-FI" dirty="0" smtClean="0"/>
          </a:p>
          <a:p>
            <a:pPr>
              <a:buNone/>
            </a:pPr>
            <a:r>
              <a:rPr lang="fi-FI" dirty="0" err="1" smtClean="0"/>
              <a:t>Näkijättären</a:t>
            </a:r>
            <a:r>
              <a:rPr lang="fi-FI" dirty="0" smtClean="0"/>
              <a:t> ennustukset</a:t>
            </a:r>
          </a:p>
          <a:p>
            <a:pPr>
              <a:buNone/>
            </a:pPr>
            <a:r>
              <a:rPr lang="fi-FI" dirty="0" smtClean="0"/>
              <a:t>”</a:t>
            </a:r>
            <a:r>
              <a:rPr lang="fi-FI" i="1" dirty="0" smtClean="0"/>
              <a:t>Alussa oli vain tyhjyys, valtava kita, </a:t>
            </a:r>
            <a:r>
              <a:rPr lang="fi-FI" i="1" dirty="0" err="1" smtClean="0"/>
              <a:t>Ginnungapap</a:t>
            </a:r>
            <a:r>
              <a:rPr lang="fi-FI" i="1" dirty="0" smtClean="0"/>
              <a:t>…”</a:t>
            </a:r>
          </a:p>
          <a:p>
            <a:pPr>
              <a:buNone/>
            </a:pPr>
            <a:r>
              <a:rPr lang="fi-FI" dirty="0" smtClean="0"/>
              <a:t> </a:t>
            </a:r>
          </a:p>
          <a:p>
            <a:pPr>
              <a:buNone/>
            </a:pPr>
            <a:r>
              <a:rPr lang="fi-FI" i="1" dirty="0" err="1" smtClean="0"/>
              <a:t>Ginnungapap</a:t>
            </a:r>
            <a:r>
              <a:rPr lang="fi-FI" i="1" dirty="0" smtClean="0"/>
              <a:t> - </a:t>
            </a:r>
            <a:r>
              <a:rPr lang="fi-FI" dirty="0" smtClean="0"/>
              <a:t>maagisten voimien täyttämää alkutilaa, jossa syntyi </a:t>
            </a:r>
            <a:r>
              <a:rPr lang="fi-FI" dirty="0" err="1" smtClean="0"/>
              <a:t>Ymir-jättiläinen</a:t>
            </a:r>
            <a:r>
              <a:rPr lang="fi-FI" dirty="0" smtClean="0"/>
              <a:t>, maailman ensimmäinen elävä olento, kaksineuvoinen kantaisä. </a:t>
            </a:r>
          </a:p>
          <a:p>
            <a:endParaRPr lang="fi-F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err="1" smtClean="0"/>
              <a:t>Nibelungein</a:t>
            </a:r>
            <a:r>
              <a:rPr lang="fi-FI" b="1" dirty="0" smtClean="0"/>
              <a:t> laulu osa 1 Siegfried </a:t>
            </a:r>
            <a:br>
              <a:rPr lang="fi-FI" b="1" dirty="0" smtClean="0"/>
            </a:br>
            <a:endParaRPr lang="fi-FI" dirty="0"/>
          </a:p>
        </p:txBody>
      </p:sp>
      <p:sp>
        <p:nvSpPr>
          <p:cNvPr id="3" name="Sisällön paikkamerkki 2"/>
          <p:cNvSpPr>
            <a:spLocks noGrp="1"/>
          </p:cNvSpPr>
          <p:nvPr>
            <p:ph idx="1"/>
          </p:nvPr>
        </p:nvSpPr>
        <p:spPr/>
        <p:txBody>
          <a:bodyPr/>
          <a:lstStyle/>
          <a:p>
            <a:r>
              <a:rPr lang="fi-FI" dirty="0" smtClean="0"/>
              <a:t>https://www.youtube.com/watch?v=t41zNX77RNE</a:t>
            </a:r>
            <a:endParaRPr lang="fi-F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idx="1"/>
          </p:nvPr>
        </p:nvSpPr>
        <p:spPr/>
        <p:txBody>
          <a:bodyPr>
            <a:normAutofit fontScale="85000" lnSpcReduction="20000"/>
          </a:bodyPr>
          <a:lstStyle/>
          <a:p>
            <a:r>
              <a:rPr lang="fi-FI" i="1" dirty="0" smtClean="0"/>
              <a:t>Kalevalan kieli on runomittaista, nelipolvista trokeeta, jossa on kahdeksan tavua ja neljä</a:t>
            </a:r>
          </a:p>
          <a:p>
            <a:r>
              <a:rPr lang="fi-FI" dirty="0" smtClean="0"/>
              <a:t>runojalkaa eli painollisen ja painottoman tavun vaihtelua. </a:t>
            </a:r>
          </a:p>
          <a:p>
            <a:pPr>
              <a:buNone/>
            </a:pPr>
            <a:r>
              <a:rPr lang="fi-FI" dirty="0" smtClean="0"/>
              <a:t>    Siitä seppo Ilmarinen,</a:t>
            </a:r>
            <a:br>
              <a:rPr lang="fi-FI" dirty="0" smtClean="0"/>
            </a:br>
            <a:r>
              <a:rPr lang="fi-FI" dirty="0" smtClean="0"/>
              <a:t>takoja iän-ikuinen,</a:t>
            </a:r>
            <a:br>
              <a:rPr lang="fi-FI" dirty="0" smtClean="0"/>
            </a:br>
            <a:r>
              <a:rPr lang="fi-FI" dirty="0" smtClean="0"/>
              <a:t>takoa </a:t>
            </a:r>
            <a:r>
              <a:rPr lang="fi-FI" dirty="0" err="1" smtClean="0"/>
              <a:t>taputtelevi</a:t>
            </a:r>
            <a:r>
              <a:rPr lang="fi-FI" dirty="0" smtClean="0"/>
              <a:t>,</a:t>
            </a:r>
            <a:br>
              <a:rPr lang="fi-FI" dirty="0" smtClean="0"/>
            </a:br>
            <a:r>
              <a:rPr lang="fi-FI" dirty="0" err="1" smtClean="0"/>
              <a:t>lyöä</a:t>
            </a:r>
            <a:r>
              <a:rPr lang="fi-FI" dirty="0" smtClean="0"/>
              <a:t> </a:t>
            </a:r>
            <a:r>
              <a:rPr lang="fi-FI" dirty="0" err="1" smtClean="0"/>
              <a:t>lynnähyttelevi</a:t>
            </a:r>
            <a:r>
              <a:rPr lang="fi-FI" dirty="0" smtClean="0"/>
              <a:t>.</a:t>
            </a:r>
            <a:br>
              <a:rPr lang="fi-FI" dirty="0" smtClean="0"/>
            </a:br>
            <a:r>
              <a:rPr lang="fi-FI" dirty="0" smtClean="0"/>
              <a:t>Takoi sammon taitavasti:</a:t>
            </a:r>
            <a:br>
              <a:rPr lang="fi-FI" dirty="0" smtClean="0"/>
            </a:br>
            <a:r>
              <a:rPr lang="fi-FI" dirty="0" smtClean="0"/>
              <a:t>laitahan on jauhomyllyn,</a:t>
            </a:r>
            <a:br>
              <a:rPr lang="fi-FI" dirty="0" smtClean="0"/>
            </a:br>
            <a:r>
              <a:rPr lang="fi-FI" dirty="0" err="1" smtClean="0"/>
              <a:t>toisehen</a:t>
            </a:r>
            <a:r>
              <a:rPr lang="fi-FI" dirty="0" smtClean="0"/>
              <a:t> on suolamyllyn,</a:t>
            </a:r>
            <a:br>
              <a:rPr lang="fi-FI" dirty="0" smtClean="0"/>
            </a:br>
            <a:r>
              <a:rPr lang="fi-FI" dirty="0" smtClean="0"/>
              <a:t>rahamyllyn </a:t>
            </a:r>
            <a:r>
              <a:rPr lang="fi-FI" dirty="0" err="1" smtClean="0"/>
              <a:t>kolmantehen</a:t>
            </a:r>
            <a:r>
              <a:rPr lang="fi-FI" dirty="0" smtClean="0"/>
              <a:t>.</a:t>
            </a:r>
          </a:p>
          <a:p>
            <a:endParaRPr lang="fi-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smtClean="0"/>
              <a:t>http://peda.net/veraja/mantsala/ohkola/kuvat/tyot/yhteiset/kalevala</a:t>
            </a:r>
            <a:endParaRPr lang="fi-F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Eepos </a:t>
            </a:r>
            <a:endParaRPr lang="fi-FI" dirty="0"/>
          </a:p>
        </p:txBody>
      </p:sp>
      <p:sp>
        <p:nvSpPr>
          <p:cNvPr id="3" name="Sisällön paikkamerkki 2"/>
          <p:cNvSpPr>
            <a:spLocks noGrp="1"/>
          </p:cNvSpPr>
          <p:nvPr>
            <p:ph idx="1"/>
          </p:nvPr>
        </p:nvSpPr>
        <p:spPr/>
        <p:txBody>
          <a:bodyPr>
            <a:normAutofit/>
          </a:bodyPr>
          <a:lstStyle/>
          <a:p>
            <a:r>
              <a:rPr lang="fi-FI" dirty="0" smtClean="0"/>
              <a:t>Eepos on kertovaa lauluperinnettä (runo)</a:t>
            </a:r>
          </a:p>
          <a:p>
            <a:r>
              <a:rPr lang="fi-FI" dirty="0" smtClean="0"/>
              <a:t>Sitä on lähes kaikilla maailman kansoilla.</a:t>
            </a:r>
          </a:p>
          <a:p>
            <a:r>
              <a:rPr lang="fi-FI" dirty="0" smtClean="0"/>
              <a:t>Joku kerännyt kirjoitetuksi kokonaisuudeksi</a:t>
            </a:r>
          </a:p>
          <a:p>
            <a:r>
              <a:rPr lang="fi-FI" dirty="0" smtClean="0"/>
              <a:t>Kalevala on maailman eepoksista kansanomaisimpia.</a:t>
            </a:r>
          </a:p>
          <a:p>
            <a:pPr>
              <a:buNone/>
            </a:pPr>
            <a:endParaRPr lang="fi-FI" dirty="0" smtClean="0"/>
          </a:p>
          <a:p>
            <a:endParaRPr lang="fi-FI" dirty="0" smtClean="0"/>
          </a:p>
          <a:p>
            <a:endParaRPr lang="fi-FI" dirty="0"/>
          </a:p>
          <a:p>
            <a:endParaRPr lang="fi-FI"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Väinämöinen</a:t>
            </a:r>
            <a:endParaRPr lang="fi-FI" dirty="0"/>
          </a:p>
        </p:txBody>
      </p:sp>
      <p:sp>
        <p:nvSpPr>
          <p:cNvPr id="5" name="Sisällön paikkamerkki 4"/>
          <p:cNvSpPr>
            <a:spLocks noGrp="1"/>
          </p:cNvSpPr>
          <p:nvPr>
            <p:ph sz="half" idx="1"/>
          </p:nvPr>
        </p:nvSpPr>
        <p:spPr>
          <a:xfrm>
            <a:off x="1043608" y="3861048"/>
            <a:ext cx="7499176" cy="1972816"/>
          </a:xfrm>
        </p:spPr>
        <p:txBody>
          <a:bodyPr>
            <a:normAutofit/>
          </a:bodyPr>
          <a:lstStyle/>
          <a:p>
            <a:endParaRPr lang="fi-FI"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1979712" y="1196752"/>
            <a:ext cx="5148573" cy="2376264"/>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Pohjolan neidot</a:t>
            </a:r>
            <a:endParaRPr lang="fi-FI" dirty="0"/>
          </a:p>
        </p:txBody>
      </p:sp>
      <p:sp>
        <p:nvSpPr>
          <p:cNvPr id="3" name="Sisällön paikkamerkki 2"/>
          <p:cNvSpPr>
            <a:spLocks noGrp="1"/>
          </p:cNvSpPr>
          <p:nvPr>
            <p:ph sz="half" idx="1"/>
          </p:nvPr>
        </p:nvSpPr>
        <p:spPr/>
        <p:txBody>
          <a:bodyPr>
            <a:normAutofit fontScale="47500" lnSpcReduction="20000"/>
          </a:bodyPr>
          <a:lstStyle/>
          <a:p>
            <a:pPr>
              <a:buNone/>
            </a:pPr>
            <a:r>
              <a:rPr lang="fi-FI" b="1" dirty="0" smtClean="0"/>
              <a:t>Pohjolan neidot:</a:t>
            </a:r>
            <a:r>
              <a:rPr lang="fi-FI" dirty="0" smtClean="0"/>
              <a:t> </a:t>
            </a:r>
          </a:p>
          <a:p>
            <a:pPr>
              <a:buNone/>
            </a:pPr>
            <a:endParaRPr lang="fi-FI" dirty="0"/>
          </a:p>
          <a:p>
            <a:pPr>
              <a:buNone/>
            </a:pPr>
            <a:r>
              <a:rPr lang="fi-FI" dirty="0" smtClean="0"/>
              <a:t>Pohjolan neidot ovat Pohjolan emännän tyttäriä, yliluonnollisen kauniita ja heitä kosiskellaan usein mutta Akka ei suostu yhtä helposti, joten hän antaa melkein mahdottomia tehtäviä kosijoille.</a:t>
            </a:r>
          </a:p>
          <a:p>
            <a:pPr>
              <a:buNone/>
            </a:pPr>
            <a:endParaRPr lang="fi-FI" b="1" dirty="0" smtClean="0"/>
          </a:p>
          <a:p>
            <a:pPr>
              <a:buNone/>
            </a:pPr>
            <a:r>
              <a:rPr lang="fi-FI" dirty="0" smtClean="0"/>
              <a:t>Pohjan neidot  ovat ihmeellisiä ja vaikeasti tavoitettavia taianomaisia olentoja , jotka oleskelevat </a:t>
            </a:r>
            <a:r>
              <a:rPr lang="fi-FI" dirty="0" smtClean="0">
                <a:hlinkClick r:id="rId3" tooltip="Pohjola (Kalevala)"/>
              </a:rPr>
              <a:t>Pohjolassa</a:t>
            </a:r>
            <a:r>
              <a:rPr lang="fi-FI" dirty="0" smtClean="0"/>
              <a:t> tai jopa taivaalla</a:t>
            </a:r>
          </a:p>
          <a:p>
            <a:pPr>
              <a:buNone/>
            </a:pPr>
            <a:endParaRPr lang="fi-FI" dirty="0"/>
          </a:p>
          <a:p>
            <a:pPr>
              <a:buNone/>
            </a:pPr>
            <a:r>
              <a:rPr lang="fi-FI" dirty="0" smtClean="0"/>
              <a:t>Neitojen taivaallista istuinpaikkaa, ”ilman vempelettä”, on pidetty mm. </a:t>
            </a:r>
            <a:r>
              <a:rPr lang="fi-FI" dirty="0" smtClean="0">
                <a:hlinkClick r:id="rId4" tooltip="Sateenkaari"/>
              </a:rPr>
              <a:t>sateenkaarena</a:t>
            </a:r>
            <a:r>
              <a:rPr lang="fi-FI" dirty="0" smtClean="0"/>
              <a:t>, </a:t>
            </a:r>
          </a:p>
          <a:p>
            <a:pPr>
              <a:buNone/>
            </a:pPr>
            <a:endParaRPr lang="fi-FI" dirty="0"/>
          </a:p>
          <a:p>
            <a:pPr>
              <a:buNone/>
            </a:pPr>
            <a:r>
              <a:rPr lang="fi-FI" dirty="0" smtClean="0"/>
              <a:t> Neidoilla olevia kulta- ja hopealankoja on verrattu tiedon lankoihin tai ihmisten elämänlankoihin. </a:t>
            </a:r>
          </a:p>
          <a:p>
            <a:pPr>
              <a:buNone/>
            </a:pPr>
            <a:endParaRPr lang="fi-FI" dirty="0"/>
          </a:p>
          <a:p>
            <a:pPr>
              <a:buNone/>
            </a:pPr>
            <a:r>
              <a:rPr lang="fi-FI" dirty="0" smtClean="0"/>
              <a:t>Neidon läpinäkyvyyden ja taivaallisen olopaikan on katsottu korostavan yliluonnollisuutta. </a:t>
            </a:r>
          </a:p>
          <a:p>
            <a:pPr>
              <a:buNone/>
            </a:pPr>
            <a:endParaRPr lang="fi-FI" dirty="0"/>
          </a:p>
          <a:p>
            <a:pPr>
              <a:buNone/>
            </a:pPr>
            <a:r>
              <a:rPr lang="fi-FI" dirty="0" smtClean="0"/>
              <a:t>Neito ei siis ole tavallinen nainen. Hänellä on saattanut olla joissakin aikaisemmissa myyteissä jonkinlainen rooli maailmankaikkeuden tai ihmiskohtaloiden suunnittelijana tai ylläpitäjänä. ,</a:t>
            </a:r>
          </a:p>
          <a:p>
            <a:pPr>
              <a:buNone/>
            </a:pPr>
            <a:endParaRPr lang="fi-FI" dirty="0" smtClean="0"/>
          </a:p>
          <a:p>
            <a:pPr>
              <a:buNone/>
            </a:pPr>
            <a:endParaRPr lang="fi-FI" dirty="0" smtClean="0"/>
          </a:p>
          <a:p>
            <a:endParaRPr lang="fi-FI" dirty="0"/>
          </a:p>
        </p:txBody>
      </p:sp>
      <p:pic>
        <p:nvPicPr>
          <p:cNvPr id="12290" name="Picture 2"/>
          <p:cNvPicPr>
            <a:picLocks noGrp="1" noChangeAspect="1" noChangeArrowheads="1"/>
          </p:cNvPicPr>
          <p:nvPr>
            <p:ph sz="half" idx="2"/>
          </p:nvPr>
        </p:nvPicPr>
        <p:blipFill>
          <a:blip r:embed="rId5" cstate="print"/>
          <a:srcRect/>
          <a:stretch>
            <a:fillRect/>
          </a:stretch>
        </p:blipFill>
        <p:spPr bwMode="auto">
          <a:xfrm>
            <a:off x="4733353" y="1600200"/>
            <a:ext cx="3868293"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Seppo Ilmarinen </a:t>
            </a:r>
            <a:r>
              <a:rPr lang="fi-FI" sz="1600" dirty="0" smtClean="0"/>
              <a:t>Kalevala</a:t>
            </a:r>
            <a:endParaRPr lang="fi-FI" dirty="0"/>
          </a:p>
        </p:txBody>
      </p:sp>
      <p:sp>
        <p:nvSpPr>
          <p:cNvPr id="3" name="Sisällön paikkamerkki 2"/>
          <p:cNvSpPr>
            <a:spLocks noGrp="1"/>
          </p:cNvSpPr>
          <p:nvPr>
            <p:ph sz="half" idx="1"/>
          </p:nvPr>
        </p:nvSpPr>
        <p:spPr/>
        <p:txBody>
          <a:bodyPr>
            <a:normAutofit fontScale="55000" lnSpcReduction="20000"/>
          </a:bodyPr>
          <a:lstStyle/>
          <a:p>
            <a:pPr>
              <a:buNone/>
            </a:pPr>
            <a:r>
              <a:rPr lang="fi-FI" b="1" dirty="0" smtClean="0"/>
              <a:t>Ilmarinen on yksi Kalevalan päähenkilöistä</a:t>
            </a:r>
          </a:p>
          <a:p>
            <a:pPr>
              <a:buNone/>
            </a:pPr>
            <a:r>
              <a:rPr lang="fi-FI" sz="1600" dirty="0" smtClean="0"/>
              <a:t>Taivaan luoja ja revontulen ja ruskon jumala.</a:t>
            </a:r>
          </a:p>
          <a:p>
            <a:pPr>
              <a:buNone/>
            </a:pPr>
            <a:endParaRPr lang="fi-FI" dirty="0" smtClean="0"/>
          </a:p>
          <a:p>
            <a:pPr>
              <a:buNone/>
            </a:pPr>
            <a:r>
              <a:rPr lang="fi-FI" dirty="0" smtClean="0"/>
              <a:t>Eräänä päivänä kun Väinämöinen on vesillä, Pohjolan Louhi vangitsee Väinämöisen. Louhi sanoo, että jos Väinämöinen tekee hänelle sammon, hänet vapautetaan. </a:t>
            </a:r>
          </a:p>
          <a:p>
            <a:pPr>
              <a:buNone/>
            </a:pPr>
            <a:endParaRPr lang="fi-FI" dirty="0" smtClean="0"/>
          </a:p>
          <a:p>
            <a:pPr>
              <a:buNone/>
            </a:pPr>
            <a:r>
              <a:rPr lang="fi-FI" dirty="0" smtClean="0"/>
              <a:t>Väinämöinen sanoo, että hän ei osaa, mutta lupaa hakea Ilmarisen Väinölästä. Louhi lupaa myös tyttärensä Ilmariselle jos hän tekee sammon.</a:t>
            </a:r>
          </a:p>
          <a:p>
            <a:pPr>
              <a:buNone/>
            </a:pPr>
            <a:endParaRPr lang="fi-FI" dirty="0" smtClean="0"/>
          </a:p>
          <a:p>
            <a:pPr>
              <a:buNone/>
            </a:pPr>
            <a:r>
              <a:rPr lang="fi-FI" dirty="0" smtClean="0"/>
              <a:t>Väinölässä Väinämöinen yrittää ylipuhua Ilmarista, mutta kun hän ei suostu, Väinämöinen taikoo hänet Pohjolaan.</a:t>
            </a:r>
          </a:p>
          <a:p>
            <a:pPr>
              <a:buNone/>
            </a:pPr>
            <a:endParaRPr lang="fi-FI" dirty="0" smtClean="0"/>
          </a:p>
          <a:p>
            <a:pPr>
              <a:buNone/>
            </a:pPr>
            <a:r>
              <a:rPr lang="fi-FI" dirty="0" smtClean="0"/>
              <a:t>Pohjolassa Ilmarinen tekee sammon. Louhi sanoo antavansa tyttärensä vasta sen jälkeen kun Ilmarinen on suorittanut kokeita, mm. kyntää kyisen pellon ja pyydystää Tuonelan karhun. </a:t>
            </a:r>
          </a:p>
        </p:txBody>
      </p:sp>
      <p:pic>
        <p:nvPicPr>
          <p:cNvPr id="7170" name="Picture 2"/>
          <p:cNvPicPr>
            <a:picLocks noGrp="1" noChangeAspect="1" noChangeArrowheads="1"/>
          </p:cNvPicPr>
          <p:nvPr>
            <p:ph sz="half" idx="2"/>
          </p:nvPr>
        </p:nvPicPr>
        <p:blipFill>
          <a:blip r:embed="rId3" cstate="print"/>
          <a:srcRect/>
          <a:stretch>
            <a:fillRect/>
          </a:stretch>
        </p:blipFill>
        <p:spPr bwMode="auto">
          <a:xfrm>
            <a:off x="4924650" y="1600200"/>
            <a:ext cx="3485700"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smtClean="0">
                <a:hlinkClick r:id="rId3"/>
              </a:rPr>
              <a:t>”Vaka vanha Väinämöinen…</a:t>
            </a:r>
            <a:r>
              <a:rPr lang="fi-FI" b="1" dirty="0" smtClean="0"/>
              <a:t/>
            </a:r>
            <a:br>
              <a:rPr lang="fi-FI" b="1" dirty="0" smtClean="0"/>
            </a:br>
            <a:endParaRPr lang="fi-FI" dirty="0"/>
          </a:p>
        </p:txBody>
      </p:sp>
      <p:sp>
        <p:nvSpPr>
          <p:cNvPr id="3" name="Sisällön paikkamerkki 2"/>
          <p:cNvSpPr>
            <a:spLocks noGrp="1"/>
          </p:cNvSpPr>
          <p:nvPr>
            <p:ph sz="half" idx="1"/>
          </p:nvPr>
        </p:nvSpPr>
        <p:spPr/>
        <p:txBody>
          <a:bodyPr>
            <a:normAutofit fontScale="40000" lnSpcReduction="20000"/>
          </a:bodyPr>
          <a:lstStyle/>
          <a:p>
            <a:pPr>
              <a:buNone/>
            </a:pPr>
            <a:r>
              <a:rPr lang="fi-FI" dirty="0" smtClean="0"/>
              <a:t>…tietäjä iänikuinen”. </a:t>
            </a:r>
          </a:p>
          <a:p>
            <a:endParaRPr lang="fi-FI" dirty="0" smtClean="0"/>
          </a:p>
          <a:p>
            <a:pPr>
              <a:lnSpc>
                <a:spcPct val="170000"/>
              </a:lnSpc>
              <a:buNone/>
            </a:pPr>
            <a:r>
              <a:rPr lang="fi-FI" dirty="0" smtClean="0"/>
              <a:t>Väinämö on vanha, mahtava ja viisas johtaja, sekä Kalevalan merkittävin sankari.</a:t>
            </a:r>
          </a:p>
          <a:p>
            <a:pPr>
              <a:lnSpc>
                <a:spcPct val="170000"/>
              </a:lnSpc>
              <a:buNone/>
            </a:pPr>
            <a:r>
              <a:rPr lang="fi-FI" dirty="0" smtClean="0"/>
              <a:t>Hän on myös samaani ja laulaja, joka rakentaa maailman ensimmäisen kanteleen. </a:t>
            </a:r>
          </a:p>
          <a:p>
            <a:pPr>
              <a:lnSpc>
                <a:spcPct val="170000"/>
              </a:lnSpc>
              <a:buNone/>
            </a:pPr>
            <a:r>
              <a:rPr lang="fi-FI" dirty="0" smtClean="0"/>
              <a:t>Haaveilen vaimosta, mutta kukaan nuori neito ei suostu kosintaan.</a:t>
            </a:r>
          </a:p>
          <a:p>
            <a:pPr>
              <a:buNone/>
            </a:pPr>
            <a:endParaRPr lang="fi-FI" dirty="0"/>
          </a:p>
          <a:p>
            <a:pPr>
              <a:buNone/>
            </a:pPr>
            <a:endParaRPr lang="fi-FI" dirty="0" smtClean="0"/>
          </a:p>
          <a:p>
            <a:pPr>
              <a:buNone/>
            </a:pPr>
            <a:r>
              <a:rPr lang="fi-FI" dirty="0" smtClean="0"/>
              <a:t>Kerrotaan, että Väinämöisen  ä</a:t>
            </a:r>
            <a:r>
              <a:rPr lang="fi-FI" dirty="0" smtClean="0"/>
              <a:t>iti on Ilmatar, ilman tyttö, joka synnytti ensin maailman, sitten Väinämöisen</a:t>
            </a:r>
          </a:p>
          <a:p>
            <a:pPr>
              <a:buNone/>
            </a:pPr>
            <a:endParaRPr lang="fi-FI" dirty="0" smtClean="0"/>
          </a:p>
          <a:p>
            <a:pPr>
              <a:buNone/>
            </a:pPr>
            <a:r>
              <a:rPr lang="fi-FI" dirty="0" smtClean="0"/>
              <a:t>Toisessa  kansanrunossa kerrotaan tarina, että Väinämöinen oli jo olemassa ennen maailmaa, ja auttaa sen luomisessa.  Väinämöisen synnyttää neito, Jonka nimi on </a:t>
            </a:r>
            <a:r>
              <a:rPr lang="fi-FI" dirty="0" err="1" smtClean="0"/>
              <a:t>Iro</a:t>
            </a:r>
            <a:r>
              <a:rPr lang="fi-FI" dirty="0" smtClean="0"/>
              <a:t>.  Hän syntyy yöllä, tekee päivällä pajan, takoo rautaisen hevosen, ja ratsastaa sillä veden päällä.</a:t>
            </a:r>
          </a:p>
          <a:p>
            <a:pPr>
              <a:buNone/>
            </a:pPr>
            <a:endParaRPr lang="fi-FI" dirty="0"/>
          </a:p>
          <a:p>
            <a:pPr>
              <a:buNone/>
            </a:pPr>
            <a:r>
              <a:rPr lang="fi-FI" dirty="0" smtClean="0"/>
              <a:t> Katkera Lappalainen (Joukahainen) ampuu Väinämöisen hevosen selästä. Väinämöinen kelluu vedessä. Paikalle tulee sotka, joka  pesii hänen polvelleen. Haudonta polttaa Väinämöistä ja hän huitaisee munat pois. Munat joutuvat mereen, hajoavat ja synnyttävät maailman.</a:t>
            </a:r>
          </a:p>
          <a:p>
            <a:pPr>
              <a:buNone/>
            </a:pPr>
            <a:endParaRPr lang="fi-FI" dirty="0" smtClean="0"/>
          </a:p>
          <a:p>
            <a:endParaRPr lang="fi-FI" dirty="0"/>
          </a:p>
        </p:txBody>
      </p:sp>
      <p:pic>
        <p:nvPicPr>
          <p:cNvPr id="9218" name="Picture 2"/>
          <p:cNvPicPr>
            <a:picLocks noGrp="1" noChangeAspect="1" noChangeArrowheads="1"/>
          </p:cNvPicPr>
          <p:nvPr>
            <p:ph sz="half" idx="2"/>
          </p:nvPr>
        </p:nvPicPr>
        <p:blipFill>
          <a:blip r:embed="rId4" cstate="print"/>
          <a:srcRect/>
          <a:stretch>
            <a:fillRect/>
          </a:stretch>
        </p:blipFill>
        <p:spPr bwMode="auto">
          <a:xfrm>
            <a:off x="4648200" y="2497587"/>
            <a:ext cx="4038600" cy="273118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hlinkClick r:id="rId3"/>
              </a:rPr>
              <a:t>Sampoa ryöstämässä</a:t>
            </a:r>
            <a:endParaRPr lang="fi-FI" dirty="0"/>
          </a:p>
        </p:txBody>
      </p:sp>
      <p:sp>
        <p:nvSpPr>
          <p:cNvPr id="3" name="Sisällön paikkamerkki 2"/>
          <p:cNvSpPr>
            <a:spLocks noGrp="1"/>
          </p:cNvSpPr>
          <p:nvPr>
            <p:ph sz="half" idx="1"/>
          </p:nvPr>
        </p:nvSpPr>
        <p:spPr/>
        <p:txBody>
          <a:bodyPr/>
          <a:lstStyle/>
          <a:p>
            <a:pPr>
              <a:buNone/>
            </a:pPr>
            <a:r>
              <a:rPr lang="fi-FI" dirty="0" smtClean="0"/>
              <a:t/>
            </a:r>
            <a:br>
              <a:rPr lang="fi-FI" dirty="0" smtClean="0"/>
            </a:br>
            <a:endParaRPr lang="fi-FI" dirty="0"/>
          </a:p>
        </p:txBody>
      </p:sp>
      <p:pic>
        <p:nvPicPr>
          <p:cNvPr id="4100" name="Picture 4"/>
          <p:cNvPicPr>
            <a:picLocks noGrp="1" noChangeAspect="1" noChangeArrowheads="1"/>
          </p:cNvPicPr>
          <p:nvPr>
            <p:ph sz="half" idx="2"/>
          </p:nvPr>
        </p:nvPicPr>
        <p:blipFill>
          <a:blip r:embed="rId4" cstate="print"/>
          <a:srcRect/>
          <a:stretch>
            <a:fillRect/>
          </a:stretch>
        </p:blipFill>
        <p:spPr bwMode="auto">
          <a:xfrm>
            <a:off x="4961212" y="1600200"/>
            <a:ext cx="3412576" cy="4525963"/>
          </a:xfrm>
          <a:prstGeom prst="rect">
            <a:avLst/>
          </a:prstGeom>
          <a:noFill/>
          <a:ln w="9525">
            <a:noFill/>
            <a:miter lim="800000"/>
            <a:headEnd/>
            <a:tailEnd/>
          </a:ln>
        </p:spPr>
      </p:pic>
      <p:sp>
        <p:nvSpPr>
          <p:cNvPr id="9" name="Tekstikehys 8"/>
          <p:cNvSpPr txBox="1"/>
          <p:nvPr/>
        </p:nvSpPr>
        <p:spPr>
          <a:xfrm>
            <a:off x="1331640" y="1988840"/>
            <a:ext cx="3312368" cy="2862322"/>
          </a:xfrm>
          <a:prstGeom prst="rect">
            <a:avLst/>
          </a:prstGeom>
          <a:noFill/>
        </p:spPr>
        <p:txBody>
          <a:bodyPr wrap="square" rtlCol="0">
            <a:spAutoFit/>
          </a:bodyPr>
          <a:lstStyle/>
          <a:p>
            <a:r>
              <a:rPr lang="fi-FI" dirty="0" smtClean="0"/>
              <a:t>Siitä kynti kyisen pellon,</a:t>
            </a:r>
          </a:p>
          <a:p>
            <a:r>
              <a:rPr lang="fi-FI" dirty="0" err="1" smtClean="0"/>
              <a:t>vakoeli</a:t>
            </a:r>
            <a:r>
              <a:rPr lang="fi-FI" dirty="0" smtClean="0"/>
              <a:t> maan matoisen, </a:t>
            </a:r>
          </a:p>
          <a:p>
            <a:r>
              <a:rPr lang="fi-FI" dirty="0" smtClean="0"/>
              <a:t>nosti kyitä kynnökselle, </a:t>
            </a:r>
            <a:r>
              <a:rPr lang="fi-FI" dirty="0" err="1" smtClean="0"/>
              <a:t>käärmehiä</a:t>
            </a:r>
            <a:r>
              <a:rPr lang="fi-FI" dirty="0" smtClean="0"/>
              <a:t> käännökselle. </a:t>
            </a:r>
          </a:p>
          <a:p>
            <a:r>
              <a:rPr lang="fi-FI" dirty="0" smtClean="0"/>
              <a:t>Sanoi tuolta tultuansa:</a:t>
            </a:r>
          </a:p>
          <a:p>
            <a:r>
              <a:rPr lang="fi-FI" dirty="0" smtClean="0"/>
              <a:t> "Jo nyt kynnin kyisen pellon, vakoelin maan matoisen, </a:t>
            </a:r>
            <a:r>
              <a:rPr lang="fi-FI" dirty="0" err="1" smtClean="0"/>
              <a:t>käärmehisen</a:t>
            </a:r>
            <a:r>
              <a:rPr lang="fi-FI" dirty="0" smtClean="0"/>
              <a:t> käännättelin. </a:t>
            </a:r>
          </a:p>
          <a:p>
            <a:r>
              <a:rPr lang="fi-FI" dirty="0" smtClean="0"/>
              <a:t>Joko tyttö </a:t>
            </a:r>
            <a:r>
              <a:rPr lang="fi-FI" dirty="0" err="1" smtClean="0"/>
              <a:t>työnnetähän</a:t>
            </a:r>
            <a:r>
              <a:rPr lang="fi-FI" dirty="0" smtClean="0"/>
              <a:t>, </a:t>
            </a:r>
            <a:r>
              <a:rPr lang="fi-FI" dirty="0" err="1" smtClean="0"/>
              <a:t>annetahan</a:t>
            </a:r>
            <a:r>
              <a:rPr lang="fi-FI" dirty="0" smtClean="0"/>
              <a:t> </a:t>
            </a:r>
            <a:r>
              <a:rPr lang="fi-FI" dirty="0" err="1" smtClean="0"/>
              <a:t>ainoiseni</a:t>
            </a:r>
            <a:r>
              <a:rPr lang="fi-FI" dirty="0" smtClean="0"/>
              <a:t>?"</a:t>
            </a:r>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Joukahainen</a:t>
            </a:r>
            <a:br>
              <a:rPr lang="fi-FI" dirty="0" smtClean="0"/>
            </a:br>
            <a:r>
              <a:rPr lang="fi-FI" sz="1800" dirty="0" smtClean="0"/>
              <a:t>Kalevala</a:t>
            </a:r>
            <a:endParaRPr lang="fi-FI" dirty="0"/>
          </a:p>
        </p:txBody>
      </p:sp>
      <p:sp>
        <p:nvSpPr>
          <p:cNvPr id="3" name="Sisällön paikkamerkki 2"/>
          <p:cNvSpPr>
            <a:spLocks noGrp="1"/>
          </p:cNvSpPr>
          <p:nvPr>
            <p:ph sz="half" idx="1"/>
          </p:nvPr>
        </p:nvSpPr>
        <p:spPr/>
        <p:txBody>
          <a:bodyPr>
            <a:normAutofit fontScale="70000" lnSpcReduction="20000"/>
          </a:bodyPr>
          <a:lstStyle/>
          <a:p>
            <a:pPr>
              <a:buNone/>
            </a:pPr>
            <a:r>
              <a:rPr lang="fi-FI" dirty="0" smtClean="0"/>
              <a:t>Nuori ja laiha Lapin tietäjä.</a:t>
            </a:r>
          </a:p>
          <a:p>
            <a:pPr>
              <a:buNone/>
            </a:pPr>
            <a:endParaRPr lang="fi-FI" dirty="0" smtClean="0"/>
          </a:p>
          <a:p>
            <a:pPr>
              <a:buNone/>
            </a:pPr>
            <a:r>
              <a:rPr lang="fi-FI" dirty="0" smtClean="0"/>
              <a:t>Joukahainen kadehti </a:t>
            </a:r>
            <a:r>
              <a:rPr lang="fi-FI" dirty="0" smtClean="0">
                <a:hlinkClick r:id="rId2" tooltip="Väinämöinen"/>
              </a:rPr>
              <a:t>Väinämöisen</a:t>
            </a:r>
            <a:r>
              <a:rPr lang="fi-FI" dirty="0" smtClean="0"/>
              <a:t> laulutaitoa.</a:t>
            </a:r>
          </a:p>
          <a:p>
            <a:pPr>
              <a:buNone/>
            </a:pPr>
            <a:r>
              <a:rPr lang="fi-FI" dirty="0" smtClean="0"/>
              <a:t>Haastoi tämän </a:t>
            </a:r>
            <a:r>
              <a:rPr lang="fi-FI" dirty="0" smtClean="0">
                <a:hlinkClick r:id="rId3" tooltip="Miekkailu"/>
              </a:rPr>
              <a:t>miekan mittelöön</a:t>
            </a:r>
            <a:r>
              <a:rPr lang="fi-FI" dirty="0" smtClean="0"/>
              <a:t> eli kaksintaisteluun. </a:t>
            </a:r>
          </a:p>
          <a:p>
            <a:pPr>
              <a:buNone/>
            </a:pPr>
            <a:r>
              <a:rPr lang="fi-FI" dirty="0" smtClean="0"/>
              <a:t>Väinämöinen ei suostunut miekkailemaan, vaan keksi muita kilpailuja paremmuuden selvittämiseen. </a:t>
            </a:r>
          </a:p>
          <a:p>
            <a:pPr>
              <a:buNone/>
            </a:pPr>
            <a:r>
              <a:rPr lang="fi-FI" dirty="0" smtClean="0"/>
              <a:t>He </a:t>
            </a:r>
            <a:r>
              <a:rPr lang="fi-FI" dirty="0" smtClean="0">
                <a:hlinkClick r:id="rId4" tooltip="Kilpalaulanta"/>
              </a:rPr>
              <a:t>loihtivat kilpaa</a:t>
            </a:r>
            <a:r>
              <a:rPr lang="fi-FI" dirty="0" smtClean="0"/>
              <a:t>, jonka päätteeksi Väinämöinen Joukahaisen suohon. </a:t>
            </a:r>
          </a:p>
          <a:p>
            <a:pPr>
              <a:buNone/>
            </a:pPr>
            <a:r>
              <a:rPr lang="fi-FI" dirty="0" smtClean="0"/>
              <a:t>Suosta pelastautuakseen Joukahainen lupasi Väinämöiselle siskonsa </a:t>
            </a:r>
            <a:r>
              <a:rPr lang="fi-FI" dirty="0" smtClean="0">
                <a:hlinkClick r:id="rId5" tooltip="Aino (Kalevalan hahmo)"/>
              </a:rPr>
              <a:t>Ainon</a:t>
            </a:r>
            <a:r>
              <a:rPr lang="fi-FI" dirty="0" smtClean="0"/>
              <a:t> . </a:t>
            </a:r>
          </a:p>
        </p:txBody>
      </p:sp>
      <p:pic>
        <p:nvPicPr>
          <p:cNvPr id="11266" name="Picture 2"/>
          <p:cNvPicPr>
            <a:picLocks noGrp="1" noChangeAspect="1" noChangeArrowheads="1"/>
          </p:cNvPicPr>
          <p:nvPr>
            <p:ph sz="half" idx="2"/>
          </p:nvPr>
        </p:nvPicPr>
        <p:blipFill>
          <a:blip r:embed="rId6" cstate="print"/>
          <a:srcRect/>
          <a:stretch>
            <a:fillRect/>
          </a:stretch>
        </p:blipFill>
        <p:spPr bwMode="auto">
          <a:xfrm>
            <a:off x="4648200" y="1902839"/>
            <a:ext cx="4038600" cy="392068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Aino</a:t>
            </a:r>
            <a:br>
              <a:rPr lang="fi-FI" dirty="0" smtClean="0"/>
            </a:br>
            <a:r>
              <a:rPr lang="fi-FI" sz="1800" dirty="0" smtClean="0"/>
              <a:t>Kalevala</a:t>
            </a:r>
            <a:endParaRPr lang="fi-FI" dirty="0"/>
          </a:p>
        </p:txBody>
      </p:sp>
      <p:sp>
        <p:nvSpPr>
          <p:cNvPr id="3" name="Sisällön paikkamerkki 2"/>
          <p:cNvSpPr>
            <a:spLocks noGrp="1"/>
          </p:cNvSpPr>
          <p:nvPr>
            <p:ph sz="half" idx="1"/>
          </p:nvPr>
        </p:nvSpPr>
        <p:spPr/>
        <p:txBody>
          <a:bodyPr>
            <a:normAutofit fontScale="77500" lnSpcReduction="20000"/>
          </a:bodyPr>
          <a:lstStyle/>
          <a:p>
            <a:pPr>
              <a:buNone/>
            </a:pPr>
            <a:r>
              <a:rPr lang="fi-FI" b="1" dirty="0" smtClean="0"/>
              <a:t>Aino</a:t>
            </a:r>
            <a:r>
              <a:rPr lang="fi-FI" dirty="0" smtClean="0"/>
              <a:t> on Joukahaisen </a:t>
            </a:r>
            <a:r>
              <a:rPr lang="fi-FI" b="1" dirty="0" smtClean="0"/>
              <a:t>aino</a:t>
            </a:r>
            <a:r>
              <a:rPr lang="fi-FI" dirty="0" smtClean="0"/>
              <a:t>a sisar </a:t>
            </a:r>
          </a:p>
          <a:p>
            <a:pPr>
              <a:buNone/>
            </a:pPr>
            <a:endParaRPr lang="fi-FI" dirty="0" smtClean="0"/>
          </a:p>
          <a:p>
            <a:pPr>
              <a:buNone/>
            </a:pPr>
            <a:r>
              <a:rPr lang="fi-FI" dirty="0" smtClean="0"/>
              <a:t>Kun Joukahainen palaa kotiin ja kertoo luvanneensa Ainon Väinämöisen puolisoksi, ilahtuu äiti, mutta Aino ei tahdo vaimoksi vanhalle miehelle. </a:t>
            </a:r>
          </a:p>
          <a:p>
            <a:pPr>
              <a:buNone/>
            </a:pPr>
            <a:r>
              <a:rPr lang="fi-FI" dirty="0" smtClean="0"/>
              <a:t>Aino menee mieluummin Vellamon neidoksi aaltojen alle, Ahdin valtakuntaan.</a:t>
            </a:r>
          </a:p>
          <a:p>
            <a:pPr>
              <a:buNone/>
            </a:pPr>
            <a:endParaRPr lang="fi-FI" dirty="0"/>
          </a:p>
          <a:p>
            <a:pPr>
              <a:buNone/>
            </a:pPr>
            <a:r>
              <a:rPr lang="fi-FI" dirty="0" smtClean="0"/>
              <a:t>Aino</a:t>
            </a:r>
            <a:r>
              <a:rPr lang="fi-FI" dirty="0" smtClean="0"/>
              <a:t> ei siis kuollut vain muuttui kalaksi.</a:t>
            </a:r>
            <a:endParaRPr lang="fi-FI"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648200" y="1821507"/>
            <a:ext cx="4038600" cy="408334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Leminnkäinen</a:t>
            </a:r>
            <a:endParaRPr lang="fi-FI" dirty="0"/>
          </a:p>
        </p:txBody>
      </p:sp>
      <p:sp>
        <p:nvSpPr>
          <p:cNvPr id="3" name="Sisällön paikkamerkki 2"/>
          <p:cNvSpPr>
            <a:spLocks noGrp="1"/>
          </p:cNvSpPr>
          <p:nvPr>
            <p:ph sz="half" idx="1"/>
          </p:nvPr>
        </p:nvSpPr>
        <p:spPr>
          <a:xfrm>
            <a:off x="457200" y="1196752"/>
            <a:ext cx="4038600" cy="4929411"/>
          </a:xfrm>
        </p:spPr>
        <p:txBody>
          <a:bodyPr>
            <a:normAutofit fontScale="40000" lnSpcReduction="20000"/>
          </a:bodyPr>
          <a:lstStyle/>
          <a:p>
            <a:pPr>
              <a:buNone/>
            </a:pPr>
            <a:r>
              <a:rPr lang="fi-FI" b="1" dirty="0" smtClean="0"/>
              <a:t>Isätön lapsi ja Väinämöisen lähtö</a:t>
            </a:r>
          </a:p>
          <a:p>
            <a:pPr>
              <a:buNone/>
            </a:pPr>
            <a:endParaRPr lang="fi-FI" dirty="0" smtClean="0"/>
          </a:p>
          <a:p>
            <a:pPr>
              <a:buNone/>
            </a:pPr>
            <a:endParaRPr lang="fi-FI" dirty="0" smtClean="0"/>
          </a:p>
          <a:p>
            <a:pPr>
              <a:buNone/>
            </a:pPr>
            <a:r>
              <a:rPr lang="fi-FI" dirty="0" smtClean="0"/>
              <a:t>Kalevalan hurjapää, joka ajautuu turmiolliseksi naistenmieheksi.</a:t>
            </a:r>
          </a:p>
          <a:p>
            <a:pPr>
              <a:buNone/>
            </a:pPr>
            <a:endParaRPr lang="fi-FI" dirty="0"/>
          </a:p>
          <a:p>
            <a:pPr>
              <a:buNone/>
            </a:pPr>
            <a:r>
              <a:rPr lang="fi-FI" dirty="0" smtClean="0"/>
              <a:t>Hänen sukunsa ei ole suuri mutta hän omistaa tulisen miekan jolla hän kerskuu suurentavansa sukunsa. </a:t>
            </a:r>
          </a:p>
          <a:p>
            <a:pPr>
              <a:buNone/>
            </a:pPr>
            <a:r>
              <a:rPr lang="fi-FI" dirty="0" smtClean="0"/>
              <a:t>Lemminkäinen ryöstää vaimokseen hyväsukuisen Kyllikin.</a:t>
            </a:r>
          </a:p>
          <a:p>
            <a:pPr>
              <a:buNone/>
            </a:pPr>
            <a:endParaRPr lang="fi-FI" dirty="0"/>
          </a:p>
          <a:p>
            <a:pPr>
              <a:buNone/>
            </a:pPr>
            <a:r>
              <a:rPr lang="fi-FI" dirty="0" smtClean="0"/>
              <a:t>Kyllikki ei haluaisi sodankävijän vaimoksi. Hän ja Lemminkäinen vannoo valan että Lemminkäinen ei mene sotiin eikä Kyllikki kylille. </a:t>
            </a:r>
          </a:p>
          <a:p>
            <a:pPr>
              <a:buNone/>
            </a:pPr>
            <a:r>
              <a:rPr lang="fi-FI" dirty="0" smtClean="0"/>
              <a:t>Kyllikki murtaa valan ja lähtee kylille, ja silloin Lemminkäinen lähtee vaaralliselle matkalle Pohjolaan kosimaan Pohjolan neitoa. </a:t>
            </a:r>
          </a:p>
          <a:p>
            <a:pPr>
              <a:buNone/>
            </a:pPr>
            <a:endParaRPr lang="fi-FI" dirty="0" smtClean="0"/>
          </a:p>
          <a:p>
            <a:pPr>
              <a:buNone/>
            </a:pPr>
            <a:r>
              <a:rPr lang="fi-FI" dirty="0"/>
              <a:t>S</a:t>
            </a:r>
            <a:r>
              <a:rPr lang="fi-FI" dirty="0" smtClean="0"/>
              <a:t>aadakseen pohjolan neidon hänen täytyy suorittaa tehtävä. Hän lähtee suorittamaan yhtä tehtävää. Hän ampuu tuonen joutsenen, mutta suomalaisten mytologia opettaa että pyhän vesilinnun, joutsenen ampujaa kohtaa tuho. </a:t>
            </a:r>
          </a:p>
          <a:p>
            <a:pPr>
              <a:buNone/>
            </a:pPr>
            <a:r>
              <a:rPr lang="fi-FI" dirty="0" smtClean="0"/>
              <a:t>Karjapaimen lappalainen syöksee vesikyyn Lemminkäisen läpi ja sortaa hänet tuonen mustaan virtaan. Tuonen verinen poika nostaa hänet rautaverkolla joesta ja iskee hänet miekalla palasiksi.</a:t>
            </a:r>
          </a:p>
          <a:p>
            <a:pPr>
              <a:buNone/>
            </a:pPr>
            <a:r>
              <a:rPr lang="fi-FI" dirty="0" smtClean="0"/>
              <a:t> Lemminkäisen äiti saa tiedon poikansa kuolemasta koska harjasta alkaa valumaan verta.</a:t>
            </a:r>
          </a:p>
          <a:p>
            <a:pPr>
              <a:buNone/>
            </a:pPr>
            <a:r>
              <a:rPr lang="fi-FI" dirty="0" smtClean="0"/>
              <a:t> Lemminkäisen äiti pyytää Ilmarista takomaan haravan jolla nostaa poikansa paloja joesta. Sitten hän kokoaa poikansa palaset, sitoo suonet ja lihat kiinni mehiläisen medellä.</a:t>
            </a:r>
            <a:endParaRPr lang="fi-FI"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740073" y="1600200"/>
            <a:ext cx="3854853"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Elias Lönnrot (</a:t>
            </a:r>
            <a:r>
              <a:rPr lang="fi-FI" dirty="0" smtClean="0"/>
              <a:t>1802- 1884)</a:t>
            </a:r>
            <a:endParaRPr lang="fi-FI" dirty="0"/>
          </a:p>
        </p:txBody>
      </p:sp>
      <p:sp>
        <p:nvSpPr>
          <p:cNvPr id="3" name="Sisällön paikkamerkki 2"/>
          <p:cNvSpPr>
            <a:spLocks noGrp="1"/>
          </p:cNvSpPr>
          <p:nvPr>
            <p:ph idx="1"/>
          </p:nvPr>
        </p:nvSpPr>
        <p:spPr/>
        <p:txBody>
          <a:bodyPr>
            <a:normAutofit fontScale="92500" lnSpcReduction="10000"/>
          </a:bodyPr>
          <a:lstStyle/>
          <a:p>
            <a:pPr>
              <a:buNone/>
            </a:pPr>
            <a:endParaRPr lang="fi-FI" dirty="0" smtClean="0"/>
          </a:p>
          <a:p>
            <a:r>
              <a:rPr lang="fi-FI" dirty="0" smtClean="0"/>
              <a:t> 1800-luvulla innostus kansanrunoihin kasvoi (kansallisromanttinen virtaus Suomeen)</a:t>
            </a:r>
          </a:p>
          <a:p>
            <a:r>
              <a:rPr lang="fi-FI" dirty="0" smtClean="0"/>
              <a:t>Lönnrot keräsi, järjesti ja muokkasi runolaulut kokonaisuudeksi</a:t>
            </a:r>
          </a:p>
          <a:p>
            <a:r>
              <a:rPr lang="fi-FI" dirty="0" smtClean="0"/>
              <a:t>n. 3 prosenttia säkeistä on Lönnrotin itsensä sepittämiään</a:t>
            </a:r>
          </a:p>
          <a:p>
            <a:r>
              <a:rPr lang="fi-FI" dirty="0" smtClean="0"/>
              <a:t>Kalevalan ensimmäinen painos ilmestyi vuonna 1835. </a:t>
            </a:r>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1042</Words>
  <Application>Microsoft Office PowerPoint</Application>
  <PresentationFormat>Näytössä katseltava diaesitys (4:3)</PresentationFormat>
  <Paragraphs>138</Paragraphs>
  <Slides>18</Slides>
  <Notes>4</Notes>
  <HiddenSlides>2</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Office-teema</vt:lpstr>
      <vt:lpstr>Pohjolan emäntä </vt:lpstr>
      <vt:lpstr>Pohjolan neidot</vt:lpstr>
      <vt:lpstr>Seppo Ilmarinen Kalevala</vt:lpstr>
      <vt:lpstr>”Vaka vanha Väinämöinen… </vt:lpstr>
      <vt:lpstr>Sampoa ryöstämässä</vt:lpstr>
      <vt:lpstr>Joukahainen Kalevala</vt:lpstr>
      <vt:lpstr>Aino Kalevala</vt:lpstr>
      <vt:lpstr>Leminnkäinen</vt:lpstr>
      <vt:lpstr>Elias Lönnrot (1802- 1884)</vt:lpstr>
      <vt:lpstr>Kalevala ja maailman eepokset </vt:lpstr>
      <vt:lpstr>Dia 11</vt:lpstr>
      <vt:lpstr>Dia 12</vt:lpstr>
      <vt:lpstr>Edda</vt:lpstr>
      <vt:lpstr>Nibelungein laulu osa 1 Siegfried  </vt:lpstr>
      <vt:lpstr>Dia 15</vt:lpstr>
      <vt:lpstr>Dia 16</vt:lpstr>
      <vt:lpstr>Eepos </vt:lpstr>
      <vt:lpstr>Väinämöinen</vt:lpstr>
    </vt:vector>
  </TitlesOfParts>
  <Company>koti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Kalevala ja maailman eepokset </dc:title>
  <dc:creator>Sander</dc:creator>
  <cp:lastModifiedBy>Sander</cp:lastModifiedBy>
  <cp:revision>9</cp:revision>
  <dcterms:created xsi:type="dcterms:W3CDTF">2015-11-26T16:25:39Z</dcterms:created>
  <dcterms:modified xsi:type="dcterms:W3CDTF">2015-11-26T19:15:25Z</dcterms:modified>
</cp:coreProperties>
</file>