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1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400A8"/>
    <a:srgbClr val="861E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C79D74-51BB-40BD-A3B4-5594BF16D74A}" v="9" dt="2025-10-27T11:53:36.363"/>
    <p1510:client id="{AC61D57F-4298-4C07-9681-E300DE645A4B}" v="7" dt="2025-10-28T08:05:17.1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62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14B78D-2E54-4E8B-B00B-818364B1D63B}" type="datetimeFigureOut">
              <a:rPr lang="en-GB" smtClean="0"/>
              <a:t>28/10/2025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B2F961-BD69-4208-BEEA-09493D1ADA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5014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B2F961-BD69-4208-BEEA-09493D1ADA1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800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C7A07-96C3-42AF-943D-953C86C3D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0472" y="1463557"/>
            <a:ext cx="9144000" cy="2387600"/>
          </a:xfrm>
        </p:spPr>
        <p:txBody>
          <a:bodyPr anchor="b">
            <a:normAutofit/>
          </a:bodyPr>
          <a:lstStyle>
            <a:lvl1pPr algn="ctr">
              <a:lnSpc>
                <a:spcPct val="90000"/>
              </a:lnSpc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EE38DF-F503-4E79-B1B0-16489708A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0472" y="3943232"/>
            <a:ext cx="9144000" cy="1655762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46538D75-00C2-DE73-4C65-FE94AC658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50B8E-A176-49F2-A3C1-FEDA0200170B}" type="datetime2">
              <a:rPr lang="en-US" smtClean="0"/>
              <a:t>Tuesday, October 28, 2025</a:t>
            </a:fld>
            <a:endParaRPr lang="en-US" dirty="0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6B601B81-68C1-B63A-105C-EC637DF56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E9F3E495-0415-392A-9A07-34555BBC7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688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D930A-6467-4C46-BA13-A0F5EC12F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41977A-7872-4BE8-8C5C-D2099BEDB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268C47-2910-B99C-EC67-F6649ADC2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A49D-4A7C-4944-9802-8EE0B5A6CEDD}" type="datetime2">
              <a:rPr lang="en-US" smtClean="0"/>
              <a:t>Tuesday, October 28, 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019515-4A04-FBE0-E89C-86ECBB7E9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D9C272-2490-C827-9BE5-9CEE41850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818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76A9FC-D582-4FC8-B641-9F77B4DD1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32613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3A1683-12F6-4BA6-AD1A-F98C60951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3943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FF68BE-C313-C839-B719-0339AC344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89DDD-3B11-4150-8B39-3662C10D8BF9}" type="datetime2">
              <a:rPr lang="en-US" smtClean="0"/>
              <a:t>Tuesday, October 28, 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4F4E5F-FFF4-F934-3DD9-134F8D242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FE0F82-88EB-FAE2-FC02-99D5EE301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179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14413-82C1-4EBC-8C6B-BC5F842D1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90000"/>
              </a:lnSpc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F029A-192E-4A44-ACC7-6C5212C77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624" y="1825625"/>
            <a:ext cx="10515600" cy="420638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A25CBB87-BE9B-82CE-8A24-F21EEA036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97BA6-BEF8-495F-ACCD-8D19769E4FC6}" type="datetime2">
              <a:rPr lang="en-US" smtClean="0"/>
              <a:t>Tuesday, October 28, 2025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B2131628-C033-9728-C4CF-90CDBCB89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B67216CA-9A26-BBE7-68A3-9237D22CD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877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AF4BC-D1E9-40F0-A26B-9EA9B6B69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1081941"/>
            <a:ext cx="105156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974A6-FAB9-47DA-8F1A-701DFC8DF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3961666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B034DD9-4A61-318F-88CF-79721B55A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292D-4609-4E55-92E3-C12C6A1234E8}" type="datetime2">
              <a:rPr lang="en-US" smtClean="0"/>
              <a:t>Tuesday, October 28, 2025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496DA99-E916-9F7C-9E88-AA06046AE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21CC86B5-B6B3-4633-0D90-AACB44D0D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989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78F7F10-35F6-E392-D41B-3CD300D5CCF8}"/>
              </a:ext>
            </a:extLst>
          </p:cNvPr>
          <p:cNvSpPr/>
          <p:nvPr/>
        </p:nvSpPr>
        <p:spPr>
          <a:xfrm>
            <a:off x="0" y="685800"/>
            <a:ext cx="11494008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264F76-994F-4AB5-B17B-46C0C2FA5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69B3B-A540-4556-98C8-1F49704A7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0624" y="1825625"/>
            <a:ext cx="5181600" cy="4206382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 dirty="0"/>
            </a:lvl5pPr>
          </a:lstStyle>
          <a:p>
            <a:pPr lvl="0">
              <a:buChar char="¬"/>
            </a:pPr>
            <a:r>
              <a:rPr lang="en-US"/>
              <a:t>Click to edit Master text styles</a:t>
            </a:r>
          </a:p>
          <a:p>
            <a:pPr lvl="1">
              <a:buChar char="¬"/>
            </a:pPr>
            <a:r>
              <a:rPr lang="en-US"/>
              <a:t>Second level</a:t>
            </a:r>
          </a:p>
          <a:p>
            <a:pPr lvl="2">
              <a:buChar char="¬"/>
            </a:pPr>
            <a:r>
              <a:rPr lang="en-US"/>
              <a:t>Third level</a:t>
            </a:r>
          </a:p>
          <a:p>
            <a:pPr lvl="3">
              <a:buChar char="¬"/>
            </a:pPr>
            <a:r>
              <a:rPr lang="en-US"/>
              <a:t>Fourth level</a:t>
            </a:r>
          </a:p>
          <a:p>
            <a:pPr lvl="4">
              <a:buChar char="¬"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C72438-7C63-48F2-9D6F-2461BFD6D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56178" y="1825625"/>
            <a:ext cx="5180046" cy="4206382"/>
          </a:xfrm>
        </p:spPr>
        <p:txBody>
          <a:bodyPr/>
          <a:lstStyle>
            <a:lvl1pPr marL="228600" indent="-228600">
              <a:buFont typeface="Wingdings 2" panose="05020102010507070707" pitchFamily="18" charset="2"/>
              <a:buChar char="¬"/>
              <a:defRPr/>
            </a:lvl1pPr>
            <a:lvl2pPr marL="685800" indent="-228600">
              <a:buFont typeface="Wingdings 2" panose="05020102010507070707" pitchFamily="18" charset="2"/>
              <a:buChar char="¬"/>
              <a:defRPr/>
            </a:lvl2pPr>
            <a:lvl3pPr marL="1143000" indent="-228600">
              <a:buFont typeface="Wingdings 2" panose="05020102010507070707" pitchFamily="18" charset="2"/>
              <a:buChar char="¬"/>
              <a:defRPr/>
            </a:lvl3pPr>
            <a:lvl4pPr marL="1600200" indent="-228600">
              <a:buFont typeface="Wingdings 2" panose="05020102010507070707" pitchFamily="18" charset="2"/>
              <a:buChar char="¬"/>
              <a:defRPr/>
            </a:lvl4pPr>
            <a:lvl5pPr marL="2057400" indent="-22860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35274CEC-210E-BC97-9B79-A7D801E4B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E0E29-2C79-4A2A-B61C-A21B8362A50A}" type="datetime2">
              <a:rPr lang="en-US" smtClean="0"/>
              <a:t>Tuesday, October 28, 2025</a:t>
            </a:fld>
            <a:endParaRPr lang="en-US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486B3D53-F805-C08E-2359-498218FC6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61C4695B-D7BD-45F7-EB23-6FDAF2410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738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A1F52B7-5271-53AA-8260-0CF50FF8DA3C}"/>
              </a:ext>
            </a:extLst>
          </p:cNvPr>
          <p:cNvSpPr/>
          <p:nvPr/>
        </p:nvSpPr>
        <p:spPr>
          <a:xfrm>
            <a:off x="0" y="685800"/>
            <a:ext cx="11494008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2F9955-0460-4A20-8FC6-300595560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78" y="365125"/>
            <a:ext cx="10515600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95DDA7-4AAD-4EBE-880C-200E5F10A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217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717496-E470-4CF6-884C-F07390A468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2178" y="2505075"/>
            <a:ext cx="5157787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C438EA-D381-4F22-A911-ECDD6D04FB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5459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F255FA-A04D-49F2-8DB4-3CC082D0D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54590" y="2505075"/>
            <a:ext cx="5183188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7198C3F1-4E77-7888-CDB8-CF9406E4A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0177-5432-41AC-9593-8EC96BFF4F82}" type="datetime2">
              <a:rPr lang="en-US" smtClean="0"/>
              <a:t>Tuesday, October 28, 2025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493561D3-90F6-AD82-BCFE-90F9427D8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932F9B33-3FA7-526F-7B45-342EB64A1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496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1F235-FBFF-453E-B90A-5758ED47C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938306"/>
            <a:ext cx="10515600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A9328E63-E075-39E2-BAA7-30CCAE2E7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29A7B-B2F1-41A3-B969-4E25F618B967}" type="datetime2">
              <a:rPr lang="en-US" smtClean="0"/>
              <a:t>Tuesday, October 28, 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A5894A5-0E01-F43E-C68A-2EFAB2EB8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250128C-CE40-2B40-1B89-7E9AAAAC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263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E281B99-C6A0-F92A-BDD3-BB362196501C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EB8367C-67E1-A50A-1584-F859A6FED9C9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BB8861-51D7-741E-6B2C-25412D40E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98B79-F222-4FD1-8713-07459E1B5004}" type="datetime2">
              <a:rPr lang="en-US" smtClean="0"/>
              <a:t>Tuesday, October 28,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D69A2F-0657-B33B-8334-C458A9538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B4FC84-48ED-0480-2497-FCD84C127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372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12261-8522-4437-B612-7C7100D18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457200"/>
            <a:ext cx="10512425" cy="1600200"/>
          </a:xfrm>
        </p:spPr>
        <p:txBody>
          <a:bodyPr anchor="b">
            <a:normAutofit/>
          </a:bodyPr>
          <a:lstStyle>
            <a:lvl1pPr>
              <a:defRPr sz="5200">
                <a:latin typeface="Dante (Headings)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AA0AF-3F50-42BD-84B4-E70C3D004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2830" y="2199340"/>
            <a:ext cx="6172200" cy="366171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C702B-2C4D-4590-8BEE-31940145C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199340"/>
            <a:ext cx="3932237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23F37370-7C05-0AAE-A0C3-9EE620A84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630FD-0818-4065-B5FE-410552D9B1BC}" type="datetime2">
              <a:rPr lang="en-US" smtClean="0"/>
              <a:t>Tuesday, October 28, 2025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900B8E3-39E6-A88A-BBFB-717596EB3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48E340D-1840-D987-3EEA-963BDDE31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244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5334B-3019-4CA1-B658-779001922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457200"/>
            <a:ext cx="3932237" cy="160020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D3CC12-FD6B-41A3-BF67-D600CC4383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81276" y="987425"/>
            <a:ext cx="6172200" cy="487362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DB2BD5-DC18-460B-BFCC-5B2447D2B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199340"/>
            <a:ext cx="3932237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0F28E44-58BB-553B-BBD0-F292C66CC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2D289-0EBF-40C7-B6E8-60285281F180}" type="datetime2">
              <a:rPr lang="en-US" smtClean="0"/>
              <a:t>Tuesday, October 28, 2025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F22D156-E5FE-F118-0553-B401F1965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88AEE0A6-6120-9BA2-5751-E0E2D8CF0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700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4B53B4F-080C-8523-03AD-871CC3B8D168}"/>
              </a:ext>
            </a:extLst>
          </p:cNvPr>
          <p:cNvSpPr/>
          <p:nvPr/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53B790B-70BD-FD52-2540-F1DA4882170E}"/>
              </a:ext>
            </a:extLst>
          </p:cNvPr>
          <p:cNvSpPr/>
          <p:nvPr/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 descr="Tag=AccentColor&#10;Flavor=Light&#10;Target=Line">
            <a:extLst>
              <a:ext uri="{FF2B5EF4-FFF2-40B4-BE49-F238E27FC236}">
                <a16:creationId xmlns:a16="http://schemas.microsoft.com/office/drawing/2014/main" id="{7D4FC5F0-CBD6-AEEB-4902-28D624068890}"/>
              </a:ext>
            </a:extLst>
          </p:cNvPr>
          <p:cNvCxnSpPr>
            <a:cxnSpLocks/>
          </p:cNvCxnSpPr>
          <p:nvPr/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 descr="Tag=AccentColor&#10;Flavor=Light&#10;Target=Line">
            <a:extLst>
              <a:ext uri="{FF2B5EF4-FFF2-40B4-BE49-F238E27FC236}">
                <a16:creationId xmlns:a16="http://schemas.microsoft.com/office/drawing/2014/main" id="{FA9EB4DB-DDA5-1A45-7D87-B2BF67D2D1C3}"/>
              </a:ext>
            </a:extLst>
          </p:cNvPr>
          <p:cNvCxnSpPr>
            <a:cxnSpLocks/>
          </p:cNvCxnSpPr>
          <p:nvPr/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2AF870-601F-4570-A8A9-1003F8939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CCECD-B6E7-4C40-8A84-65FD5A3F0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EFA4D-0E39-4E26-B43C-5D1084B3BA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624" y="6217920"/>
            <a:ext cx="2743200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94CDC665-7415-4DAF-AE09-B9BBC1907393}" type="datetime2">
              <a:rPr lang="en-US" smtClean="0"/>
              <a:t>Tuesday, October 28, 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851EA-2F2C-4012-8B96-51179BDD11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67328" y="6217920"/>
            <a:ext cx="7196328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B8ACB-7A60-4D76-A149-0C57A30E01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03152" y="-18288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7BE69E03-4804-4553-A1EC-F089884EF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1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Wingdings 2" panose="05020102010507070707" pitchFamily="18" charset="2"/>
        <a:buChar char="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h3R7mbg3DA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33348/kvt.14204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BB3B2C43-5E36-4768-8319-6752D24B47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B044326E-7BB3-4929-BE33-05CA64DBB2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31CF4E0-AA2D-43CA-A528-C52FB1582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34EEF52-4DAF-15FA-717A-BD5CF5D82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9319" y="576263"/>
            <a:ext cx="5054196" cy="2967606"/>
          </a:xfrm>
        </p:spPr>
        <p:txBody>
          <a:bodyPr anchor="b">
            <a:normAutofit/>
          </a:bodyPr>
          <a:lstStyle/>
          <a:p>
            <a:pPr algn="l"/>
            <a:r>
              <a:rPr lang="fi-FI" sz="4800"/>
              <a:t>KTKP050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5FC493B-EF67-FE78-0555-B0A8176D7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89319" y="3764975"/>
            <a:ext cx="5054196" cy="2192683"/>
          </a:xfrm>
        </p:spPr>
        <p:txBody>
          <a:bodyPr>
            <a:normAutofit/>
          </a:bodyPr>
          <a:lstStyle/>
          <a:p>
            <a:pPr algn="l"/>
            <a:r>
              <a:rPr lang="fi-FI" sz="2200"/>
              <a:t>Monday 27.10.2025</a:t>
            </a:r>
          </a:p>
        </p:txBody>
      </p:sp>
      <p:pic>
        <p:nvPicPr>
          <p:cNvPr id="18" name="Picture 3">
            <a:extLst>
              <a:ext uri="{FF2B5EF4-FFF2-40B4-BE49-F238E27FC236}">
                <a16:creationId xmlns:a16="http://schemas.microsoft.com/office/drawing/2014/main" id="{0FA65610-0322-B9C6-3C36-D668F4E4B95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885" r="26514" b="-2"/>
          <a:stretch>
            <a:fillRect/>
          </a:stretch>
        </p:blipFill>
        <p:spPr>
          <a:xfrm>
            <a:off x="-6472" y="10"/>
            <a:ext cx="5486394" cy="6857982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3B083774-A903-4B1B-BC6A-94C1F048E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479921" y="0"/>
            <a:ext cx="287517" cy="6857992"/>
          </a:xfrm>
          <a:prstGeom prst="rect">
            <a:avLst/>
          </a:prstGeom>
          <a:solidFill>
            <a:srgbClr val="EEA93E">
              <a:alpha val="25000"/>
            </a:srgb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D5FB189-1F48-4A47-B036-6AF7E11A8E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504676" y="-14198"/>
            <a:ext cx="0" cy="6858000"/>
          </a:xfrm>
          <a:prstGeom prst="line">
            <a:avLst/>
          </a:prstGeom>
          <a:ln w="9525" cap="rnd">
            <a:solidFill>
              <a:srgbClr val="EEA93E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5B335DD-3163-4EC5-8B6B-2AB53E64D1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rgbClr val="EEA93E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0629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5BEDC8-6F74-55CF-92DA-6BC746376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The</a:t>
            </a:r>
            <a:r>
              <a:rPr lang="fi-FI" dirty="0"/>
              <a:t> Basics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40312A-55E5-A9EE-2803-6237A2A42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As a </a:t>
            </a:r>
            <a:r>
              <a:rPr lang="fi-FI" dirty="0" err="1"/>
              <a:t>foundation</a:t>
            </a:r>
            <a:r>
              <a:rPr lang="fi-FI" dirty="0"/>
              <a:t> I am </a:t>
            </a:r>
            <a:r>
              <a:rPr lang="fi-FI" dirty="0" err="1"/>
              <a:t>using</a:t>
            </a:r>
            <a:r>
              <a:rPr lang="fi-FI" dirty="0"/>
              <a:t> Sari </a:t>
            </a:r>
            <a:r>
              <a:rPr lang="fi-FI" dirty="0" err="1"/>
              <a:t>Hietamäki’s</a:t>
            </a:r>
            <a:r>
              <a:rPr lang="fi-FI" dirty="0"/>
              <a:t> (</a:t>
            </a:r>
            <a:r>
              <a:rPr lang="fi-FI" dirty="0" err="1"/>
              <a:t>eg</a:t>
            </a:r>
            <a:r>
              <a:rPr lang="fi-FI" dirty="0"/>
              <a:t>., 2025a; b) idea 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has</a:t>
            </a:r>
            <a:r>
              <a:rPr lang="fi-FI" dirty="0"/>
              <a:t> </a:t>
            </a:r>
            <a:r>
              <a:rPr lang="fi-FI" dirty="0" err="1"/>
              <a:t>taken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Jacques </a:t>
            </a:r>
            <a:r>
              <a:rPr lang="fi-FI" dirty="0" err="1"/>
              <a:t>Rancière</a:t>
            </a:r>
            <a:r>
              <a:rPr lang="fi-FI" dirty="0"/>
              <a:t>. Sari </a:t>
            </a:r>
            <a:r>
              <a:rPr lang="fi-FI" dirty="0" err="1"/>
              <a:t>argues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main idea of </a:t>
            </a:r>
            <a:r>
              <a:rPr lang="fi-FI" dirty="0" err="1"/>
              <a:t>democracy</a:t>
            </a:r>
            <a:r>
              <a:rPr lang="fi-FI" dirty="0"/>
              <a:t> </a:t>
            </a:r>
            <a:r>
              <a:rPr lang="fi-FI" dirty="0" err="1"/>
              <a:t>education</a:t>
            </a:r>
            <a:r>
              <a:rPr lang="fi-FI" dirty="0"/>
              <a:t> is to </a:t>
            </a:r>
            <a:r>
              <a:rPr lang="fi-FI" dirty="0" err="1"/>
              <a:t>make</a:t>
            </a:r>
            <a:r>
              <a:rPr lang="fi-FI" dirty="0"/>
              <a:t> </a:t>
            </a:r>
            <a:r>
              <a:rPr lang="fi-FI" dirty="0" err="1"/>
              <a:t>school-communities</a:t>
            </a:r>
            <a:r>
              <a:rPr lang="fi-FI" dirty="0"/>
              <a:t> and </a:t>
            </a:r>
            <a:r>
              <a:rPr lang="fi-FI" dirty="0" err="1"/>
              <a:t>education</a:t>
            </a:r>
            <a:r>
              <a:rPr lang="fi-FI" dirty="0"/>
              <a:t> in general </a:t>
            </a:r>
            <a:r>
              <a:rPr lang="fi-FI" dirty="0" err="1"/>
              <a:t>more</a:t>
            </a:r>
            <a:r>
              <a:rPr lang="fi-FI" dirty="0"/>
              <a:t> </a:t>
            </a:r>
            <a:r>
              <a:rPr lang="fi-FI" dirty="0" err="1"/>
              <a:t>equal</a:t>
            </a:r>
            <a:r>
              <a:rPr lang="fi-FI" dirty="0"/>
              <a:t>. </a:t>
            </a:r>
          </a:p>
          <a:p>
            <a:r>
              <a:rPr lang="fi-FI" dirty="0"/>
              <a:t>Sari </a:t>
            </a:r>
            <a:r>
              <a:rPr lang="fi-FI" dirty="0" err="1"/>
              <a:t>argues</a:t>
            </a:r>
            <a:r>
              <a:rPr lang="fi-FI" dirty="0"/>
              <a:t> </a:t>
            </a:r>
            <a:r>
              <a:rPr lang="fi-FI" dirty="0" err="1"/>
              <a:t>after</a:t>
            </a:r>
            <a:r>
              <a:rPr lang="fi-FI" dirty="0"/>
              <a:t> </a:t>
            </a:r>
            <a:r>
              <a:rPr lang="fi-FI" dirty="0" err="1"/>
              <a:t>Rancière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equality</a:t>
            </a:r>
            <a:r>
              <a:rPr lang="fi-FI" dirty="0"/>
              <a:t> </a:t>
            </a:r>
            <a:r>
              <a:rPr lang="fi-FI" dirty="0" err="1"/>
              <a:t>means</a:t>
            </a:r>
            <a:r>
              <a:rPr lang="fi-FI" dirty="0"/>
              <a:t> </a:t>
            </a:r>
            <a:r>
              <a:rPr lang="fi-FI" dirty="0" err="1"/>
              <a:t>breaking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usual</a:t>
            </a:r>
            <a:r>
              <a:rPr lang="fi-FI" dirty="0"/>
              <a:t>, </a:t>
            </a:r>
            <a:r>
              <a:rPr lang="fi-FI" dirty="0" err="1"/>
              <a:t>hegemonic</a:t>
            </a:r>
            <a:r>
              <a:rPr lang="fi-FI" dirty="0"/>
              <a:t> </a:t>
            </a:r>
            <a:r>
              <a:rPr lang="fi-FI" dirty="0" err="1"/>
              <a:t>school-order</a:t>
            </a:r>
            <a:r>
              <a:rPr lang="fi-FI" dirty="0"/>
              <a:t>. For </a:t>
            </a:r>
            <a:r>
              <a:rPr lang="fi-FI" dirty="0" err="1"/>
              <a:t>example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could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order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teacher</a:t>
            </a:r>
            <a:r>
              <a:rPr lang="fi-FI" dirty="0"/>
              <a:t> </a:t>
            </a:r>
            <a:r>
              <a:rPr lang="fi-FI" dirty="0" err="1"/>
              <a:t>tells</a:t>
            </a:r>
            <a:r>
              <a:rPr lang="fi-FI" dirty="0"/>
              <a:t>, </a:t>
            </a:r>
            <a:r>
              <a:rPr lang="fi-FI" dirty="0" err="1"/>
              <a:t>how</a:t>
            </a:r>
            <a:r>
              <a:rPr lang="fi-FI" dirty="0"/>
              <a:t> </a:t>
            </a:r>
            <a:r>
              <a:rPr lang="fi-FI" dirty="0" err="1"/>
              <a:t>things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should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. More </a:t>
            </a:r>
            <a:r>
              <a:rPr lang="fi-FI" dirty="0" err="1"/>
              <a:t>democratic</a:t>
            </a:r>
            <a:r>
              <a:rPr lang="fi-FI" dirty="0"/>
              <a:t>, i.e., </a:t>
            </a:r>
            <a:r>
              <a:rPr lang="fi-FI" dirty="0" err="1"/>
              <a:t>equal</a:t>
            </a:r>
            <a:r>
              <a:rPr lang="fi-FI" dirty="0"/>
              <a:t>, </a:t>
            </a:r>
            <a:r>
              <a:rPr lang="fi-FI" dirty="0" err="1"/>
              <a:t>order</a:t>
            </a:r>
            <a:r>
              <a:rPr lang="fi-FI" dirty="0"/>
              <a:t> </a:t>
            </a:r>
            <a:r>
              <a:rPr lang="fi-FI" dirty="0" err="1"/>
              <a:t>would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to </a:t>
            </a:r>
            <a:r>
              <a:rPr lang="fi-FI" dirty="0" err="1"/>
              <a:t>find</a:t>
            </a:r>
            <a:r>
              <a:rPr lang="fi-FI" dirty="0"/>
              <a:t> out and </a:t>
            </a:r>
            <a:r>
              <a:rPr lang="fi-FI" dirty="0" err="1"/>
              <a:t>create</a:t>
            </a:r>
            <a:r>
              <a:rPr lang="fi-FI" dirty="0"/>
              <a:t> </a:t>
            </a:r>
            <a:r>
              <a:rPr lang="fi-FI" dirty="0" err="1"/>
              <a:t>things</a:t>
            </a:r>
            <a:r>
              <a:rPr lang="fi-FI" dirty="0"/>
              <a:t> </a:t>
            </a:r>
            <a:r>
              <a:rPr lang="fi-FI" dirty="0" err="1"/>
              <a:t>together</a:t>
            </a:r>
            <a:r>
              <a:rPr lang="fi-FI" dirty="0"/>
              <a:t> in </a:t>
            </a:r>
            <a:r>
              <a:rPr lang="fi-FI" dirty="0" err="1"/>
              <a:t>dialogue</a:t>
            </a:r>
            <a:r>
              <a:rPr lang="fi-FI" dirty="0"/>
              <a:t>. </a:t>
            </a:r>
          </a:p>
          <a:p>
            <a:r>
              <a:rPr lang="fi-FI" dirty="0"/>
              <a:t>Sari </a:t>
            </a:r>
            <a:r>
              <a:rPr lang="fi-FI" dirty="0" err="1"/>
              <a:t>argues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to </a:t>
            </a:r>
            <a:r>
              <a:rPr lang="fi-FI" dirty="0" err="1"/>
              <a:t>create</a:t>
            </a:r>
            <a:r>
              <a:rPr lang="fi-FI" dirty="0"/>
              <a:t> </a:t>
            </a:r>
            <a:r>
              <a:rPr lang="fi-FI" dirty="0" err="1"/>
              <a:t>changes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usual</a:t>
            </a:r>
            <a:r>
              <a:rPr lang="fi-FI" dirty="0"/>
              <a:t> </a:t>
            </a:r>
            <a:r>
              <a:rPr lang="fi-FI" dirty="0" err="1"/>
              <a:t>order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need</a:t>
            </a:r>
            <a:r>
              <a:rPr lang="fi-FI" dirty="0"/>
              <a:t> </a:t>
            </a:r>
            <a:r>
              <a:rPr lang="fi-FI" dirty="0" err="1"/>
              <a:t>space</a:t>
            </a:r>
            <a:r>
              <a:rPr lang="fi-FI" dirty="0"/>
              <a:t> and </a:t>
            </a:r>
            <a:r>
              <a:rPr lang="fi-FI" dirty="0" err="1"/>
              <a:t>time</a:t>
            </a:r>
            <a:r>
              <a:rPr lang="fi-FI" dirty="0"/>
              <a:t> in </a:t>
            </a:r>
            <a:r>
              <a:rPr lang="fi-FI" dirty="0" err="1"/>
              <a:t>schools</a:t>
            </a:r>
            <a:r>
              <a:rPr lang="fi-FI" dirty="0"/>
              <a:t> to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dialogue</a:t>
            </a:r>
            <a:r>
              <a:rPr lang="fi-FI" dirty="0"/>
              <a:t> and </a:t>
            </a:r>
            <a:r>
              <a:rPr lang="fi-FI" dirty="0" err="1"/>
              <a:t>disagreements</a:t>
            </a:r>
            <a:r>
              <a:rPr lang="fi-FI" dirty="0"/>
              <a:t>. </a:t>
            </a:r>
            <a:r>
              <a:rPr lang="fi-FI" dirty="0" err="1"/>
              <a:t>Being</a:t>
            </a:r>
            <a:r>
              <a:rPr lang="fi-FI" dirty="0"/>
              <a:t> </a:t>
            </a:r>
            <a:r>
              <a:rPr lang="fi-FI" dirty="0" err="1"/>
              <a:t>able</a:t>
            </a:r>
            <a:r>
              <a:rPr lang="fi-FI" dirty="0"/>
              <a:t> to </a:t>
            </a:r>
            <a:r>
              <a:rPr lang="fi-FI" dirty="0" err="1"/>
              <a:t>disagree</a:t>
            </a:r>
            <a:r>
              <a:rPr lang="fi-FI" dirty="0"/>
              <a:t> </a:t>
            </a:r>
            <a:r>
              <a:rPr lang="fi-FI" dirty="0" err="1"/>
              <a:t>peacefully</a:t>
            </a:r>
            <a:r>
              <a:rPr lang="fi-FI" dirty="0"/>
              <a:t> </a:t>
            </a:r>
            <a:r>
              <a:rPr lang="fi-FI" dirty="0" err="1"/>
              <a:t>without</a:t>
            </a:r>
            <a:r>
              <a:rPr lang="fi-FI" dirty="0"/>
              <a:t> </a:t>
            </a:r>
            <a:r>
              <a:rPr lang="fi-FI" dirty="0" err="1"/>
              <a:t>trying</a:t>
            </a:r>
            <a:r>
              <a:rPr lang="fi-FI" dirty="0"/>
              <a:t> to </a:t>
            </a:r>
            <a:r>
              <a:rPr lang="fi-FI" dirty="0" err="1"/>
              <a:t>achieve</a:t>
            </a:r>
            <a:r>
              <a:rPr lang="fi-FI" dirty="0"/>
              <a:t> </a:t>
            </a:r>
            <a:r>
              <a:rPr lang="fi-FI" dirty="0" err="1"/>
              <a:t>consensus</a:t>
            </a:r>
            <a:r>
              <a:rPr lang="fi-FI" dirty="0"/>
              <a:t> is an </a:t>
            </a:r>
            <a:r>
              <a:rPr lang="fi-FI" dirty="0" err="1"/>
              <a:t>extremely</a:t>
            </a:r>
            <a:r>
              <a:rPr lang="fi-FI" dirty="0"/>
              <a:t> </a:t>
            </a:r>
            <a:r>
              <a:rPr lang="fi-FI" dirty="0" err="1"/>
              <a:t>important</a:t>
            </a:r>
            <a:r>
              <a:rPr lang="fi-FI" dirty="0"/>
              <a:t> </a:t>
            </a:r>
            <a:r>
              <a:rPr lang="fi-FI" dirty="0" err="1"/>
              <a:t>part</a:t>
            </a:r>
            <a:r>
              <a:rPr lang="fi-FI" dirty="0"/>
              <a:t> of </a:t>
            </a:r>
            <a:r>
              <a:rPr lang="fi-FI" dirty="0" err="1"/>
              <a:t>democracies</a:t>
            </a:r>
            <a:r>
              <a:rPr lang="fi-FI" dirty="0"/>
              <a:t>.</a:t>
            </a:r>
          </a:p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6A383DB-0380-A1BC-A1E6-36FD88593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Monday, October 27, 2025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820C3E8-BBD2-C099-4A05-A4DB96E63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KTKP050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B57DD62-4C9D-350B-44E9-94F0AB0EE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961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749398-A0D1-8A8F-0EA1-2EA3183BB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>
                <a:solidFill>
                  <a:schemeClr val="accent4"/>
                </a:solidFill>
              </a:rPr>
              <a:t>Reminiscing</a:t>
            </a:r>
            <a:r>
              <a:rPr lang="fi-FI" dirty="0">
                <a:solidFill>
                  <a:schemeClr val="accent4"/>
                </a:solidFill>
              </a:rPr>
              <a:t> </a:t>
            </a:r>
            <a:r>
              <a:rPr lang="fi-FI" dirty="0" err="1">
                <a:solidFill>
                  <a:schemeClr val="accent4"/>
                </a:solidFill>
              </a:rPr>
              <a:t>practice</a:t>
            </a:r>
            <a:endParaRPr lang="fi-FI" dirty="0">
              <a:solidFill>
                <a:schemeClr val="accent4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84C613-FD55-B125-3CDC-EA392C0D7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624" y="1825625"/>
            <a:ext cx="10515600" cy="4345137"/>
          </a:xfrm>
        </p:spPr>
        <p:txBody>
          <a:bodyPr>
            <a:normAutofit fontScale="92500"/>
          </a:bodyPr>
          <a:lstStyle/>
          <a:p>
            <a:r>
              <a:rPr lang="fi-FI" dirty="0"/>
              <a:t>I </a:t>
            </a:r>
            <a:r>
              <a:rPr lang="fi-FI" dirty="0" err="1"/>
              <a:t>want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to </a:t>
            </a:r>
            <a:r>
              <a:rPr lang="fi-FI" dirty="0" err="1"/>
              <a:t>reminisce</a:t>
            </a:r>
            <a:r>
              <a:rPr lang="fi-FI" dirty="0"/>
              <a:t> (muistella vrt. </a:t>
            </a:r>
            <a:r>
              <a:rPr lang="fi-FI" dirty="0" err="1"/>
              <a:t>remember</a:t>
            </a:r>
            <a:r>
              <a:rPr lang="fi-FI" dirty="0"/>
              <a:t> = muistaa) </a:t>
            </a:r>
            <a:r>
              <a:rPr lang="fi-FI" dirty="0" err="1"/>
              <a:t>two</a:t>
            </a:r>
            <a:r>
              <a:rPr lang="fi-FI" dirty="0"/>
              <a:t> </a:t>
            </a:r>
            <a:r>
              <a:rPr lang="fi-FI" dirty="0" err="1"/>
              <a:t>situations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past. If </a:t>
            </a:r>
            <a:r>
              <a:rPr lang="fi-FI" dirty="0" err="1"/>
              <a:t>possible</a:t>
            </a:r>
            <a:r>
              <a:rPr lang="fi-FI" dirty="0"/>
              <a:t>, </a:t>
            </a:r>
            <a:r>
              <a:rPr lang="fi-FI" dirty="0" err="1"/>
              <a:t>try</a:t>
            </a:r>
            <a:r>
              <a:rPr lang="fi-FI" dirty="0"/>
              <a:t> to </a:t>
            </a:r>
            <a:r>
              <a:rPr lang="fi-FI" dirty="0" err="1"/>
              <a:t>connect</a:t>
            </a:r>
            <a:r>
              <a:rPr lang="fi-FI" dirty="0"/>
              <a:t> to a </a:t>
            </a:r>
            <a:r>
              <a:rPr lang="fi-FI" dirty="0" err="1"/>
              <a:t>memory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happened</a:t>
            </a:r>
            <a:r>
              <a:rPr lang="fi-FI" dirty="0"/>
              <a:t> </a:t>
            </a:r>
            <a:r>
              <a:rPr lang="fi-FI" dirty="0" err="1"/>
              <a:t>during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school</a:t>
            </a:r>
            <a:r>
              <a:rPr lang="fi-FI" dirty="0"/>
              <a:t>-life:</a:t>
            </a:r>
          </a:p>
          <a:p>
            <a:pPr marL="0" indent="0">
              <a:buNone/>
            </a:pPr>
            <a:r>
              <a:rPr lang="fi-FI" dirty="0"/>
              <a:t>	1. </a:t>
            </a:r>
            <a:r>
              <a:rPr lang="fi-FI" b="1" dirty="0">
                <a:solidFill>
                  <a:srgbClr val="7030A0"/>
                </a:solidFill>
              </a:rPr>
              <a:t>A </a:t>
            </a:r>
            <a:r>
              <a:rPr lang="fi-FI" b="1" dirty="0" err="1">
                <a:solidFill>
                  <a:srgbClr val="7030A0"/>
                </a:solidFill>
              </a:rPr>
              <a:t>situation</a:t>
            </a:r>
            <a:r>
              <a:rPr lang="fi-FI" b="1" dirty="0">
                <a:solidFill>
                  <a:srgbClr val="7030A0"/>
                </a:solidFill>
              </a:rPr>
              <a:t> </a:t>
            </a:r>
            <a:r>
              <a:rPr lang="fi-FI" b="1" dirty="0" err="1">
                <a:solidFill>
                  <a:srgbClr val="7030A0"/>
                </a:solidFill>
              </a:rPr>
              <a:t>where</a:t>
            </a:r>
            <a:r>
              <a:rPr lang="fi-FI" b="1" dirty="0">
                <a:solidFill>
                  <a:srgbClr val="7030A0"/>
                </a:solidFill>
              </a:rPr>
              <a:t> </a:t>
            </a:r>
            <a:r>
              <a:rPr lang="fi-FI" b="1" dirty="0" err="1">
                <a:solidFill>
                  <a:srgbClr val="7030A0"/>
                </a:solidFill>
              </a:rPr>
              <a:t>you</a:t>
            </a:r>
            <a:r>
              <a:rPr lang="fi-FI" b="1" dirty="0">
                <a:solidFill>
                  <a:srgbClr val="7030A0"/>
                </a:solidFill>
              </a:rPr>
              <a:t> </a:t>
            </a:r>
            <a:r>
              <a:rPr lang="fi-FI" b="1" dirty="0" err="1">
                <a:solidFill>
                  <a:srgbClr val="7030A0"/>
                </a:solidFill>
              </a:rPr>
              <a:t>were</a:t>
            </a:r>
            <a:r>
              <a:rPr lang="fi-FI" b="1" dirty="0">
                <a:solidFill>
                  <a:srgbClr val="7030A0"/>
                </a:solidFill>
              </a:rPr>
              <a:t> </a:t>
            </a:r>
            <a:r>
              <a:rPr lang="fi-FI" b="1" dirty="0" err="1">
                <a:solidFill>
                  <a:srgbClr val="7030A0"/>
                </a:solidFill>
              </a:rPr>
              <a:t>treated</a:t>
            </a:r>
            <a:r>
              <a:rPr lang="fi-FI" b="1" dirty="0">
                <a:solidFill>
                  <a:srgbClr val="7030A0"/>
                </a:solidFill>
              </a:rPr>
              <a:t> as an </a:t>
            </a:r>
            <a:r>
              <a:rPr lang="fi-FI" b="1" dirty="0" err="1">
                <a:solidFill>
                  <a:srgbClr val="7030A0"/>
                </a:solidFill>
              </a:rPr>
              <a:t>inequal</a:t>
            </a:r>
            <a:r>
              <a:rPr lang="fi-FI" dirty="0">
                <a:solidFill>
                  <a:srgbClr val="7030A0"/>
                </a:solidFill>
              </a:rPr>
              <a:t>. </a:t>
            </a:r>
            <a:r>
              <a:rPr lang="fi-FI" dirty="0" err="1"/>
              <a:t>Maybe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dirty="0" err="1"/>
              <a:t>silenced</a:t>
            </a:r>
            <a:r>
              <a:rPr lang="fi-FI" dirty="0"/>
              <a:t>, 	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believed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treated</a:t>
            </a:r>
            <a:r>
              <a:rPr lang="fi-FI" dirty="0"/>
              <a:t> </a:t>
            </a:r>
            <a:r>
              <a:rPr lang="fi-FI" dirty="0" err="1"/>
              <a:t>differently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others</a:t>
            </a:r>
            <a:r>
              <a:rPr lang="fi-FI" dirty="0"/>
              <a:t> etc.</a:t>
            </a:r>
          </a:p>
          <a:p>
            <a:pPr marL="0" indent="0">
              <a:buNone/>
            </a:pPr>
            <a:r>
              <a:rPr lang="fi-FI" dirty="0"/>
              <a:t>	2. </a:t>
            </a:r>
            <a:r>
              <a:rPr lang="fi-FI" b="1" dirty="0">
                <a:solidFill>
                  <a:schemeClr val="accent6"/>
                </a:solidFill>
              </a:rPr>
              <a:t>A </a:t>
            </a:r>
            <a:r>
              <a:rPr lang="fi-FI" b="1" dirty="0" err="1">
                <a:solidFill>
                  <a:schemeClr val="accent6"/>
                </a:solidFill>
              </a:rPr>
              <a:t>situation</a:t>
            </a:r>
            <a:r>
              <a:rPr lang="fi-FI" b="1" dirty="0">
                <a:solidFill>
                  <a:schemeClr val="accent6"/>
                </a:solidFill>
              </a:rPr>
              <a:t> </a:t>
            </a:r>
            <a:r>
              <a:rPr lang="fi-FI" b="1" dirty="0" err="1">
                <a:solidFill>
                  <a:schemeClr val="accent6"/>
                </a:solidFill>
              </a:rPr>
              <a:t>where</a:t>
            </a:r>
            <a:r>
              <a:rPr lang="fi-FI" b="1" dirty="0">
                <a:solidFill>
                  <a:schemeClr val="accent6"/>
                </a:solidFill>
              </a:rPr>
              <a:t> </a:t>
            </a:r>
            <a:r>
              <a:rPr lang="fi-FI" b="1" dirty="0" err="1">
                <a:solidFill>
                  <a:schemeClr val="accent6"/>
                </a:solidFill>
              </a:rPr>
              <a:t>you</a:t>
            </a:r>
            <a:r>
              <a:rPr lang="fi-FI" b="1" dirty="0">
                <a:solidFill>
                  <a:schemeClr val="accent6"/>
                </a:solidFill>
              </a:rPr>
              <a:t> </a:t>
            </a:r>
            <a:r>
              <a:rPr lang="fi-FI" b="1" dirty="0" err="1">
                <a:solidFill>
                  <a:schemeClr val="accent6"/>
                </a:solidFill>
              </a:rPr>
              <a:t>were</a:t>
            </a:r>
            <a:r>
              <a:rPr lang="fi-FI" b="1" dirty="0">
                <a:solidFill>
                  <a:schemeClr val="accent6"/>
                </a:solidFill>
              </a:rPr>
              <a:t> </a:t>
            </a:r>
            <a:r>
              <a:rPr lang="fi-FI" b="1" dirty="0" err="1">
                <a:solidFill>
                  <a:schemeClr val="accent6"/>
                </a:solidFill>
              </a:rPr>
              <a:t>treated</a:t>
            </a:r>
            <a:r>
              <a:rPr lang="fi-FI" b="1" dirty="0">
                <a:solidFill>
                  <a:schemeClr val="accent6"/>
                </a:solidFill>
              </a:rPr>
              <a:t> as an </a:t>
            </a:r>
            <a:r>
              <a:rPr lang="fi-FI" b="1" dirty="0" err="1">
                <a:solidFill>
                  <a:schemeClr val="accent6"/>
                </a:solidFill>
              </a:rPr>
              <a:t>equal</a:t>
            </a:r>
            <a:r>
              <a:rPr lang="fi-FI" dirty="0"/>
              <a:t>. </a:t>
            </a:r>
            <a:r>
              <a:rPr lang="fi-FI" dirty="0" err="1"/>
              <a:t>Maybe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opinions</a:t>
            </a:r>
            <a:r>
              <a:rPr lang="fi-FI" dirty="0"/>
              <a:t> </a:t>
            </a:r>
            <a:r>
              <a:rPr lang="fi-FI" dirty="0" err="1"/>
              <a:t>mattered</a:t>
            </a:r>
            <a:r>
              <a:rPr lang="fi-FI" dirty="0"/>
              <a:t>, </a:t>
            </a:r>
            <a:r>
              <a:rPr lang="fi-FI" dirty="0" err="1"/>
              <a:t>you</a:t>
            </a:r>
            <a:r>
              <a:rPr lang="fi-FI" dirty="0"/>
              <a:t> 	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dirty="0" err="1"/>
              <a:t>able</a:t>
            </a:r>
            <a:r>
              <a:rPr lang="fi-FI" dirty="0"/>
              <a:t> to </a:t>
            </a:r>
            <a:r>
              <a:rPr lang="fi-FI" dirty="0" err="1"/>
              <a:t>influence</a:t>
            </a:r>
            <a:r>
              <a:rPr lang="fi-FI" dirty="0"/>
              <a:t> </a:t>
            </a:r>
            <a:r>
              <a:rPr lang="fi-FI" dirty="0" err="1"/>
              <a:t>something</a:t>
            </a:r>
            <a:r>
              <a:rPr lang="fi-FI" dirty="0"/>
              <a:t> </a:t>
            </a:r>
            <a:r>
              <a:rPr lang="fi-FI" dirty="0" err="1"/>
              <a:t>important</a:t>
            </a:r>
            <a:r>
              <a:rPr lang="fi-FI" dirty="0"/>
              <a:t> to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had</a:t>
            </a:r>
            <a:r>
              <a:rPr lang="fi-FI" dirty="0"/>
              <a:t> </a:t>
            </a:r>
            <a:r>
              <a:rPr lang="fi-FI" dirty="0" err="1"/>
              <a:t>amazing</a:t>
            </a:r>
            <a:r>
              <a:rPr lang="fi-FI" dirty="0"/>
              <a:t> </a:t>
            </a:r>
            <a:r>
              <a:rPr lang="fi-FI" dirty="0" err="1"/>
              <a:t>dialogue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	</a:t>
            </a:r>
            <a:r>
              <a:rPr lang="fi-FI" dirty="0" err="1"/>
              <a:t>others</a:t>
            </a:r>
            <a:r>
              <a:rPr lang="fi-FI" dirty="0"/>
              <a:t> etc.</a:t>
            </a:r>
          </a:p>
          <a:p>
            <a:r>
              <a:rPr lang="fi-FI" dirty="0" err="1"/>
              <a:t>Try</a:t>
            </a:r>
            <a:r>
              <a:rPr lang="fi-FI" dirty="0"/>
              <a:t> to </a:t>
            </a:r>
            <a:r>
              <a:rPr lang="fi-FI" dirty="0" err="1"/>
              <a:t>remember</a:t>
            </a:r>
            <a:r>
              <a:rPr lang="fi-FI" dirty="0"/>
              <a:t> </a:t>
            </a: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felt</a:t>
            </a:r>
            <a:r>
              <a:rPr lang="fi-FI" dirty="0"/>
              <a:t> and </a:t>
            </a:r>
            <a:r>
              <a:rPr lang="fi-FI" dirty="0" err="1"/>
              <a:t>thought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situation</a:t>
            </a:r>
            <a:r>
              <a:rPr lang="fi-FI" dirty="0"/>
              <a:t>. How </a:t>
            </a:r>
            <a:r>
              <a:rPr lang="fi-FI" dirty="0" err="1"/>
              <a:t>did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situation</a:t>
            </a:r>
            <a:r>
              <a:rPr lang="fi-FI" dirty="0"/>
              <a:t> </a:t>
            </a:r>
            <a:r>
              <a:rPr lang="fi-FI" dirty="0" err="1"/>
              <a:t>feel</a:t>
            </a:r>
            <a:r>
              <a:rPr lang="fi-FI" dirty="0"/>
              <a:t> in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body</a:t>
            </a:r>
            <a:r>
              <a:rPr lang="fi-FI" dirty="0"/>
              <a:t>? </a:t>
            </a:r>
            <a:r>
              <a:rPr lang="fi-FI" dirty="0" err="1"/>
              <a:t>Where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body</a:t>
            </a:r>
            <a:r>
              <a:rPr lang="fi-FI" dirty="0"/>
              <a:t>? </a:t>
            </a:r>
            <a:r>
              <a:rPr lang="fi-FI" dirty="0" err="1"/>
              <a:t>Did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feel</a:t>
            </a:r>
            <a:r>
              <a:rPr lang="fi-FI" dirty="0"/>
              <a:t> </a:t>
            </a:r>
            <a:r>
              <a:rPr lang="fi-FI" dirty="0" err="1"/>
              <a:t>weak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in </a:t>
            </a:r>
            <a:r>
              <a:rPr lang="fi-FI" dirty="0" err="1"/>
              <a:t>contrast</a:t>
            </a:r>
            <a:r>
              <a:rPr lang="fi-FI" dirty="0"/>
              <a:t> </a:t>
            </a:r>
            <a:r>
              <a:rPr lang="fi-FI" dirty="0" err="1"/>
              <a:t>very</a:t>
            </a:r>
            <a:r>
              <a:rPr lang="fi-FI" dirty="0"/>
              <a:t> </a:t>
            </a:r>
            <a:r>
              <a:rPr lang="fi-FI" dirty="0" err="1"/>
              <a:t>strong</a:t>
            </a:r>
            <a:r>
              <a:rPr lang="fi-FI" dirty="0"/>
              <a:t>? </a:t>
            </a: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did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think</a:t>
            </a:r>
            <a:r>
              <a:rPr lang="fi-FI" dirty="0"/>
              <a:t> (I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never</a:t>
            </a:r>
            <a:r>
              <a:rPr lang="fi-FI" dirty="0"/>
              <a:t> open my </a:t>
            </a:r>
            <a:r>
              <a:rPr lang="fi-FI" dirty="0" err="1"/>
              <a:t>mouth</a:t>
            </a:r>
            <a:r>
              <a:rPr lang="fi-FI" dirty="0"/>
              <a:t> </a:t>
            </a:r>
            <a:r>
              <a:rPr lang="fi-FI" dirty="0" err="1"/>
              <a:t>again</a:t>
            </a:r>
            <a:r>
              <a:rPr lang="fi-FI" dirty="0"/>
              <a:t>)? </a:t>
            </a:r>
            <a:r>
              <a:rPr lang="fi-FI" dirty="0" err="1"/>
              <a:t>Did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think</a:t>
            </a:r>
            <a:r>
              <a:rPr lang="fi-FI" dirty="0"/>
              <a:t> </a:t>
            </a:r>
            <a:r>
              <a:rPr lang="fi-FI" dirty="0" err="1"/>
              <a:t>everyone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on </a:t>
            </a:r>
            <a:r>
              <a:rPr lang="fi-FI" dirty="0" err="1"/>
              <a:t>your</a:t>
            </a:r>
            <a:r>
              <a:rPr lang="fi-FI" dirty="0"/>
              <a:t> side </a:t>
            </a:r>
            <a:r>
              <a:rPr lang="fi-FI" dirty="0" err="1"/>
              <a:t>or</a:t>
            </a:r>
            <a:r>
              <a:rPr lang="fi-FI" dirty="0"/>
              <a:t> in </a:t>
            </a:r>
            <a:r>
              <a:rPr lang="fi-FI" dirty="0" err="1"/>
              <a:t>contrast</a:t>
            </a:r>
            <a:r>
              <a:rPr lang="fi-FI" dirty="0"/>
              <a:t> </a:t>
            </a:r>
            <a:r>
              <a:rPr lang="fi-FI" dirty="0" err="1"/>
              <a:t>against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?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2C36A72-65DA-33D0-91DF-8C58DCF63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Monday, October 27, 2025</a:t>
            </a:r>
          </a:p>
          <a:p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3EEB0AD-4910-2804-C687-6687B30CE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KTKP050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A231873-57F0-ACDF-DECF-A7E6C55AC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38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AD97A2-FF45-8D1F-C307-C37FA519D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>
                <a:solidFill>
                  <a:srgbClr val="A400A8"/>
                </a:solidFill>
              </a:rPr>
              <a:t>Discussion</a:t>
            </a:r>
            <a:r>
              <a:rPr lang="fi-FI" dirty="0">
                <a:solidFill>
                  <a:srgbClr val="A400A8"/>
                </a:solidFill>
              </a:rPr>
              <a:t> </a:t>
            </a:r>
            <a:r>
              <a:rPr lang="fi-FI" dirty="0" err="1">
                <a:solidFill>
                  <a:srgbClr val="A400A8"/>
                </a:solidFill>
              </a:rPr>
              <a:t>together</a:t>
            </a:r>
            <a:endParaRPr lang="fi-FI" dirty="0">
              <a:solidFill>
                <a:srgbClr val="A400A8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B8B070F-DF51-3AF8-1F8A-3628E7A168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dirty="0" err="1"/>
              <a:t>Based</a:t>
            </a:r>
            <a:r>
              <a:rPr lang="fi-FI" sz="3600" dirty="0"/>
              <a:t> on </a:t>
            </a:r>
            <a:r>
              <a:rPr lang="fi-FI" sz="3600" dirty="0" err="1"/>
              <a:t>your</a:t>
            </a:r>
            <a:r>
              <a:rPr lang="fi-FI" sz="3600" dirty="0"/>
              <a:t> </a:t>
            </a:r>
            <a:r>
              <a:rPr lang="fi-FI" sz="3600" dirty="0" err="1"/>
              <a:t>individual</a:t>
            </a:r>
            <a:r>
              <a:rPr lang="fi-FI" sz="3600" dirty="0"/>
              <a:t> </a:t>
            </a:r>
            <a:r>
              <a:rPr lang="fi-FI" sz="3600" dirty="0" err="1"/>
              <a:t>experiences</a:t>
            </a:r>
            <a:r>
              <a:rPr lang="fi-FI" sz="3600" dirty="0"/>
              <a:t> </a:t>
            </a:r>
            <a:r>
              <a:rPr lang="fi-FI" sz="3600" dirty="0" err="1"/>
              <a:t>have</a:t>
            </a:r>
            <a:r>
              <a:rPr lang="fi-FI" sz="3600" dirty="0"/>
              <a:t> a </a:t>
            </a:r>
            <a:r>
              <a:rPr lang="fi-FI" sz="3600" dirty="0" err="1"/>
              <a:t>group</a:t>
            </a:r>
            <a:r>
              <a:rPr lang="fi-FI" sz="3600" dirty="0"/>
              <a:t> chat </a:t>
            </a:r>
            <a:r>
              <a:rPr lang="fi-FI" sz="3600" dirty="0" err="1"/>
              <a:t>concerning</a:t>
            </a:r>
            <a:r>
              <a:rPr lang="fi-FI" sz="3600" dirty="0"/>
              <a:t>, </a:t>
            </a:r>
            <a:r>
              <a:rPr lang="fi-FI" sz="3600" dirty="0" err="1"/>
              <a:t>why</a:t>
            </a:r>
            <a:r>
              <a:rPr lang="fi-FI" sz="3600" dirty="0"/>
              <a:t> is it </a:t>
            </a:r>
            <a:r>
              <a:rPr lang="fi-FI" sz="3600" dirty="0" err="1"/>
              <a:t>important</a:t>
            </a:r>
            <a:r>
              <a:rPr lang="fi-FI" sz="3600" dirty="0"/>
              <a:t> to </a:t>
            </a:r>
            <a:r>
              <a:rPr lang="fi-FI" sz="3600" dirty="0" err="1"/>
              <a:t>have</a:t>
            </a:r>
            <a:r>
              <a:rPr lang="fi-FI" sz="3600" dirty="0"/>
              <a:t> </a:t>
            </a:r>
            <a:r>
              <a:rPr lang="fi-FI" sz="3600" dirty="0" err="1"/>
              <a:t>more</a:t>
            </a:r>
            <a:r>
              <a:rPr lang="fi-FI" sz="3600" dirty="0"/>
              <a:t> </a:t>
            </a:r>
            <a:r>
              <a:rPr lang="fi-FI" sz="3600" dirty="0" err="1"/>
              <a:t>democratic</a:t>
            </a:r>
            <a:r>
              <a:rPr lang="fi-FI" sz="3600" dirty="0"/>
              <a:t>, </a:t>
            </a:r>
            <a:r>
              <a:rPr lang="fi-FI" sz="3600" dirty="0" err="1"/>
              <a:t>equal</a:t>
            </a:r>
            <a:r>
              <a:rPr lang="fi-FI" sz="3600" dirty="0"/>
              <a:t> </a:t>
            </a:r>
            <a:r>
              <a:rPr lang="fi-FI" sz="3600" dirty="0" err="1"/>
              <a:t>school-communities</a:t>
            </a:r>
            <a:r>
              <a:rPr lang="fi-FI" sz="3600" dirty="0"/>
              <a:t>.</a:t>
            </a:r>
          </a:p>
          <a:p>
            <a:r>
              <a:rPr lang="fi-FI" sz="3600" dirty="0" err="1"/>
              <a:t>Also</a:t>
            </a:r>
            <a:r>
              <a:rPr lang="fi-FI" sz="3600" dirty="0"/>
              <a:t> </a:t>
            </a:r>
            <a:r>
              <a:rPr lang="fi-FI" sz="3600" dirty="0" err="1"/>
              <a:t>discuss</a:t>
            </a:r>
            <a:r>
              <a:rPr lang="fi-FI" sz="3600" dirty="0"/>
              <a:t> </a:t>
            </a:r>
            <a:r>
              <a:rPr lang="fi-FI" sz="3600" dirty="0" err="1"/>
              <a:t>what</a:t>
            </a:r>
            <a:r>
              <a:rPr lang="fi-FI" sz="3600" dirty="0"/>
              <a:t> </a:t>
            </a:r>
            <a:r>
              <a:rPr lang="fi-FI" sz="3600" dirty="0" err="1"/>
              <a:t>kind</a:t>
            </a:r>
            <a:r>
              <a:rPr lang="fi-FI" sz="3600" dirty="0"/>
              <a:t> of </a:t>
            </a:r>
            <a:r>
              <a:rPr lang="fi-FI" sz="3600" dirty="0" err="1"/>
              <a:t>challenges</a:t>
            </a:r>
            <a:r>
              <a:rPr lang="fi-FI" sz="3600" dirty="0"/>
              <a:t> and </a:t>
            </a:r>
            <a:r>
              <a:rPr lang="fi-FI" sz="3600" dirty="0" err="1"/>
              <a:t>problems</a:t>
            </a:r>
            <a:r>
              <a:rPr lang="fi-FI" sz="3600" dirty="0"/>
              <a:t> </a:t>
            </a:r>
            <a:r>
              <a:rPr lang="fi-FI" sz="3600" dirty="0" err="1"/>
              <a:t>there</a:t>
            </a:r>
            <a:r>
              <a:rPr lang="fi-FI" sz="3600" dirty="0"/>
              <a:t> </a:t>
            </a:r>
            <a:r>
              <a:rPr lang="fi-FI" sz="3600" dirty="0" err="1"/>
              <a:t>might</a:t>
            </a:r>
            <a:r>
              <a:rPr lang="fi-FI" sz="3600" dirty="0"/>
              <a:t> </a:t>
            </a:r>
            <a:r>
              <a:rPr lang="fi-FI" sz="3600" dirty="0" err="1"/>
              <a:t>be</a:t>
            </a:r>
            <a:r>
              <a:rPr lang="fi-FI" sz="3600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E72FB5F-4B64-0AB0-7806-CE60603BB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Monday, October 27, 2025</a:t>
            </a:r>
          </a:p>
          <a:p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0AF993-F47F-5314-AD53-3A30E2277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KTKP050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A0995BB-E145-8D5B-EB86-3758B8B90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380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C869B3-7BF0-8EC2-F07D-A8EE12F78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>
                <a:solidFill>
                  <a:srgbClr val="00B0F0"/>
                </a:solidFill>
              </a:rPr>
              <a:t>Creating</a:t>
            </a:r>
            <a:r>
              <a:rPr lang="fi-FI" dirty="0">
                <a:solidFill>
                  <a:srgbClr val="00B0F0"/>
                </a:solidFill>
              </a:rPr>
              <a:t> a </a:t>
            </a:r>
            <a:r>
              <a:rPr lang="fi-FI" dirty="0" err="1">
                <a:solidFill>
                  <a:srgbClr val="00B0F0"/>
                </a:solidFill>
              </a:rPr>
              <a:t>more</a:t>
            </a:r>
            <a:r>
              <a:rPr lang="fi-FI" dirty="0">
                <a:solidFill>
                  <a:srgbClr val="00B0F0"/>
                </a:solidFill>
              </a:rPr>
              <a:t> </a:t>
            </a:r>
            <a:r>
              <a:rPr lang="fi-FI" dirty="0" err="1">
                <a:solidFill>
                  <a:srgbClr val="00B0F0"/>
                </a:solidFill>
              </a:rPr>
              <a:t>democratic</a:t>
            </a:r>
            <a:r>
              <a:rPr lang="fi-FI" dirty="0">
                <a:solidFill>
                  <a:srgbClr val="00B0F0"/>
                </a:solidFill>
              </a:rPr>
              <a:t> </a:t>
            </a:r>
            <a:r>
              <a:rPr lang="fi-FI" dirty="0" err="1">
                <a:solidFill>
                  <a:srgbClr val="00B0F0"/>
                </a:solidFill>
              </a:rPr>
              <a:t>classroom</a:t>
            </a:r>
            <a:endParaRPr lang="fi-FI" dirty="0">
              <a:solidFill>
                <a:srgbClr val="00B0F0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D945DC-67A7-FCE3-EC47-2B3FC019D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>
                <a:solidFill>
                  <a:schemeClr val="tx1"/>
                </a:solidFill>
              </a:rPr>
              <a:t>Discuss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the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following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aspects</a:t>
            </a:r>
            <a:r>
              <a:rPr lang="fi-FI" dirty="0">
                <a:solidFill>
                  <a:schemeClr val="tx1"/>
                </a:solidFill>
              </a:rPr>
              <a:t> of </a:t>
            </a:r>
            <a:r>
              <a:rPr lang="fi-FI" dirty="0" err="1">
                <a:solidFill>
                  <a:schemeClr val="tx1"/>
                </a:solidFill>
              </a:rPr>
              <a:t>classroom</a:t>
            </a:r>
            <a:r>
              <a:rPr lang="fi-FI" dirty="0">
                <a:solidFill>
                  <a:schemeClr val="tx1"/>
                </a:solidFill>
              </a:rPr>
              <a:t>-life and </a:t>
            </a:r>
            <a:r>
              <a:rPr lang="fi-FI" dirty="0" err="1">
                <a:solidFill>
                  <a:schemeClr val="tx1"/>
                </a:solidFill>
              </a:rPr>
              <a:t>teaching</a:t>
            </a:r>
            <a:r>
              <a:rPr lang="fi-FI" dirty="0">
                <a:solidFill>
                  <a:schemeClr val="tx1"/>
                </a:solidFill>
              </a:rPr>
              <a:t>. </a:t>
            </a:r>
            <a:r>
              <a:rPr lang="fi-FI" dirty="0" err="1">
                <a:solidFill>
                  <a:schemeClr val="tx1"/>
                </a:solidFill>
              </a:rPr>
              <a:t>Try</a:t>
            </a:r>
            <a:r>
              <a:rPr lang="fi-FI" dirty="0">
                <a:solidFill>
                  <a:schemeClr val="tx1"/>
                </a:solidFill>
              </a:rPr>
              <a:t> to </a:t>
            </a:r>
            <a:r>
              <a:rPr lang="fi-FI" dirty="0" err="1">
                <a:solidFill>
                  <a:schemeClr val="tx1"/>
                </a:solidFill>
              </a:rPr>
              <a:t>create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ideas</a:t>
            </a:r>
            <a:r>
              <a:rPr lang="fi-FI" dirty="0">
                <a:solidFill>
                  <a:schemeClr val="tx1"/>
                </a:solidFill>
              </a:rPr>
              <a:t> on </a:t>
            </a:r>
            <a:r>
              <a:rPr lang="fi-FI" dirty="0" err="1">
                <a:solidFill>
                  <a:schemeClr val="tx1"/>
                </a:solidFill>
              </a:rPr>
              <a:t>how</a:t>
            </a:r>
            <a:r>
              <a:rPr lang="fi-FI" dirty="0">
                <a:solidFill>
                  <a:schemeClr val="tx1"/>
                </a:solidFill>
              </a:rPr>
              <a:t> to </a:t>
            </a:r>
            <a:r>
              <a:rPr lang="fi-FI" dirty="0" err="1">
                <a:solidFill>
                  <a:schemeClr val="tx1"/>
                </a:solidFill>
              </a:rPr>
              <a:t>make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these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aspects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more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equal</a:t>
            </a:r>
            <a:r>
              <a:rPr lang="fi-FI" dirty="0">
                <a:solidFill>
                  <a:schemeClr val="tx1"/>
                </a:solidFill>
              </a:rPr>
              <a:t>. For </a:t>
            </a:r>
            <a:r>
              <a:rPr lang="fi-FI" dirty="0" err="1">
                <a:solidFill>
                  <a:schemeClr val="tx1"/>
                </a:solidFill>
              </a:rPr>
              <a:t>example</a:t>
            </a:r>
            <a:r>
              <a:rPr lang="fi-FI" dirty="0">
                <a:solidFill>
                  <a:schemeClr val="tx1"/>
                </a:solidFill>
              </a:rPr>
              <a:t>, </a:t>
            </a:r>
            <a:r>
              <a:rPr lang="fi-FI" dirty="0" err="1">
                <a:solidFill>
                  <a:schemeClr val="tx1"/>
                </a:solidFill>
              </a:rPr>
              <a:t>students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can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call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the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teacher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by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their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first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name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makes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the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relationship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between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teacher</a:t>
            </a:r>
            <a:r>
              <a:rPr lang="fi-FI" dirty="0">
                <a:solidFill>
                  <a:schemeClr val="tx1"/>
                </a:solidFill>
              </a:rPr>
              <a:t> and </a:t>
            </a:r>
            <a:r>
              <a:rPr lang="fi-FI" dirty="0" err="1">
                <a:solidFill>
                  <a:schemeClr val="tx1"/>
                </a:solidFill>
              </a:rPr>
              <a:t>students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more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equal</a:t>
            </a:r>
            <a:r>
              <a:rPr lang="fi-FI" dirty="0">
                <a:solidFill>
                  <a:schemeClr val="tx1"/>
                </a:solidFill>
              </a:rPr>
              <a:t>. In addition, </a:t>
            </a:r>
            <a:r>
              <a:rPr lang="fi-FI" dirty="0" err="1">
                <a:solidFill>
                  <a:schemeClr val="tx1"/>
                </a:solidFill>
              </a:rPr>
              <a:t>rationalise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why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do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you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think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your</a:t>
            </a:r>
            <a:r>
              <a:rPr lang="fi-FI" dirty="0">
                <a:solidFill>
                  <a:schemeClr val="tx1"/>
                </a:solidFill>
              </a:rPr>
              <a:t> idea </a:t>
            </a:r>
            <a:r>
              <a:rPr lang="fi-FI" dirty="0" err="1">
                <a:solidFill>
                  <a:schemeClr val="tx1"/>
                </a:solidFill>
              </a:rPr>
              <a:t>makes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the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aspect</a:t>
            </a:r>
            <a:r>
              <a:rPr lang="fi-FI" dirty="0">
                <a:solidFill>
                  <a:schemeClr val="tx1"/>
                </a:solidFill>
              </a:rPr>
              <a:t> of </a:t>
            </a:r>
            <a:r>
              <a:rPr lang="fi-FI" dirty="0" err="1">
                <a:solidFill>
                  <a:schemeClr val="tx1"/>
                </a:solidFill>
              </a:rPr>
              <a:t>communcal</a:t>
            </a:r>
            <a:r>
              <a:rPr lang="fi-FI" dirty="0">
                <a:solidFill>
                  <a:schemeClr val="tx1"/>
                </a:solidFill>
              </a:rPr>
              <a:t> life </a:t>
            </a:r>
            <a:r>
              <a:rPr lang="fi-FI" dirty="0" err="1">
                <a:solidFill>
                  <a:schemeClr val="tx1"/>
                </a:solidFill>
              </a:rPr>
              <a:t>more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equal</a:t>
            </a:r>
            <a:r>
              <a:rPr lang="fi-FI" dirty="0">
                <a:solidFill>
                  <a:schemeClr val="tx1"/>
                </a:solidFill>
              </a:rPr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 err="1">
                <a:solidFill>
                  <a:schemeClr val="tx1"/>
                </a:solidFill>
              </a:rPr>
              <a:t>The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relationship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between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teacher</a:t>
            </a:r>
            <a:r>
              <a:rPr lang="fi-FI" dirty="0">
                <a:solidFill>
                  <a:schemeClr val="tx1"/>
                </a:solidFill>
              </a:rPr>
              <a:t> and </a:t>
            </a:r>
            <a:r>
              <a:rPr lang="fi-FI" dirty="0" err="1">
                <a:solidFill>
                  <a:schemeClr val="tx1"/>
                </a:solidFill>
              </a:rPr>
              <a:t>students</a:t>
            </a:r>
            <a:r>
              <a:rPr lang="fi-FI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 err="1">
                <a:solidFill>
                  <a:schemeClr val="tx1"/>
                </a:solidFill>
              </a:rPr>
              <a:t>The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relationship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between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different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students</a:t>
            </a:r>
            <a:r>
              <a:rPr lang="fi-FI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 err="1">
                <a:solidFill>
                  <a:schemeClr val="tx1"/>
                </a:solidFill>
              </a:rPr>
              <a:t>Methods</a:t>
            </a:r>
            <a:r>
              <a:rPr lang="fi-FI" dirty="0">
                <a:solidFill>
                  <a:schemeClr val="tx1"/>
                </a:solidFill>
              </a:rPr>
              <a:t> of </a:t>
            </a:r>
            <a:r>
              <a:rPr lang="fi-FI" dirty="0" err="1">
                <a:solidFill>
                  <a:schemeClr val="tx1"/>
                </a:solidFill>
              </a:rPr>
              <a:t>teaching</a:t>
            </a:r>
            <a:r>
              <a:rPr lang="fi-FI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 err="1">
                <a:solidFill>
                  <a:schemeClr val="tx1"/>
                </a:solidFill>
              </a:rPr>
              <a:t>The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physical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arrangements</a:t>
            </a:r>
            <a:r>
              <a:rPr lang="fi-FI" dirty="0">
                <a:solidFill>
                  <a:schemeClr val="tx1"/>
                </a:solidFill>
              </a:rPr>
              <a:t> of </a:t>
            </a:r>
            <a:r>
              <a:rPr lang="fi-FI" dirty="0" err="1">
                <a:solidFill>
                  <a:schemeClr val="tx1"/>
                </a:solidFill>
              </a:rPr>
              <a:t>the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classroom</a:t>
            </a:r>
            <a:r>
              <a:rPr lang="fi-FI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fi-FI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E8FAD03-766C-D691-4C7E-65DFDB610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Monday, October 27, 2025</a:t>
            </a:r>
          </a:p>
          <a:p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1B3B635-3A5E-F278-A572-32B8E35A0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KTKP050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14A91FB-E0CD-18A1-50FA-7D5B869DC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674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F3D9AB-F170-7F0C-9C2A-7FE1DB2A2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rgbClr val="002060"/>
                </a:solidFill>
              </a:rPr>
              <a:t>Some </a:t>
            </a:r>
            <a:r>
              <a:rPr lang="fi-FI" dirty="0" err="1">
                <a:solidFill>
                  <a:srgbClr val="002060"/>
                </a:solidFill>
              </a:rPr>
              <a:t>concepts</a:t>
            </a:r>
            <a:endParaRPr lang="fi-FI" dirty="0">
              <a:solidFill>
                <a:srgbClr val="002060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45ED09D-7AF5-4DC2-2A92-D8461A12C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err="1"/>
              <a:t>Discuss</a:t>
            </a:r>
            <a:r>
              <a:rPr lang="fi-FI" dirty="0"/>
              <a:t> </a:t>
            </a:r>
            <a:r>
              <a:rPr lang="fi-FI" dirty="0" err="1"/>
              <a:t>together</a:t>
            </a:r>
            <a:r>
              <a:rPr lang="fi-FI" dirty="0"/>
              <a:t> </a:t>
            </a:r>
            <a:r>
              <a:rPr lang="fi-FI" dirty="0" err="1"/>
              <a:t>how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following</a:t>
            </a:r>
            <a:r>
              <a:rPr lang="fi-FI" dirty="0"/>
              <a:t> </a:t>
            </a:r>
            <a:r>
              <a:rPr lang="fi-FI" dirty="0" err="1"/>
              <a:t>concepts</a:t>
            </a:r>
            <a:r>
              <a:rPr lang="fi-FI" dirty="0"/>
              <a:t> </a:t>
            </a:r>
            <a:r>
              <a:rPr lang="fi-FI" dirty="0" err="1"/>
              <a:t>connected</a:t>
            </a:r>
            <a:r>
              <a:rPr lang="fi-FI" dirty="0"/>
              <a:t> to </a:t>
            </a:r>
            <a:r>
              <a:rPr lang="fi-FI" dirty="0" err="1"/>
              <a:t>equality</a:t>
            </a:r>
            <a:r>
              <a:rPr lang="fi-FI" dirty="0"/>
              <a:t>:</a:t>
            </a:r>
          </a:p>
          <a:p>
            <a:pPr marL="457200" indent="-457200">
              <a:buAutoNum type="arabicPeriod"/>
            </a:pPr>
            <a:r>
              <a:rPr lang="fi-FI" dirty="0" err="1"/>
              <a:t>Feminism</a:t>
            </a:r>
            <a:endParaRPr lang="fi-FI" dirty="0"/>
          </a:p>
          <a:p>
            <a:pPr marL="457200" indent="-457200">
              <a:buAutoNum type="arabicPeriod"/>
            </a:pPr>
            <a:r>
              <a:rPr lang="fi-FI" dirty="0"/>
              <a:t>Anti-</a:t>
            </a:r>
            <a:r>
              <a:rPr lang="fi-FI" dirty="0" err="1"/>
              <a:t>racism</a:t>
            </a:r>
            <a:endParaRPr lang="fi-FI" dirty="0"/>
          </a:p>
          <a:p>
            <a:pPr marL="457200" indent="-457200">
              <a:buAutoNum type="arabicPeriod"/>
            </a:pPr>
            <a:r>
              <a:rPr lang="fi-FI" dirty="0" err="1"/>
              <a:t>Empathy</a:t>
            </a:r>
            <a:endParaRPr lang="fi-FI" dirty="0"/>
          </a:p>
          <a:p>
            <a:pPr marL="457200" indent="-457200">
              <a:buAutoNum type="arabicPeriod"/>
            </a:pPr>
            <a:r>
              <a:rPr lang="fi-FI" dirty="0" err="1"/>
              <a:t>Solidarity</a:t>
            </a:r>
            <a:endParaRPr lang="fi-FI" dirty="0"/>
          </a:p>
          <a:p>
            <a:pPr marL="457200" indent="-457200">
              <a:buAutoNum type="arabicPeriod"/>
            </a:pPr>
            <a:r>
              <a:rPr lang="fi-FI" dirty="0" err="1"/>
              <a:t>Dialogue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699E11D-DEC1-DB0C-0D99-FAEE50AC2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Monday, October 27, 2025</a:t>
            </a:r>
          </a:p>
          <a:p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551CBC6-CB5F-A358-4EB0-9DE112518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KTKP050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231EF77-021C-14C5-EEEE-B1D30C314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3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5C4BFE-707B-BDE6-D49B-E6328ED3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>
                <a:solidFill>
                  <a:schemeClr val="tx1"/>
                </a:solidFill>
              </a:rPr>
              <a:t>Democratic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agency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3D34A1-8F7A-769B-E22E-B0C10B3CF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goal</a:t>
            </a:r>
            <a:r>
              <a:rPr lang="fi-FI" dirty="0"/>
              <a:t> of </a:t>
            </a:r>
            <a:r>
              <a:rPr lang="fi-FI" dirty="0" err="1"/>
              <a:t>democracy</a:t>
            </a:r>
            <a:r>
              <a:rPr lang="fi-FI" dirty="0"/>
              <a:t> </a:t>
            </a:r>
            <a:r>
              <a:rPr lang="fi-FI" dirty="0" err="1"/>
              <a:t>education</a:t>
            </a:r>
            <a:r>
              <a:rPr lang="fi-FI" dirty="0"/>
              <a:t> is to </a:t>
            </a:r>
            <a:r>
              <a:rPr lang="fi-FI" dirty="0" err="1"/>
              <a:t>educate</a:t>
            </a:r>
            <a:r>
              <a:rPr lang="fi-FI" dirty="0"/>
              <a:t> </a:t>
            </a:r>
            <a:r>
              <a:rPr lang="fi-FI" dirty="0" err="1"/>
              <a:t>people</a:t>
            </a:r>
            <a:r>
              <a:rPr lang="fi-FI" dirty="0"/>
              <a:t> </a:t>
            </a:r>
            <a:r>
              <a:rPr lang="fi-FI" dirty="0" err="1"/>
              <a:t>being</a:t>
            </a:r>
            <a:r>
              <a:rPr lang="fi-FI" dirty="0"/>
              <a:t> </a:t>
            </a:r>
            <a:r>
              <a:rPr lang="fi-FI" dirty="0" err="1"/>
              <a:t>able</a:t>
            </a:r>
            <a:r>
              <a:rPr lang="fi-FI" dirty="0"/>
              <a:t> to act </a:t>
            </a:r>
            <a:r>
              <a:rPr lang="fi-FI" dirty="0" err="1"/>
              <a:t>democratically</a:t>
            </a:r>
            <a:r>
              <a:rPr lang="fi-FI" dirty="0"/>
              <a:t>.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means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wherever</a:t>
            </a:r>
            <a:r>
              <a:rPr lang="fi-FI" dirty="0"/>
              <a:t> </a:t>
            </a:r>
            <a:r>
              <a:rPr lang="fi-FI" dirty="0" err="1"/>
              <a:t>people</a:t>
            </a:r>
            <a:r>
              <a:rPr lang="fi-FI" dirty="0"/>
              <a:t> go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able</a:t>
            </a:r>
            <a:r>
              <a:rPr lang="fi-FI" dirty="0"/>
              <a:t> to act to </a:t>
            </a:r>
            <a:r>
              <a:rPr lang="fi-FI" dirty="0" err="1"/>
              <a:t>make</a:t>
            </a:r>
            <a:r>
              <a:rPr lang="fi-FI" dirty="0"/>
              <a:t> </a:t>
            </a:r>
            <a:r>
              <a:rPr lang="fi-FI" dirty="0" err="1"/>
              <a:t>their</a:t>
            </a:r>
            <a:r>
              <a:rPr lang="fi-FI" dirty="0"/>
              <a:t> </a:t>
            </a:r>
            <a:r>
              <a:rPr lang="fi-FI" dirty="0" err="1"/>
              <a:t>communities</a:t>
            </a:r>
            <a:r>
              <a:rPr lang="fi-FI" dirty="0"/>
              <a:t> </a:t>
            </a:r>
            <a:r>
              <a:rPr lang="fi-FI" dirty="0" err="1"/>
              <a:t>more</a:t>
            </a:r>
            <a:r>
              <a:rPr lang="fi-FI" dirty="0"/>
              <a:t> </a:t>
            </a:r>
            <a:r>
              <a:rPr lang="fi-FI" dirty="0" err="1"/>
              <a:t>equal</a:t>
            </a:r>
            <a:r>
              <a:rPr lang="fi-FI" dirty="0"/>
              <a:t>. To </a:t>
            </a:r>
            <a:r>
              <a:rPr lang="fi-FI" dirty="0" err="1"/>
              <a:t>create</a:t>
            </a:r>
            <a:r>
              <a:rPr lang="fi-FI" dirty="0"/>
              <a:t> </a:t>
            </a:r>
            <a:r>
              <a:rPr lang="fi-FI" dirty="0" err="1"/>
              <a:t>equal</a:t>
            </a:r>
            <a:r>
              <a:rPr lang="fi-FI" dirty="0"/>
              <a:t> </a:t>
            </a:r>
            <a:r>
              <a:rPr lang="fi-FI" dirty="0" err="1"/>
              <a:t>communities</a:t>
            </a:r>
            <a:r>
              <a:rPr lang="fi-FI" dirty="0"/>
              <a:t> </a:t>
            </a:r>
            <a:r>
              <a:rPr lang="fi-FI" dirty="0" err="1"/>
              <a:t>requires</a:t>
            </a:r>
            <a:r>
              <a:rPr lang="fi-FI" dirty="0"/>
              <a:t>, for </a:t>
            </a:r>
            <a:r>
              <a:rPr lang="fi-FI" dirty="0" err="1"/>
              <a:t>instance</a:t>
            </a:r>
            <a:r>
              <a:rPr lang="fi-FI" dirty="0"/>
              <a:t>,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ability</a:t>
            </a:r>
            <a:r>
              <a:rPr lang="fi-FI" dirty="0"/>
              <a:t> to </a:t>
            </a:r>
            <a:r>
              <a:rPr lang="fi-FI" dirty="0" err="1"/>
              <a:t>communicate</a:t>
            </a:r>
            <a:r>
              <a:rPr lang="fi-FI" dirty="0"/>
              <a:t> and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dialogue</a:t>
            </a:r>
            <a:r>
              <a:rPr lang="fi-FI" dirty="0"/>
              <a:t>, live in </a:t>
            </a:r>
            <a:r>
              <a:rPr lang="fi-FI" dirty="0" err="1"/>
              <a:t>dissensus</a:t>
            </a:r>
            <a:r>
              <a:rPr lang="fi-FI" dirty="0"/>
              <a:t> (cf. </a:t>
            </a:r>
            <a:r>
              <a:rPr lang="fi-FI" dirty="0" err="1"/>
              <a:t>consensus</a:t>
            </a:r>
            <a:r>
              <a:rPr lang="fi-FI" dirty="0"/>
              <a:t>), and </a:t>
            </a:r>
            <a:r>
              <a:rPr lang="fi-FI" dirty="0" err="1"/>
              <a:t>recognise</a:t>
            </a:r>
            <a:r>
              <a:rPr lang="fi-FI" dirty="0"/>
              <a:t> as </a:t>
            </a:r>
            <a:r>
              <a:rPr lang="fi-FI" dirty="0" err="1"/>
              <a:t>well</a:t>
            </a:r>
            <a:r>
              <a:rPr lang="fi-FI" dirty="0"/>
              <a:t> as </a:t>
            </a:r>
            <a:r>
              <a:rPr lang="fi-FI" dirty="0" err="1"/>
              <a:t>dissamble</a:t>
            </a:r>
            <a:r>
              <a:rPr lang="fi-FI" dirty="0"/>
              <a:t> </a:t>
            </a:r>
            <a:r>
              <a:rPr lang="fi-FI" dirty="0" err="1"/>
              <a:t>priviledges</a:t>
            </a:r>
            <a:r>
              <a:rPr lang="fi-FI" dirty="0"/>
              <a:t>, </a:t>
            </a:r>
            <a:r>
              <a:rPr lang="fi-FI" dirty="0" err="1"/>
              <a:t>hierarchies</a:t>
            </a:r>
            <a:r>
              <a:rPr lang="fi-FI" dirty="0"/>
              <a:t>, and </a:t>
            </a:r>
            <a:r>
              <a:rPr lang="fi-FI" dirty="0" err="1"/>
              <a:t>other</a:t>
            </a:r>
            <a:r>
              <a:rPr lang="fi-FI" dirty="0"/>
              <a:t> </a:t>
            </a:r>
            <a:r>
              <a:rPr lang="fi-FI" dirty="0" err="1"/>
              <a:t>positions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create</a:t>
            </a:r>
            <a:r>
              <a:rPr lang="fi-FI" dirty="0"/>
              <a:t> </a:t>
            </a:r>
            <a:r>
              <a:rPr lang="fi-FI" dirty="0" err="1"/>
              <a:t>inequalities</a:t>
            </a:r>
            <a:r>
              <a:rPr lang="fi-FI" dirty="0"/>
              <a:t>.</a:t>
            </a:r>
          </a:p>
          <a:p>
            <a:r>
              <a:rPr lang="fi-FI" dirty="0" err="1"/>
              <a:t>Democratic</a:t>
            </a:r>
            <a:r>
              <a:rPr lang="fi-FI" dirty="0"/>
              <a:t> </a:t>
            </a:r>
            <a:r>
              <a:rPr lang="fi-FI" dirty="0" err="1"/>
              <a:t>agents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committed</a:t>
            </a:r>
            <a:r>
              <a:rPr lang="fi-FI" dirty="0"/>
              <a:t> to </a:t>
            </a:r>
            <a:r>
              <a:rPr lang="fi-FI" dirty="0" err="1"/>
              <a:t>creating</a:t>
            </a:r>
            <a:r>
              <a:rPr lang="fi-FI" dirty="0"/>
              <a:t> a </a:t>
            </a:r>
            <a:r>
              <a:rPr lang="fi-FI" dirty="0" err="1"/>
              <a:t>better</a:t>
            </a:r>
            <a:r>
              <a:rPr lang="fi-FI" dirty="0"/>
              <a:t> </a:t>
            </a:r>
            <a:r>
              <a:rPr lang="fi-FI" dirty="0" err="1"/>
              <a:t>world</a:t>
            </a:r>
            <a:r>
              <a:rPr lang="fi-FI" dirty="0"/>
              <a:t> for </a:t>
            </a:r>
            <a:r>
              <a:rPr lang="fi-FI" dirty="0" err="1"/>
              <a:t>everyone</a:t>
            </a:r>
            <a:r>
              <a:rPr lang="fi-FI" dirty="0"/>
              <a:t> and </a:t>
            </a:r>
            <a:r>
              <a:rPr lang="fi-FI" dirty="0" err="1"/>
              <a:t>understand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goal</a:t>
            </a:r>
            <a:r>
              <a:rPr lang="fi-FI" dirty="0"/>
              <a:t> is </a:t>
            </a:r>
            <a:r>
              <a:rPr lang="fi-FI" dirty="0" err="1"/>
              <a:t>dynamic</a:t>
            </a:r>
            <a:r>
              <a:rPr lang="fi-FI" dirty="0"/>
              <a:t> and </a:t>
            </a:r>
            <a:r>
              <a:rPr lang="fi-FI" dirty="0" err="1"/>
              <a:t>everlasting</a:t>
            </a:r>
            <a:r>
              <a:rPr lang="fi-FI" dirty="0"/>
              <a:t>, and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realised</a:t>
            </a:r>
            <a:r>
              <a:rPr lang="fi-FI" dirty="0"/>
              <a:t> </a:t>
            </a:r>
            <a:r>
              <a:rPr lang="fi-FI" dirty="0" err="1"/>
              <a:t>only</a:t>
            </a:r>
            <a:r>
              <a:rPr lang="fi-FI" dirty="0"/>
              <a:t> </a:t>
            </a:r>
            <a:r>
              <a:rPr lang="fi-FI" dirty="0" err="1"/>
              <a:t>when</a:t>
            </a:r>
            <a:r>
              <a:rPr lang="fi-FI" dirty="0"/>
              <a:t> </a:t>
            </a:r>
            <a:r>
              <a:rPr lang="fi-FI" dirty="0" err="1"/>
              <a:t>acting</a:t>
            </a:r>
            <a:r>
              <a:rPr lang="fi-FI" dirty="0"/>
              <a:t> </a:t>
            </a:r>
            <a:r>
              <a:rPr lang="fi-FI" dirty="0" err="1"/>
              <a:t>together</a:t>
            </a:r>
            <a:r>
              <a:rPr lang="fi-FI" dirty="0"/>
              <a:t> as </a:t>
            </a:r>
            <a:r>
              <a:rPr lang="fi-FI" dirty="0" err="1"/>
              <a:t>equals</a:t>
            </a:r>
            <a:r>
              <a:rPr lang="fi-FI" dirty="0"/>
              <a:t>. 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7735B70-7AEB-3F2D-A76B-06353D212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Monday, October 27, 2025</a:t>
            </a:r>
          </a:p>
          <a:p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8C97AD4-9006-B04A-A108-04E7A8EFD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KTKP050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C338451-C77F-5BD4-46E3-2D884A94A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271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ADF1EA-7340-9B36-FA20-6BAB9FFAE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Video	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49C0B6-B500-CF30-4722-5FACDC8A8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Maija </a:t>
            </a:r>
            <a:r>
              <a:rPr lang="fi-FI" dirty="0" err="1"/>
              <a:t>Lanas</a:t>
            </a:r>
            <a:r>
              <a:rPr lang="fi-FI" dirty="0"/>
              <a:t> on </a:t>
            </a:r>
            <a:r>
              <a:rPr lang="fi-FI" dirty="0" err="1"/>
              <a:t>equality</a:t>
            </a:r>
            <a:r>
              <a:rPr lang="fi-FI" dirty="0"/>
              <a:t> in </a:t>
            </a:r>
            <a:r>
              <a:rPr lang="fi-FI" dirty="0" err="1"/>
              <a:t>education</a:t>
            </a:r>
            <a:r>
              <a:rPr lang="fi-FI" dirty="0"/>
              <a:t> and </a:t>
            </a:r>
            <a:r>
              <a:rPr lang="fi-FI" dirty="0" err="1"/>
              <a:t>more</a:t>
            </a:r>
            <a:r>
              <a:rPr lang="fi-FI" dirty="0"/>
              <a:t> </a:t>
            </a:r>
            <a:r>
              <a:rPr lang="fi-FI" dirty="0" err="1"/>
              <a:t>widely</a:t>
            </a:r>
            <a:r>
              <a:rPr lang="fi-FI" dirty="0"/>
              <a:t> in </a:t>
            </a:r>
            <a:r>
              <a:rPr lang="fi-FI" dirty="0" err="1"/>
              <a:t>society</a:t>
            </a:r>
            <a:r>
              <a:rPr lang="fi-FI" dirty="0"/>
              <a:t>: </a:t>
            </a:r>
            <a:r>
              <a:rPr lang="fi-FI" dirty="0">
                <a:hlinkClick r:id="rId2"/>
              </a:rPr>
              <a:t>https://www.youtube.com/watch?v=Mh3R7mbg3DA</a:t>
            </a:r>
            <a:r>
              <a:rPr lang="fi-FI" dirty="0"/>
              <a:t> ~24.10 </a:t>
            </a:r>
            <a:r>
              <a:rPr lang="fi-FI" dirty="0" err="1"/>
              <a:t>onwards</a:t>
            </a:r>
            <a:endParaRPr lang="fi-FI" dirty="0"/>
          </a:p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AC6431E-988B-A306-69E3-D69BFC415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Monday, October 27, 2025</a:t>
            </a:r>
          </a:p>
          <a:p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1D60F2A-00C3-5C0B-39F9-390232E3F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KTKP050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BC419DC-13DB-6B52-75D3-E1445F3A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926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21FE84-A77F-531E-406D-7705EB753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References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EBC076-AF5A-6CB0-5532-6379379C6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Hietamäki, S. (2025a).”Sulautuu joukkoon ja tekee mitä kuuluu” : lukiolaisen vapaus pulpetissa. </a:t>
            </a:r>
            <a:r>
              <a:rPr lang="fi-FI" i="1" dirty="0"/>
              <a:t>Kasvatus</a:t>
            </a:r>
            <a:r>
              <a:rPr lang="fi-FI" dirty="0"/>
              <a:t>, </a:t>
            </a:r>
            <a:r>
              <a:rPr lang="fi-FI" i="1" dirty="0"/>
              <a:t>56</a:t>
            </a:r>
            <a:r>
              <a:rPr lang="fi-FI" dirty="0"/>
              <a:t>(2), 187-203. </a:t>
            </a:r>
            <a:r>
              <a:rPr lang="fi-FI" u="sng" dirty="0">
                <a:hlinkClick r:id="rId2"/>
              </a:rPr>
              <a:t>https://doi.org/10.33348/kvt.142044</a:t>
            </a:r>
            <a:endParaRPr lang="fi-FI" dirty="0"/>
          </a:p>
          <a:p>
            <a:r>
              <a:rPr lang="fi-FI" dirty="0"/>
              <a:t>Hietamäki, S. (2025b). Demokratian menetetyt mahdollisuudet: kohtauksia lukion arjesta. </a:t>
            </a:r>
            <a:r>
              <a:rPr lang="fi-FI" i="1" dirty="0"/>
              <a:t>Nuorisotutkimus 43(2), 3-17.</a:t>
            </a:r>
            <a:endParaRPr lang="fi-FI" dirty="0"/>
          </a:p>
          <a:p>
            <a:r>
              <a:rPr lang="fi-FI" dirty="0"/>
              <a:t>Männistö, P. (2020). </a:t>
            </a:r>
            <a:r>
              <a:rPr lang="fi-FI" i="1" dirty="0" err="1"/>
              <a:t>The</a:t>
            </a:r>
            <a:r>
              <a:rPr lang="fi-FI" i="1" dirty="0"/>
              <a:t> State of </a:t>
            </a:r>
            <a:r>
              <a:rPr lang="fi-FI" i="1" dirty="0" err="1"/>
              <a:t>Democracy</a:t>
            </a:r>
            <a:r>
              <a:rPr lang="fi-FI" i="1" dirty="0"/>
              <a:t> </a:t>
            </a:r>
            <a:r>
              <a:rPr lang="fi-FI" i="1" dirty="0" err="1"/>
              <a:t>Education</a:t>
            </a:r>
            <a:r>
              <a:rPr lang="fi-FI" i="1" dirty="0"/>
              <a:t> in </a:t>
            </a:r>
            <a:r>
              <a:rPr lang="fi-FI" i="1" dirty="0" err="1"/>
              <a:t>Finnish</a:t>
            </a:r>
            <a:r>
              <a:rPr lang="fi-FI" i="1" dirty="0"/>
              <a:t> </a:t>
            </a:r>
            <a:r>
              <a:rPr lang="fi-FI" i="1" dirty="0" err="1"/>
              <a:t>Primary</a:t>
            </a:r>
            <a:r>
              <a:rPr lang="fi-FI" i="1" dirty="0"/>
              <a:t> School-</a:t>
            </a:r>
            <a:r>
              <a:rPr lang="fi-FI" i="1" dirty="0" err="1"/>
              <a:t>Education</a:t>
            </a:r>
            <a:r>
              <a:rPr lang="fi-FI" i="1" dirty="0"/>
              <a:t>. </a:t>
            </a:r>
            <a:r>
              <a:rPr lang="fi-FI" dirty="0" err="1"/>
              <a:t>University</a:t>
            </a:r>
            <a:r>
              <a:rPr lang="fi-FI" dirty="0"/>
              <a:t> of Jyväskylä.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462956B-35B8-1F8E-B0F7-D84A18425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Monday, October 27, 2025</a:t>
            </a:r>
          </a:p>
          <a:p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A973714-6531-7F05-E40C-C7E3F7D9F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KTKP050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13E5815-A113-12DA-F94F-0BD425F14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2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setVTI">
  <a:themeElements>
    <a:clrScheme name="Office">
      <a:dk1>
        <a:srgbClr val="000000"/>
      </a:dk1>
      <a:lt1>
        <a:srgbClr val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Dante">
      <a:majorFont>
        <a:latin typeface="Dante"/>
        <a:ea typeface=""/>
        <a:cs typeface=""/>
      </a:majorFont>
      <a:minorFont>
        <a:latin typeface="Dan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setVTI" id="{17A3166B-76FF-4669-8F6D-D4251AE158D8}" vid="{4532814A-B5F8-4CFD-BC69-A007D492DA4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740</Words>
  <Application>Microsoft Office PowerPoint</Application>
  <PresentationFormat>Widescreen</PresentationFormat>
  <Paragraphs>61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Aptos</vt:lpstr>
      <vt:lpstr>Arial</vt:lpstr>
      <vt:lpstr>Dante</vt:lpstr>
      <vt:lpstr>Dante (Headings)2</vt:lpstr>
      <vt:lpstr>Helvetica Neue Medium</vt:lpstr>
      <vt:lpstr>Wingdings 2</vt:lpstr>
      <vt:lpstr>OffsetVTI</vt:lpstr>
      <vt:lpstr>KTKP050</vt:lpstr>
      <vt:lpstr>The Basics</vt:lpstr>
      <vt:lpstr>Reminiscing practice</vt:lpstr>
      <vt:lpstr>Discussion together</vt:lpstr>
      <vt:lpstr>Creating a more democratic classroom</vt:lpstr>
      <vt:lpstr>Some concepts</vt:lpstr>
      <vt:lpstr>Democratic agency</vt:lpstr>
      <vt:lpstr>Video 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Perttu Männistö</dc:creator>
  <cp:lastModifiedBy>Perttu Männistö</cp:lastModifiedBy>
  <cp:revision>2</cp:revision>
  <dcterms:created xsi:type="dcterms:W3CDTF">2025-10-27T08:41:58Z</dcterms:created>
  <dcterms:modified xsi:type="dcterms:W3CDTF">2025-10-28T08:05:31Z</dcterms:modified>
</cp:coreProperties>
</file>