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000" r:id="rId1"/>
  </p:sldMasterIdLst>
  <p:sldIdLst>
    <p:sldId id="256" r:id="rId2"/>
    <p:sldId id="258" r:id="rId3"/>
    <p:sldId id="265" r:id="rId4"/>
    <p:sldId id="259" r:id="rId5"/>
    <p:sldId id="261" r:id="rId6"/>
    <p:sldId id="262" r:id="rId7"/>
    <p:sldId id="268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F6CB898-9A3B-17EB-5807-3616D2535345}" v="87" dt="2025-02-26T10:16:53.937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0" d="100"/>
          <a:sy n="60" d="100"/>
        </p:scale>
        <p:origin x="884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microsoft.com/office/2015/10/relationships/revisionInfo" Target="revisionInfo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1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11" name="Rectangle 10"/>
          <p:cNvSpPr/>
          <p:nvPr/>
        </p:nvSpPr>
        <p:spPr>
          <a:xfrm>
            <a:off x="1447801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15" name="Rectangle 14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4" name="Group 3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17" name="Straight Connector 16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9" name="Straight Connector 18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61708" y="2091263"/>
            <a:ext cx="9068586" cy="2590800"/>
          </a:xfrm>
        </p:spPr>
        <p:txBody>
          <a:bodyPr tIns="45720" bIns="45720" anchor="ctr">
            <a:noAutofit/>
          </a:bodyPr>
          <a:lstStyle>
            <a:lvl1pPr algn="ctr">
              <a:lnSpc>
                <a:spcPct val="83000"/>
              </a:lnSpc>
              <a:defRPr lang="en-US" sz="7200" b="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62100" y="4682062"/>
            <a:ext cx="9070848" cy="457201"/>
          </a:xfrm>
        </p:spPr>
        <p:txBody>
          <a:bodyPr>
            <a:normAutofit/>
          </a:bodyPr>
          <a:lstStyle>
            <a:lvl1pPr marL="0" indent="0" algn="ctr">
              <a:spcBef>
                <a:spcPts val="0"/>
              </a:spcBef>
              <a:buNone/>
              <a:defRPr sz="1600" spc="80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600"/>
            </a:lvl2pPr>
            <a:lvl3pPr marL="914400" indent="0" algn="ctr">
              <a:buNone/>
              <a:defRPr sz="16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  <a:endParaRPr lang="en-US" dirty="0"/>
          </a:p>
        </p:txBody>
      </p:sp>
      <p:sp>
        <p:nvSpPr>
          <p:cNvPr id="20" name="Date Placeholder 19"/>
          <p:cNvSpPr>
            <a:spLocks noGrp="1"/>
          </p:cNvSpPr>
          <p:nvPr>
            <p:ph type="dt" sz="half" idx="10"/>
          </p:nvPr>
        </p:nvSpPr>
        <p:spPr>
          <a:xfrm>
            <a:off x="5318760" y="1341255"/>
            <a:ext cx="1554480" cy="527213"/>
          </a:xfrm>
        </p:spPr>
        <p:txBody>
          <a:bodyPr/>
          <a:lstStyle>
            <a:lvl1pPr algn="ctr">
              <a:defRPr sz="1300" spc="0" baseline="0">
                <a:solidFill>
                  <a:schemeClr val="tx1"/>
                </a:solidFill>
                <a:latin typeface="+mn-lt"/>
              </a:defRPr>
            </a:lvl1pPr>
          </a:lstStyle>
          <a:p>
            <a:fld id="{B61BEF0D-F0BB-DE4B-95CE-6DB70DBA9567}" type="datetimeFigureOut">
              <a:rPr lang="en-US" smtClean="0"/>
              <a:pPr/>
              <a:t>8/15/2025</a:t>
            </a:fld>
            <a:endParaRPr lang="en-US" dirty="0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>
          <a:xfrm>
            <a:off x="1453896" y="5211060"/>
            <a:ext cx="5905500" cy="228600"/>
          </a:xfrm>
        </p:spPr>
        <p:txBody>
          <a:bodyPr/>
          <a:lstStyle>
            <a:lvl1pPr algn="l"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2" name="Slide Number Placeholder 21"/>
          <p:cNvSpPr>
            <a:spLocks noGrp="1"/>
          </p:cNvSpPr>
          <p:nvPr>
            <p:ph type="sldNum" sz="quarter" idx="12"/>
          </p:nvPr>
        </p:nvSpPr>
        <p:spPr>
          <a:xfrm>
            <a:off x="8606919" y="5212080"/>
            <a:ext cx="2111881" cy="228600"/>
          </a:xfrm>
        </p:spPr>
        <p:txBody>
          <a:bodyPr/>
          <a:lstStyle>
            <a:lvl1pPr>
              <a:defRPr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0347905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949533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762000"/>
            <a:ext cx="2362200" cy="5257800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762000"/>
            <a:ext cx="8077200" cy="5257800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332992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449609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Rectangle 21"/>
          <p:cNvSpPr/>
          <p:nvPr/>
        </p:nvSpPr>
        <p:spPr>
          <a:xfrm>
            <a:off x="0" y="0"/>
            <a:ext cx="12192000" cy="6858000"/>
          </a:xfrm>
          <a:prstGeom prst="rect">
            <a:avLst/>
          </a:prstGeom>
          <a:blipFill dpi="0" rotWithShape="1">
            <a:blip r:embed="rId2">
              <a:alphaModFix amt="45000"/>
              <a:duotone>
                <a:schemeClr val="accent2">
                  <a:shade val="45000"/>
                  <a:satMod val="135000"/>
                </a:schemeClr>
                <a:prstClr val="white"/>
              </a:duotone>
            </a:blip>
            <a:srcRect/>
            <a:tile tx="-44450" ty="38100" sx="85000" sy="85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3" name="Rectangle 22"/>
          <p:cNvSpPr/>
          <p:nvPr/>
        </p:nvSpPr>
        <p:spPr>
          <a:xfrm>
            <a:off x="1307870" y="1267730"/>
            <a:ext cx="9576262" cy="4307950"/>
          </a:xfrm>
          <a:prstGeom prst="rect">
            <a:avLst/>
          </a:prstGeom>
          <a:solidFill>
            <a:schemeClr val="bg1"/>
          </a:solidFill>
          <a:ln w="6350" cap="flat" cmpd="sng" algn="ctr">
            <a:noFill/>
            <a:prstDash val="solid"/>
          </a:ln>
          <a:effectLst>
            <a:outerShdw blurRad="50800" algn="ctr" rotWithShape="0">
              <a:prstClr val="black">
                <a:alpha val="66000"/>
              </a:prstClr>
            </a:outerShdw>
            <a:softEdge rad="0"/>
          </a:effectLst>
        </p:spPr>
      </p:sp>
      <p:sp>
        <p:nvSpPr>
          <p:cNvPr id="24" name="Rectangle 23"/>
          <p:cNvSpPr/>
          <p:nvPr/>
        </p:nvSpPr>
        <p:spPr>
          <a:xfrm>
            <a:off x="1447800" y="1411615"/>
            <a:ext cx="9296400" cy="4034770"/>
          </a:xfrm>
          <a:prstGeom prst="rect">
            <a:avLst/>
          </a:prstGeom>
          <a:noFill/>
          <a:ln w="6350" cap="sq" cmpd="sng" algn="ctr">
            <a:solidFill>
              <a:schemeClr val="tx1">
                <a:lumMod val="75000"/>
                <a:lumOff val="25000"/>
              </a:schemeClr>
            </a:solidFill>
            <a:prstDash val="solid"/>
            <a:miter lim="800000"/>
          </a:ln>
          <a:effectLst/>
        </p:spPr>
      </p:sp>
      <p:sp>
        <p:nvSpPr>
          <p:cNvPr id="30" name="Rectangle 29"/>
          <p:cNvSpPr/>
          <p:nvPr/>
        </p:nvSpPr>
        <p:spPr>
          <a:xfrm>
            <a:off x="5135880" y="1267730"/>
            <a:ext cx="1920240" cy="73152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31" name="Group 30"/>
          <p:cNvGrpSpPr/>
          <p:nvPr/>
        </p:nvGrpSpPr>
        <p:grpSpPr>
          <a:xfrm>
            <a:off x="5250180" y="1267730"/>
            <a:ext cx="1691640" cy="645295"/>
            <a:chOff x="5318306" y="1386268"/>
            <a:chExt cx="1567331" cy="645295"/>
          </a:xfrm>
        </p:grpSpPr>
        <p:cxnSp>
          <p:nvCxnSpPr>
            <p:cNvPr id="32" name="Straight Connector 31"/>
            <p:cNvCxnSpPr/>
            <p:nvPr/>
          </p:nvCxnSpPr>
          <p:spPr>
            <a:xfrm>
              <a:off x="5318306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3" name="Straight Connector 32"/>
            <p:cNvCxnSpPr/>
            <p:nvPr/>
          </p:nvCxnSpPr>
          <p:spPr>
            <a:xfrm>
              <a:off x="6885637" y="1386268"/>
              <a:ext cx="0" cy="64008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4" name="Straight Connector 33"/>
            <p:cNvCxnSpPr/>
            <p:nvPr/>
          </p:nvCxnSpPr>
          <p:spPr>
            <a:xfrm>
              <a:off x="5318306" y="2031563"/>
              <a:ext cx="1567331" cy="0"/>
            </a:xfrm>
            <a:prstGeom prst="line">
              <a:avLst/>
            </a:prstGeom>
            <a:solidFill>
              <a:schemeClr val="tx1">
                <a:lumMod val="85000"/>
                <a:lumOff val="15000"/>
              </a:schemeClr>
            </a:solidFill>
            <a:ln>
              <a:solidFill>
                <a:schemeClr val="tx1"/>
              </a:solidFill>
              <a:miter lim="800000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63623" y="2094309"/>
            <a:ext cx="9070848" cy="2587752"/>
          </a:xfrm>
        </p:spPr>
        <p:txBody>
          <a:bodyPr anchor="ctr">
            <a:noAutofit/>
          </a:bodyPr>
          <a:lstStyle>
            <a:lvl1pPr algn="ctr">
              <a:lnSpc>
                <a:spcPct val="83000"/>
              </a:lnSpc>
              <a:defRPr lang="en-US" sz="7200" kern="1200" cap="all" spc="-100" baseline="0" dirty="0">
                <a:solidFill>
                  <a:schemeClr val="tx1">
                    <a:lumMod val="85000"/>
                    <a:lumOff val="15000"/>
                  </a:schemeClr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63624" y="4682062"/>
            <a:ext cx="9070848" cy="45720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>
                <a:solidFill>
                  <a:schemeClr val="tx1"/>
                </a:solidFill>
                <a:effectLst/>
              </a:defRPr>
            </a:lvl1pPr>
            <a:lvl2pPr marL="457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21808" y="1344502"/>
            <a:ext cx="1554480" cy="530352"/>
          </a:xfrm>
        </p:spPr>
        <p:txBody>
          <a:bodyPr/>
          <a:lstStyle>
            <a:lvl1pPr algn="ctr">
              <a:defRPr lang="en-US" sz="1300" kern="1200" spc="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</a:lstStyle>
          <a:p>
            <a:fld id="{B61BEF0D-F0BB-DE4B-95CE-6DB70DBA9567}" type="datetimeFigureOut">
              <a:rPr lang="en-US" smtClean="0"/>
              <a:pPr/>
              <a:t>8/15/2025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1453553" y="5211060"/>
            <a:ext cx="5907024" cy="228600"/>
          </a:xfrm>
        </p:spPr>
        <p:txBody>
          <a:bodyPr/>
          <a:lstStyle>
            <a:lvl1pPr algn="l"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604504" y="5211060"/>
            <a:ext cx="2112264" cy="228600"/>
          </a:xfrm>
        </p:spPr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99190814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680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70320" y="2103120"/>
            <a:ext cx="4754880" cy="374904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75750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  <a:latin typeface="+mn-lt"/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55898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73368" y="2074334"/>
            <a:ext cx="4754880" cy="640080"/>
          </a:xfrm>
        </p:spPr>
        <p:txBody>
          <a:bodyPr anchor="ctr">
            <a:normAutofit/>
          </a:bodyPr>
          <a:lstStyle>
            <a:lvl1pPr marL="0" indent="0" algn="ctr">
              <a:spcBef>
                <a:spcPts val="0"/>
              </a:spcBef>
              <a:buNone/>
              <a:defRPr sz="1900" b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73368" y="2756581"/>
            <a:ext cx="4754880" cy="32004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936693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33618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5059474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ectangle 15"/>
          <p:cNvSpPr/>
          <p:nvPr/>
        </p:nvSpPr>
        <p:spPr>
          <a:xfrm>
            <a:off x="245529" y="237744"/>
            <a:ext cx="8531352" cy="6382512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7392"/>
            <a:ext cx="2430780" cy="1645920"/>
          </a:xfrm>
        </p:spPr>
        <p:txBody>
          <a:bodyPr anchor="b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lang="en-US" sz="2800" b="0" kern="1200" cap="none" spc="0" baseline="0" dirty="0">
                <a:solidFill>
                  <a:srgbClr val="FFFFFF"/>
                </a:solidFill>
                <a:effectLst/>
                <a:latin typeface="+mj-lt"/>
                <a:ea typeface="+mn-ea"/>
                <a:cs typeface="+mn-cs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5800" y="609600"/>
            <a:ext cx="7772400" cy="533400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0780" cy="3505200"/>
          </a:xfrm>
        </p:spPr>
        <p:txBody>
          <a:bodyPr>
            <a:normAutofit/>
          </a:bodyPr>
          <a:lstStyle>
            <a:lvl1pPr marL="0" indent="0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8" name="Date Placeholder 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8/15/2025</a:t>
            </a:fld>
            <a:endParaRPr lang="en-US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algn="r">
              <a:defRPr/>
            </a:lvl1pPr>
          </a:lstStyle>
          <a:p>
            <a:endParaRPr lang="en-US" dirty="0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2"/>
          </p:nvPr>
        </p:nvSpPr>
        <p:spPr>
          <a:xfrm>
            <a:off x="10393677" y="6223002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328585218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9020386" y="237744"/>
            <a:ext cx="2926080" cy="6382512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296400" y="603504"/>
            <a:ext cx="2432304" cy="1645920"/>
          </a:xfrm>
        </p:spPr>
        <p:txBody>
          <a:bodyPr anchor="b">
            <a:noAutofit/>
          </a:bodyPr>
          <a:lstStyle>
            <a:lvl1pPr algn="l">
              <a:defRPr sz="2800" b="0">
                <a:solidFill>
                  <a:srgbClr val="FFFFFF"/>
                </a:solidFill>
                <a:latin typeface="+mj-lt"/>
              </a:defRPr>
            </a:lvl1pPr>
          </a:lstStyle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28599" y="237744"/>
            <a:ext cx="8531352" cy="6382512"/>
          </a:xfr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296400" y="2286000"/>
            <a:ext cx="2432304" cy="3502152"/>
          </a:xfrm>
        </p:spPr>
        <p:txBody>
          <a:bodyPr>
            <a:normAutofit/>
          </a:bodyPr>
          <a:lstStyle>
            <a:lvl1pPr marL="0" indent="0" algn="l">
              <a:lnSpc>
                <a:spcPct val="110000"/>
              </a:lnSpc>
              <a:spcBef>
                <a:spcPts val="800"/>
              </a:spcBef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</a:defRPr>
            </a:lvl1pPr>
          </a:lstStyle>
          <a:p>
            <a:fld id="{B61BEF0D-F0BB-DE4B-95CE-6DB70DBA9567}" type="datetimeFigureOut">
              <a:rPr lang="en-US" smtClean="0"/>
              <a:pPr/>
              <a:t>8/15/2025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 marL="0" algn="r" defTabSz="914400" rtl="0" eaLnBrk="1" latinLnBrk="0" hangingPunct="1">
              <a:defRPr lang="en-US" sz="1000" kern="1200" dirty="0">
                <a:solidFill>
                  <a:srgbClr val="FFFFFF"/>
                </a:solidFill>
                <a:effectLst>
                  <a:outerShdw blurRad="12700" dist="6350" dir="2700000" algn="tl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  <a:cs typeface="+mn-cs"/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0396728" y="6227064"/>
            <a:ext cx="1463040" cy="274320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9157546" y="374904"/>
            <a:ext cx="2651760" cy="6108192"/>
          </a:xfrm>
          <a:prstGeom prst="rect">
            <a:avLst/>
          </a:prstGeom>
          <a:noFill/>
          <a:ln w="6350" cap="sq">
            <a:solidFill>
              <a:srgbClr val="FFFFFF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029381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234696" y="237744"/>
            <a:ext cx="11722608" cy="6382512"/>
          </a:xfrm>
          <a:prstGeom prst="rect">
            <a:avLst/>
          </a:prstGeom>
          <a:solidFill>
            <a:schemeClr val="bg2"/>
          </a:solidFill>
          <a:ln w="6350" cap="flat" cmpd="sng" algn="ctr">
            <a:noFill/>
            <a:prstDash val="solid"/>
          </a:ln>
          <a:effectLst>
            <a:softEdge rad="0"/>
          </a:effectLst>
        </p:spPr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6800" y="642594"/>
            <a:ext cx="10058400" cy="13716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103120"/>
            <a:ext cx="10058400" cy="39319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4320" y="6307672"/>
            <a:ext cx="274320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8/15/2025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489960" y="6307672"/>
            <a:ext cx="521208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469880" y="6307672"/>
            <a:ext cx="1463040" cy="27432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0599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01" r:id="rId1"/>
    <p:sldLayoutId id="2147484002" r:id="rId2"/>
    <p:sldLayoutId id="2147484003" r:id="rId3"/>
    <p:sldLayoutId id="2147484004" r:id="rId4"/>
    <p:sldLayoutId id="2147484005" r:id="rId5"/>
    <p:sldLayoutId id="2147484006" r:id="rId6"/>
    <p:sldLayoutId id="2147484007" r:id="rId7"/>
    <p:sldLayoutId id="2147484008" r:id="rId8"/>
    <p:sldLayoutId id="2147484009" r:id="rId9"/>
    <p:sldLayoutId id="2147484010" r:id="rId10"/>
    <p:sldLayoutId id="214748401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4800" kern="1200" cap="none" spc="0" baseline="0" dirty="0">
          <a:solidFill>
            <a:schemeClr val="tx1">
              <a:lumMod val="85000"/>
              <a:lumOff val="15000"/>
            </a:schemeClr>
          </a:solidFill>
          <a:effectLst/>
          <a:latin typeface="+mj-lt"/>
          <a:ea typeface="+mn-ea"/>
          <a:cs typeface="+mn-cs"/>
        </a:defRPr>
      </a:lvl1pPr>
    </p:titleStyle>
    <p:bodyStyle>
      <a:lvl1pPr marL="182880" indent="-182880" algn="l" defTabSz="914400" rtl="0" eaLnBrk="1" latinLnBrk="0" hangingPunct="1">
        <a:lnSpc>
          <a:spcPct val="100000"/>
        </a:lnSpc>
        <a:spcBef>
          <a:spcPts val="900"/>
        </a:spcBef>
        <a:spcAft>
          <a:spcPts val="0"/>
        </a:spcAft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100000"/>
        </a:lnSpc>
        <a:spcBef>
          <a:spcPts val="500"/>
        </a:spcBef>
        <a:buClr>
          <a:schemeClr val="tx1">
            <a:lumMod val="85000"/>
            <a:lumOff val="15000"/>
          </a:schemeClr>
        </a:buClr>
        <a:buFont typeface="Garamond" pitchFamily="18" charset="0"/>
        <a:buChar char="◦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0">
              <a:schemeClr val="bg2">
                <a:tint val="90000"/>
                <a:satMod val="92000"/>
                <a:lumMod val="120000"/>
              </a:schemeClr>
            </a:gs>
            <a:gs pos="100000">
              <a:schemeClr val="bg2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2030225" y="1960558"/>
            <a:ext cx="8131550" cy="2262781"/>
          </a:xfrm>
        </p:spPr>
        <p:txBody>
          <a:bodyPr>
            <a:normAutofit/>
          </a:bodyPr>
          <a:lstStyle/>
          <a:p>
            <a:r>
              <a:rPr lang="fi-FI" dirty="0"/>
              <a:t>Vanhempainilta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3373062" y="4127644"/>
            <a:ext cx="8131550" cy="1126283"/>
          </a:xfrm>
        </p:spPr>
        <p:txBody>
          <a:bodyPr vert="horz" lIns="91440" tIns="45720" rIns="91440" bIns="45720" rtlCol="0">
            <a:normAutofit/>
          </a:bodyPr>
          <a:lstStyle/>
          <a:p>
            <a:r>
              <a:rPr lang="fi-FI" dirty="0"/>
              <a:t>18.8.2025</a:t>
            </a:r>
          </a:p>
        </p:txBody>
      </p:sp>
    </p:spTree>
    <p:extLst>
      <p:ext uri="{BB962C8B-B14F-4D97-AF65-F5344CB8AC3E}">
        <p14:creationId xmlns:p14="http://schemas.microsoft.com/office/powerpoint/2010/main" val="7823856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withEffect">
                                  <p:stCondLst>
                                    <p:cond delay="10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7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500"/>
                                  </p:stCondLst>
                                  <p:iterate>
                                    <p:tmPct val="1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7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677334" y="162077"/>
            <a:ext cx="8596668" cy="778339"/>
          </a:xfrm>
        </p:spPr>
        <p:txBody>
          <a:bodyPr>
            <a:normAutofit fontScale="90000"/>
          </a:bodyPr>
          <a:lstStyle/>
          <a:p>
            <a:r>
              <a:rPr lang="fi-FI" dirty="0"/>
              <a:t>Alkuopetus Kalevalan koulussa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677334" y="1513608"/>
            <a:ext cx="8596668" cy="4527754"/>
          </a:xfrm>
        </p:spPr>
        <p:txBody>
          <a:bodyPr vert="horz" lIns="91440" tIns="45720" rIns="91440" bIns="45720" rtlCol="0" anchor="t">
            <a:normAutofit/>
          </a:bodyPr>
          <a:lstStyle/>
          <a:p>
            <a:endParaRPr lang="fi-FI" sz="2400"/>
          </a:p>
          <a:p>
            <a:endParaRPr lang="fi-FI"/>
          </a:p>
          <a:p>
            <a:endParaRPr lang="fi-FI"/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3A27C644-42ED-4696-A3BB-D7385278EE80}"/>
              </a:ext>
            </a:extLst>
          </p:cNvPr>
          <p:cNvSpPr txBox="1"/>
          <p:nvPr/>
        </p:nvSpPr>
        <p:spPr>
          <a:xfrm>
            <a:off x="1441734" y="966432"/>
            <a:ext cx="9308532" cy="6555641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pPr marL="342900" indent="-342900">
              <a:buFont typeface="Arial"/>
              <a:buChar char="•"/>
            </a:pPr>
            <a:r>
              <a:rPr lang="fi-FI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Alkuopetuksessa jokainen harjoittelee taitoja omassa tahdissa omalla tasollaan.</a:t>
            </a:r>
          </a:p>
          <a:p>
            <a:endParaRPr lang="fi-FI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fi-FI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Yhdysluokka tukee eriyttämistä sekä </a:t>
            </a:r>
            <a:r>
              <a:rPr lang="fi-FI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ylös-</a:t>
            </a:r>
            <a:r>
              <a:rPr lang="fi-FI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että alaspäin.</a:t>
            </a:r>
          </a:p>
          <a:p>
            <a:endParaRPr lang="fi-FI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fi-FI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Matematiikassa, käsitöissä, liikunnassa, englannissa ja musiikissa on vuosiluokkajaot: </a:t>
            </a:r>
          </a:p>
          <a:p>
            <a:r>
              <a:rPr lang="fi-FI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1.luokka: Paula</a:t>
            </a:r>
          </a:p>
          <a:p>
            <a:r>
              <a:rPr lang="fi-FI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2.luokka: Kati</a:t>
            </a:r>
          </a:p>
          <a:p>
            <a:r>
              <a:rPr lang="fi-FI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Luokassa toimii ohjaajana Eeva Enqvist ja Anne Happonen.</a:t>
            </a:r>
          </a:p>
          <a:p>
            <a:endParaRPr lang="fi-FI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fi-FI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Musiikki: Aino Liimatainen 1.lk ja Elina </a:t>
            </a:r>
            <a:r>
              <a:rPr lang="fi-FI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Vidgren</a:t>
            </a:r>
            <a:r>
              <a:rPr lang="fi-FI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2.lk</a:t>
            </a:r>
          </a:p>
          <a:p>
            <a:pPr marL="342900" indent="-342900">
              <a:buFont typeface="Arial"/>
              <a:buChar char="•"/>
            </a:pPr>
            <a:r>
              <a:rPr lang="fi-FI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ET: Paula</a:t>
            </a:r>
          </a:p>
          <a:p>
            <a:pPr marL="342900" indent="-342900">
              <a:buFont typeface="Arial"/>
              <a:buChar char="•"/>
            </a:pPr>
            <a:r>
              <a:rPr lang="fi-FI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UE: Kati</a:t>
            </a:r>
          </a:p>
          <a:p>
            <a:pPr marL="342900" indent="-342900">
              <a:buFont typeface="Arial"/>
              <a:buChar char="•"/>
            </a:pPr>
            <a:r>
              <a:rPr lang="fi-FI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UO: Ulla Puhakka</a:t>
            </a:r>
          </a:p>
          <a:p>
            <a:pPr marL="342900" indent="-342900">
              <a:buFont typeface="Arial"/>
              <a:buChar char="•"/>
            </a:pPr>
            <a:r>
              <a:rPr lang="fi-FI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IS: </a:t>
            </a:r>
            <a:r>
              <a:rPr lang="fi-FI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Naser</a:t>
            </a:r>
            <a:r>
              <a:rPr lang="fi-FI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 </a:t>
            </a:r>
            <a:r>
              <a:rPr lang="fi-FI" sz="2000" dirty="0" err="1">
                <a:solidFill>
                  <a:schemeClr val="tx1">
                    <a:lumMod val="75000"/>
                    <a:lumOff val="25000"/>
                  </a:schemeClr>
                </a:solidFill>
              </a:rPr>
              <a:t>Omarieh</a:t>
            </a:r>
            <a:endParaRPr lang="fi-FI" sz="20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pPr marL="342900" indent="-342900">
              <a:buFont typeface="Arial"/>
              <a:buChar char="•"/>
            </a:pPr>
            <a:r>
              <a:rPr lang="fi-FI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Erityisopettaja: Emilia Puustinen</a:t>
            </a:r>
          </a:p>
          <a:p>
            <a:pPr marL="342900" indent="-342900">
              <a:buFont typeface="Arial"/>
              <a:buChar char="•"/>
            </a:pPr>
            <a:r>
              <a:rPr lang="fi-FI" sz="2000" dirty="0">
                <a:solidFill>
                  <a:schemeClr val="tx1">
                    <a:lumMod val="75000"/>
                    <a:lumOff val="25000"/>
                  </a:schemeClr>
                </a:solidFill>
              </a:rPr>
              <a:t>Resurssiopettajat: Jaana Kauppinen ja Maria Kantola</a:t>
            </a:r>
          </a:p>
          <a:p>
            <a:pPr marL="342900" indent="-342900">
              <a:buFont typeface="Wingdings"/>
              <a:buChar char="Ø"/>
            </a:pPr>
            <a:endParaRPr lang="fi-FI" sz="2400" dirty="0">
              <a:solidFill>
                <a:schemeClr val="tx1">
                  <a:lumMod val="75000"/>
                  <a:lumOff val="25000"/>
                </a:schemeClr>
              </a:solidFill>
            </a:endParaRPr>
          </a:p>
          <a:p>
            <a:endParaRPr lang="fi-FI" dirty="0">
              <a:solidFill>
                <a:srgbClr val="000000"/>
              </a:solidFill>
            </a:endParaRP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28141301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BD981943-6557-4A6B-A590-AB30A73AA6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831970"/>
          </a:xfrm>
        </p:spPr>
        <p:txBody>
          <a:bodyPr>
            <a:normAutofit/>
          </a:bodyPr>
          <a:lstStyle/>
          <a:p>
            <a:r>
              <a:rPr lang="fi-FI" sz="3200"/>
              <a:t>Yhteisopettajuus ja oppimisympäristömme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6D7C2F4-D0D6-4047-9D4B-95A9271EEC7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15383" y="1441570"/>
            <a:ext cx="9761234" cy="488718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Arial"/>
              <a:buChar char="•"/>
            </a:pPr>
            <a:r>
              <a:rPr lang="fi-FI" sz="2400" dirty="0"/>
              <a:t>Yhteisopettajuus antaa mahdollisuuden erilaisten oppimistyylien huomioimiseen, eriyttämiseen sekä konfliktitilanteiden välittömään selvittelyyn.</a:t>
            </a:r>
          </a:p>
          <a:p>
            <a:pPr>
              <a:buFont typeface="Arial"/>
              <a:buChar char="•"/>
            </a:pPr>
            <a:endParaRPr lang="fi-FI" dirty="0"/>
          </a:p>
          <a:p>
            <a:pPr>
              <a:buFont typeface="Arial"/>
              <a:buChar char="•"/>
            </a:pPr>
            <a:r>
              <a:rPr lang="fi-FI" sz="2400" dirty="0">
                <a:ea typeface="+mn-lt"/>
                <a:cs typeface="+mn-lt"/>
              </a:rPr>
              <a:t>Toimimme joustavasti isona ryhmänä (1-2BC) sekä vuosiluokkaryhminä (1BC ja 2BC) </a:t>
            </a:r>
            <a:endParaRPr lang="fi-FI" dirty="0">
              <a:ea typeface="+mn-lt"/>
              <a:cs typeface="+mn-lt"/>
            </a:endParaRPr>
          </a:p>
          <a:p>
            <a:pPr marL="0" indent="0">
              <a:buClr>
                <a:srgbClr val="EB3D9F"/>
              </a:buClr>
              <a:buNone/>
            </a:pPr>
            <a:endParaRPr lang="fi-FI" sz="2400" dirty="0">
              <a:ea typeface="+mn-lt"/>
              <a:cs typeface="+mn-lt"/>
            </a:endParaRPr>
          </a:p>
          <a:p>
            <a:pPr>
              <a:buClr>
                <a:srgbClr val="EB3D9F"/>
              </a:buClr>
              <a:buFont typeface="Arial"/>
              <a:buChar char="•"/>
            </a:pPr>
            <a:r>
              <a:rPr lang="fi-FI" sz="2400" dirty="0">
                <a:ea typeface="+mn-lt"/>
                <a:cs typeface="+mn-lt"/>
              </a:rPr>
              <a:t>Jokaisella</a:t>
            </a:r>
            <a:r>
              <a:rPr lang="fi-FI" sz="2400" dirty="0"/>
              <a:t> on oma lokero ja työskentelypaikka. Aloitamme päivän yhteisesti aamupiirissä.</a:t>
            </a:r>
          </a:p>
          <a:p>
            <a:pPr>
              <a:buFont typeface="Arial"/>
              <a:buChar char="•"/>
            </a:pPr>
            <a:endParaRPr lang="fi-FI" sz="2400" dirty="0"/>
          </a:p>
          <a:p>
            <a:pPr>
              <a:buFont typeface="Arial"/>
              <a:buChar char="•"/>
            </a:pPr>
            <a:endParaRPr lang="fi-FI" sz="2400" dirty="0"/>
          </a:p>
          <a:p>
            <a:pPr>
              <a:buFont typeface="Arial"/>
              <a:buChar char="•"/>
            </a:pPr>
            <a:endParaRPr lang="fi-FI" sz="2400" dirty="0"/>
          </a:p>
          <a:p>
            <a:pPr>
              <a:buFont typeface="Arial"/>
              <a:buChar char="•"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1091277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Suomen kieli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874400" y="1827442"/>
            <a:ext cx="9286781" cy="4470244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Arial" charset="2"/>
              <a:buChar char="•"/>
            </a:pPr>
            <a:r>
              <a:rPr lang="fi-FI" sz="2400" dirty="0"/>
              <a:t>1.luokalla pääpaino lukemisen harjoittelussa. Lukemaan opettelevalla joka päivä noin 10min. lukuharjoituksia ääneen. Myös jo lukevilla ääneen lukeminen on tärkeää. Joulun jälkeen pääpaino siirtyy vähitellen kirjoittamiseen.</a:t>
            </a:r>
            <a:endParaRPr lang="fi-FI" dirty="0"/>
          </a:p>
          <a:p>
            <a:pPr>
              <a:buFont typeface="Arial" charset="2"/>
              <a:buChar char="•"/>
            </a:pPr>
            <a:r>
              <a:rPr lang="fi-FI" sz="2400" dirty="0"/>
              <a:t>2.luokalla vahvistetaan lukutaitoa. Edelleen on ääneen lukeminen tärkeää. Harjoitellaan tunnistamaan ja tuottamaan itse virkkeitä: iso alkukirjan ja lopetusmerkki.</a:t>
            </a:r>
          </a:p>
          <a:p>
            <a:pPr>
              <a:buFont typeface="Arial" charset="2"/>
              <a:buChar char="•"/>
            </a:pPr>
            <a:r>
              <a:rPr lang="fi-FI" sz="2400" dirty="0"/>
              <a:t>Suomea toisena kielenä opettaa Susanna Pitkänen.</a:t>
            </a:r>
          </a:p>
          <a:p>
            <a:pPr>
              <a:buFont typeface="Arial" charset="2"/>
              <a:buChar char="•"/>
            </a:pPr>
            <a:r>
              <a:rPr lang="fi-FI" sz="2400" dirty="0"/>
              <a:t>Lukuläksyn merkitseminen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61194621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Matematiikka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1066800" y="2117651"/>
            <a:ext cx="8596668" cy="4455867"/>
          </a:xfrm>
        </p:spPr>
        <p:txBody>
          <a:bodyPr vert="horz" lIns="91440" tIns="45720" rIns="91440" bIns="45720" rtlCol="0" anchor="t">
            <a:normAutofit/>
          </a:bodyPr>
          <a:lstStyle/>
          <a:p>
            <a:pPr>
              <a:buFont typeface="Arial" charset="2"/>
              <a:buChar char="•"/>
            </a:pPr>
            <a:r>
              <a:rPr lang="fi-FI" sz="2400" dirty="0"/>
              <a:t>1.luokalla harjoitellaan yhteen- ja vähennyslaskua pääasiassa lukuvälillä 0-20. Tärkeitä opittavia taitoja ovat lukujonot, kymppiparit ja tuplat. </a:t>
            </a:r>
          </a:p>
          <a:p>
            <a:pPr>
              <a:buClr>
                <a:srgbClr val="EB3D9F"/>
              </a:buClr>
            </a:pPr>
            <a:endParaRPr lang="fi-FI" sz="2400" dirty="0"/>
          </a:p>
          <a:p>
            <a:pPr>
              <a:buFont typeface="Arial" charset="2"/>
              <a:buChar char="•"/>
            </a:pPr>
            <a:r>
              <a:rPr lang="fi-FI" sz="2400" dirty="0"/>
              <a:t>2.luokalla pyritään pikkuhiljaa pääsemään sormien avulla laskemisesta eroon (laskutoimitukset automatisoituvat). Uutena tulevat kertolaskut 0-5 ja 10. Kertolaskut on opeteltava ulkoa. </a:t>
            </a:r>
            <a:endParaRPr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13857637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568477" y="101600"/>
            <a:ext cx="8705525" cy="716039"/>
          </a:xfrm>
        </p:spPr>
        <p:txBody>
          <a:bodyPr>
            <a:normAutofit fontScale="90000"/>
          </a:bodyPr>
          <a:lstStyle/>
          <a:p>
            <a:r>
              <a:rPr lang="fi-FI"/>
              <a:t>Käytännönasioita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964770" y="993950"/>
            <a:ext cx="9243648" cy="5641883"/>
          </a:xfrm>
        </p:spPr>
        <p:txBody>
          <a:bodyPr vert="horz" lIns="91440" tIns="45720" rIns="91440" bIns="45720" rtlCol="0" anchor="t">
            <a:normAutofit fontScale="92500" lnSpcReduction="10000"/>
          </a:bodyPr>
          <a:lstStyle/>
          <a:p>
            <a:pPr>
              <a:buFont typeface="Arial" charset="2"/>
              <a:buChar char="•"/>
            </a:pPr>
            <a:r>
              <a:rPr lang="fi-FI" sz="2400" dirty="0">
                <a:ea typeface="+mn-lt"/>
                <a:cs typeface="+mn-lt"/>
              </a:rPr>
              <a:t>Yhteydenotto</a:t>
            </a:r>
            <a:r>
              <a:rPr lang="fi-FI" sz="2400" dirty="0"/>
              <a:t> opettajaan: Wilma ja puhelin.</a:t>
            </a:r>
          </a:p>
          <a:p>
            <a:pPr>
              <a:buClr>
                <a:srgbClr val="EB3D9F"/>
              </a:buClr>
              <a:buFont typeface="Arial" charset="2"/>
              <a:buChar char="•"/>
            </a:pPr>
            <a:r>
              <a:rPr lang="fi-FI" sz="2400" dirty="0"/>
              <a:t>Sairauspoissaolot luokan puhelimeen. Huoltaja katsoo poissaoloajan tehtävät luokan nettisivuilta.</a:t>
            </a:r>
          </a:p>
          <a:p>
            <a:pPr>
              <a:buClr>
                <a:srgbClr val="EB3D9F"/>
              </a:buClr>
              <a:buFont typeface="Arial" charset="2"/>
              <a:buChar char="•"/>
            </a:pPr>
            <a:r>
              <a:rPr lang="fi-FI" sz="2400" dirty="0">
                <a:ea typeface="+mn-lt"/>
                <a:cs typeface="+mn-lt"/>
              </a:rPr>
              <a:t>Etukäteen tiedossa olevat poissaolot tulee hakea Wilman kautta. Luokanopettaja myöntää luvan 1-5pv ja rehtori siitä pidempiin lomiin.</a:t>
            </a:r>
            <a:endParaRPr lang="en-US" sz="2400" dirty="0">
              <a:ea typeface="+mn-lt"/>
              <a:cs typeface="+mn-lt"/>
            </a:endParaRPr>
          </a:p>
          <a:p>
            <a:pPr marL="0" indent="0">
              <a:buClr>
                <a:srgbClr val="EB3D9F"/>
              </a:buClr>
              <a:buNone/>
            </a:pPr>
            <a:endParaRPr lang="fi-FI" sz="2400" dirty="0"/>
          </a:p>
          <a:p>
            <a:pPr>
              <a:buClr>
                <a:srgbClr val="EB3D9F"/>
              </a:buClr>
              <a:buFont typeface="Arial" charset="2"/>
              <a:buChar char="•"/>
            </a:pPr>
            <a:r>
              <a:rPr lang="fi-FI" sz="2400" dirty="0"/>
              <a:t>Viikkotiedote lähetetään Wilmassa edellisellä viikolla. Se on myös nähtävissä luokan nettisivuilla.</a:t>
            </a:r>
          </a:p>
          <a:p>
            <a:pPr marL="0" indent="0">
              <a:buClr>
                <a:srgbClr val="EB3D9F"/>
              </a:buClr>
              <a:buNone/>
            </a:pPr>
            <a:endParaRPr lang="fi-FI" sz="2400" dirty="0"/>
          </a:p>
          <a:p>
            <a:pPr>
              <a:buFont typeface="Arial" charset="2"/>
              <a:buChar char="•"/>
            </a:pPr>
            <a:r>
              <a:rPr lang="fi-FI" sz="2400" dirty="0"/>
              <a:t>Läksyjä tulee pääsääntöisesti joka päivä. Läksyt merkitsemme rastilla tehtävänumeron päälle päivämäärän kanssa. Läksy tehdään seuraavaksi koulupäiväksi. Läksyt löytyvät luokan nettisivuilta. Toivomme, että vanhempi tarkastaa lapsen läksyt kotona.</a:t>
            </a:r>
            <a:endParaRPr sz="2400" dirty="0"/>
          </a:p>
          <a:p>
            <a:endParaRPr lang="fi-FI" sz="2400" dirty="0">
              <a:ea typeface="+mn-lt"/>
              <a:cs typeface="+mn-lt"/>
            </a:endParaRPr>
          </a:p>
          <a:p>
            <a:pPr marL="0" indent="0">
              <a:buNone/>
            </a:pPr>
            <a:endParaRPr lang="fi-FI" sz="2400" dirty="0">
              <a:ea typeface="+mn-lt"/>
              <a:cs typeface="+mn-lt"/>
            </a:endParaRPr>
          </a:p>
          <a:p>
            <a:pPr marL="0" indent="0">
              <a:buNone/>
            </a:pPr>
            <a:endParaRPr lang="fi-FI" sz="2400" dirty="0">
              <a:ea typeface="+mn-lt"/>
              <a:cs typeface="+mn-lt"/>
            </a:endParaRPr>
          </a:p>
          <a:p>
            <a:pPr>
              <a:spcBef>
                <a:spcPts val="0"/>
              </a:spcBef>
            </a:pPr>
            <a:endParaRPr lang="fi-FI" sz="2400" dirty="0"/>
          </a:p>
          <a:p>
            <a:endParaRPr lang="fi-FI" sz="2400" dirty="0"/>
          </a:p>
          <a:p>
            <a:endParaRPr lang="fi-FI" sz="2400" dirty="0"/>
          </a:p>
          <a:p>
            <a:pPr marL="397510" indent="0">
              <a:buNone/>
            </a:pPr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4997784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9487181-B62D-B85E-0EBE-C75A5C9229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Käytännönasioita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8B4E81E-4866-F145-38EB-33EE9A5B86D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6800" y="1732493"/>
            <a:ext cx="8596668" cy="4838563"/>
          </a:xfrm>
        </p:spPr>
        <p:txBody>
          <a:bodyPr vert="horz" lIns="91440" tIns="45720" rIns="91440" bIns="45720" rtlCol="0" anchor="t">
            <a:normAutofit fontScale="92500"/>
          </a:bodyPr>
          <a:lstStyle/>
          <a:p>
            <a:pPr>
              <a:buFont typeface="Arial" charset="2"/>
              <a:buChar char="•"/>
            </a:pPr>
            <a:r>
              <a:rPr lang="fi-FI" sz="2400" dirty="0">
                <a:ea typeface="+mn-lt"/>
                <a:cs typeface="+mn-lt"/>
              </a:rPr>
              <a:t>Liikuntavaatteet: sisäliikuntavaatepussin voi tuoda naulakkoon (shortsit, t-paita, juomapullo). </a:t>
            </a:r>
          </a:p>
          <a:p>
            <a:pPr>
              <a:buFont typeface="Arial" charset="2"/>
              <a:buChar char="•"/>
            </a:pPr>
            <a:r>
              <a:rPr lang="fi-FI" sz="2400" dirty="0">
                <a:ea typeface="+mn-lt"/>
                <a:cs typeface="+mn-lt"/>
              </a:rPr>
              <a:t>Säähän sopivat vaatteet; olemme paljon ulkona myös liikuntatuntien ja välituntien ulkopuolella. Välitunnit vietetään ulkona.</a:t>
            </a:r>
            <a:endParaRPr lang="en-US" sz="2400" dirty="0">
              <a:ea typeface="+mn-lt"/>
              <a:cs typeface="+mn-lt"/>
            </a:endParaRPr>
          </a:p>
          <a:p>
            <a:pPr>
              <a:buClr>
                <a:srgbClr val="EB3D9F"/>
              </a:buClr>
            </a:pPr>
            <a:endParaRPr lang="fi-FI" sz="2400" dirty="0">
              <a:ea typeface="+mn-lt"/>
              <a:cs typeface="+mn-lt"/>
            </a:endParaRPr>
          </a:p>
          <a:p>
            <a:pPr>
              <a:buClr>
                <a:srgbClr val="EB3D9F"/>
              </a:buClr>
              <a:buFont typeface="Arial" charset="2"/>
              <a:buChar char="•"/>
            </a:pPr>
            <a:r>
              <a:rPr lang="fi-FI" sz="2400" dirty="0">
                <a:ea typeface="+mn-lt"/>
                <a:cs typeface="+mn-lt"/>
              </a:rPr>
              <a:t>Sisäkengät on suositeltavat</a:t>
            </a:r>
            <a:endParaRPr lang="en-US" sz="2400" dirty="0">
              <a:ea typeface="+mn-lt"/>
              <a:cs typeface="+mn-lt"/>
            </a:endParaRPr>
          </a:p>
          <a:p>
            <a:pPr>
              <a:buClr>
                <a:srgbClr val="EB3D9F"/>
              </a:buClr>
            </a:pPr>
            <a:endParaRPr lang="fi-FI" sz="2400" dirty="0"/>
          </a:p>
          <a:p>
            <a:pPr>
              <a:buClr>
                <a:srgbClr val="EB3D9F"/>
              </a:buClr>
              <a:buFont typeface="Arial" charset="2"/>
              <a:buChar char="•"/>
            </a:pPr>
            <a:r>
              <a:rPr lang="fi-FI" sz="2400" dirty="0"/>
              <a:t>Vaatteiden nimikointi!</a:t>
            </a:r>
            <a:endParaRPr lang="fi-FI" sz="2400" dirty="0">
              <a:ea typeface="+mn-lt"/>
              <a:cs typeface="+mn-lt"/>
            </a:endParaRPr>
          </a:p>
          <a:p>
            <a:pPr>
              <a:buClr>
                <a:srgbClr val="EB3D9F"/>
              </a:buClr>
              <a:buFont typeface="Arial" charset="2"/>
              <a:buChar char="•"/>
            </a:pPr>
            <a:r>
              <a:rPr lang="fi-FI" sz="2400" dirty="0">
                <a:ea typeface="+mn-lt"/>
                <a:cs typeface="+mn-lt"/>
              </a:rPr>
              <a:t>Koulun ja kodin välinen yhteistyö toimii molempiin suuntiin. Olkaa heti yhteydessä, jos haluatte enemmän tietoa lapsenne koulunkäynnistä tai jokin asia huolettaa.</a:t>
            </a:r>
          </a:p>
          <a:p>
            <a:pPr>
              <a:buClr>
                <a:srgbClr val="EB3D9F"/>
              </a:buClr>
            </a:pPr>
            <a:endParaRPr lang="fi-FI" dirty="0"/>
          </a:p>
          <a:p>
            <a:pPr>
              <a:buClr>
                <a:srgbClr val="EB3D9F"/>
              </a:buClr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913247743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Savon">
  <a:themeElements>
    <a:clrScheme name="Savon">
      <a:dk1>
        <a:sysClr val="windowText" lastClr="000000"/>
      </a:dk1>
      <a:lt1>
        <a:sysClr val="window" lastClr="FFFFFF"/>
      </a:lt1>
      <a:dk2>
        <a:srgbClr val="1485A4"/>
      </a:dk2>
      <a:lt2>
        <a:srgbClr val="E3DED1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F49100"/>
      </a:hlink>
      <a:folHlink>
        <a:srgbClr val="739D9B"/>
      </a:folHlink>
    </a:clrScheme>
    <a:fontScheme name="Savon">
      <a:maj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Savon">
      <a:fillStyleLst>
        <a:solidFill>
          <a:schemeClr val="phClr"/>
        </a:solidFill>
        <a:gradFill rotWithShape="1">
          <a:gsLst>
            <a:gs pos="0">
              <a:schemeClr val="phClr">
                <a:tint val="60000"/>
                <a:satMod val="105000"/>
                <a:lumMod val="105000"/>
              </a:schemeClr>
            </a:gs>
            <a:gs pos="100000">
              <a:schemeClr val="phClr">
                <a:tint val="65000"/>
                <a:satMod val="100000"/>
                <a:lumMod val="100000"/>
              </a:schemeClr>
            </a:gs>
            <a:gs pos="100000">
              <a:schemeClr val="phClr">
                <a:tint val="70000"/>
                <a:satMod val="100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0000"/>
                <a:lumMod val="100000"/>
              </a:schemeClr>
            </a:gs>
            <a:gs pos="50000">
              <a:schemeClr val="phClr">
                <a:shade val="99000"/>
                <a:satMod val="105000"/>
                <a:lumMod val="100000"/>
              </a:schemeClr>
            </a:gs>
            <a:gs pos="100000">
              <a:schemeClr val="phClr">
                <a:shade val="98000"/>
                <a:satMod val="105000"/>
                <a:lumMod val="100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12700" dir="5400000" algn="ctr" rotWithShape="0">
              <a:srgbClr val="000000">
                <a:alpha val="63000"/>
              </a:srgbClr>
            </a:outerShdw>
          </a:effectLst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4200000"/>
            </a:lightRig>
          </a:scene3d>
          <a:sp3d prstMaterial="flat">
            <a:bevelT w="50800" h="63500" prst="riblet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shade val="92000"/>
                <a:satMod val="160000"/>
              </a:schemeClr>
            </a:gs>
            <a:gs pos="77000">
              <a:schemeClr val="phClr">
                <a:tint val="100000"/>
                <a:shade val="73000"/>
                <a:satMod val="155000"/>
              </a:schemeClr>
            </a:gs>
            <a:gs pos="100000">
              <a:schemeClr val="phClr">
                <a:tint val="100000"/>
                <a:shade val="67000"/>
                <a:satMod val="145000"/>
              </a:schemeClr>
            </a:gs>
          </a:gsLst>
          <a:lin ang="5400000" scaled="0"/>
        </a:gra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2000"/>
                <a:satMod val="115000"/>
              </a:schemeClr>
            </a:duotone>
          </a:blip>
          <a:tile tx="0" ty="0" sx="60000" sy="6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avon" id="{1306E473-ED32-493B-A2D0-240A757EDD34}" vid="{C20BADFE-D095-436F-9677-9264042809F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TM03457510[[fn=Savon]]</Template>
  <TotalTime>14</TotalTime>
  <Words>393</Words>
  <Application>Microsoft Office PowerPoint</Application>
  <PresentationFormat>Laajakuva</PresentationFormat>
  <Paragraphs>60</Paragraphs>
  <Slides>7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Century Gothic</vt:lpstr>
      <vt:lpstr>Garamond</vt:lpstr>
      <vt:lpstr>Wingdings</vt:lpstr>
      <vt:lpstr>Savon</vt:lpstr>
      <vt:lpstr>Vanhempainilta</vt:lpstr>
      <vt:lpstr>Alkuopetus Kalevalan koulussa</vt:lpstr>
      <vt:lpstr>Yhteisopettajuus ja oppimisympäristömme</vt:lpstr>
      <vt:lpstr>Suomen kieli</vt:lpstr>
      <vt:lpstr>Matematiikka</vt:lpstr>
      <vt:lpstr>Käytännönasioita</vt:lpstr>
      <vt:lpstr>Käytännönasioita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Vanhempainilta</dc:title>
  <dc:creator>Turunen Paula</dc:creator>
  <cp:lastModifiedBy>Eskelinen Kati Tiia Elina</cp:lastModifiedBy>
  <cp:revision>203</cp:revision>
  <dcterms:modified xsi:type="dcterms:W3CDTF">2025-08-15T09:20:11Z</dcterms:modified>
</cp:coreProperties>
</file>