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98" r:id="rId4"/>
    <p:sldId id="283" r:id="rId5"/>
    <p:sldId id="297" r:id="rId6"/>
    <p:sldId id="292" r:id="rId7"/>
    <p:sldId id="284" r:id="rId8"/>
    <p:sldId id="285" r:id="rId9"/>
    <p:sldId id="299" r:id="rId10"/>
    <p:sldId id="300" r:id="rId11"/>
    <p:sldId id="303" r:id="rId12"/>
    <p:sldId id="293" r:id="rId13"/>
    <p:sldId id="294" r:id="rId14"/>
    <p:sldId id="305" r:id="rId15"/>
    <p:sldId id="306" r:id="rId16"/>
    <p:sldId id="296" r:id="rId17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7" autoAdjust="0"/>
    <p:restoredTop sz="94574" autoAdjust="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D0EC6-BB8B-446C-B5C6-DDC630F8F30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6F5B96-AD4A-434E-95DB-8BB49424C2B0}">
      <dgm:prSet/>
      <dgm:spPr/>
      <dgm:t>
        <a:bodyPr/>
        <a:lstStyle/>
        <a:p>
          <a:r>
            <a:rPr lang="fi-FI"/>
            <a:t>Tehtävä</a:t>
          </a:r>
          <a:endParaRPr lang="en-US"/>
        </a:p>
      </dgm:t>
    </dgm:pt>
    <dgm:pt modelId="{51B4A44D-5B5B-45CE-A70B-7DCF937305C9}" type="parTrans" cxnId="{37DE45D0-654C-4AC7-898C-A3AE1066BC9A}">
      <dgm:prSet/>
      <dgm:spPr/>
      <dgm:t>
        <a:bodyPr/>
        <a:lstStyle/>
        <a:p>
          <a:endParaRPr lang="en-US"/>
        </a:p>
      </dgm:t>
    </dgm:pt>
    <dgm:pt modelId="{A2798485-511B-4F3D-9406-D2FA948ADDF0}" type="sibTrans" cxnId="{37DE45D0-654C-4AC7-898C-A3AE1066BC9A}">
      <dgm:prSet/>
      <dgm:spPr/>
      <dgm:t>
        <a:bodyPr/>
        <a:lstStyle/>
        <a:p>
          <a:endParaRPr lang="en-US"/>
        </a:p>
      </dgm:t>
    </dgm:pt>
    <dgm:pt modelId="{88009C88-67BD-4E4F-A1D5-DEC5C81E460D}">
      <dgm:prSet/>
      <dgm:spPr/>
      <dgm:t>
        <a:bodyPr/>
        <a:lstStyle/>
        <a:p>
          <a:r>
            <a:rPr lang="fi-FI"/>
            <a:t>Harjoitelkaa keskustelua, jossa työntekijä kuulee vanhemman huolen ja kertoo omat havaintonsa.</a:t>
          </a:r>
          <a:endParaRPr lang="en-US"/>
        </a:p>
      </dgm:t>
    </dgm:pt>
    <dgm:pt modelId="{8A6AEF66-B375-4318-B4D7-D65F5D90C6D5}" type="parTrans" cxnId="{4237EA9C-60B8-498F-9753-845DF55C1396}">
      <dgm:prSet/>
      <dgm:spPr/>
      <dgm:t>
        <a:bodyPr/>
        <a:lstStyle/>
        <a:p>
          <a:endParaRPr lang="en-US"/>
        </a:p>
      </dgm:t>
    </dgm:pt>
    <dgm:pt modelId="{C50802BA-4578-4B52-B4FD-E8ADCAD60633}" type="sibTrans" cxnId="{4237EA9C-60B8-498F-9753-845DF55C1396}">
      <dgm:prSet/>
      <dgm:spPr/>
      <dgm:t>
        <a:bodyPr/>
        <a:lstStyle/>
        <a:p>
          <a:endParaRPr lang="en-US"/>
        </a:p>
      </dgm:t>
    </dgm:pt>
    <dgm:pt modelId="{035AE50E-0544-44C5-BDB9-4EBF041BFD49}">
      <dgm:prSet/>
      <dgm:spPr/>
      <dgm:t>
        <a:bodyPr/>
        <a:lstStyle/>
        <a:p>
          <a:r>
            <a:rPr lang="fi-FI"/>
            <a:t>Kirjatkaa konkreettisia toimenpiteitä, joilla lapsen sosiaalista osallisuutta voi tukea.</a:t>
          </a:r>
          <a:endParaRPr lang="en-US"/>
        </a:p>
      </dgm:t>
    </dgm:pt>
    <dgm:pt modelId="{F8FBC9D8-F8AF-458E-9EB2-C8764EE10C00}" type="parTrans" cxnId="{3F6A52BA-3C99-4A57-B561-B856F8056344}">
      <dgm:prSet/>
      <dgm:spPr/>
      <dgm:t>
        <a:bodyPr/>
        <a:lstStyle/>
        <a:p>
          <a:endParaRPr lang="en-US"/>
        </a:p>
      </dgm:t>
    </dgm:pt>
    <dgm:pt modelId="{9B74B16C-8967-4C29-917B-D4EA26336216}" type="sibTrans" cxnId="{3F6A52BA-3C99-4A57-B561-B856F8056344}">
      <dgm:prSet/>
      <dgm:spPr/>
      <dgm:t>
        <a:bodyPr/>
        <a:lstStyle/>
        <a:p>
          <a:endParaRPr lang="en-US"/>
        </a:p>
      </dgm:t>
    </dgm:pt>
    <dgm:pt modelId="{E4FDF570-0FB8-4D87-90E8-63EAD03F4F14}" type="pres">
      <dgm:prSet presAssocID="{C65D0EC6-BB8B-446C-B5C6-DDC630F8F30B}" presName="root" presStyleCnt="0">
        <dgm:presLayoutVars>
          <dgm:dir/>
          <dgm:resizeHandles val="exact"/>
        </dgm:presLayoutVars>
      </dgm:prSet>
      <dgm:spPr/>
    </dgm:pt>
    <dgm:pt modelId="{8C2E539F-9254-4E63-86EF-D60A5FDD5C2C}" type="pres">
      <dgm:prSet presAssocID="{9D6F5B96-AD4A-434E-95DB-8BB49424C2B0}" presName="compNode" presStyleCnt="0"/>
      <dgm:spPr/>
    </dgm:pt>
    <dgm:pt modelId="{19518DBA-15AD-4B2C-A511-30689BDD8572}" type="pres">
      <dgm:prSet presAssocID="{9D6F5B96-AD4A-434E-95DB-8BB49424C2B0}" presName="bgRect" presStyleLbl="bgShp" presStyleIdx="0" presStyleCnt="3"/>
      <dgm:spPr/>
    </dgm:pt>
    <dgm:pt modelId="{EA762232-A009-4B4E-9AF7-ECE35BB85961}" type="pres">
      <dgm:prSet presAssocID="{9D6F5B96-AD4A-434E-95DB-8BB49424C2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yijykynä"/>
        </a:ext>
      </dgm:extLst>
    </dgm:pt>
    <dgm:pt modelId="{4EDEC543-F02C-4E7D-B05A-62D81B1B0E7F}" type="pres">
      <dgm:prSet presAssocID="{9D6F5B96-AD4A-434E-95DB-8BB49424C2B0}" presName="spaceRect" presStyleCnt="0"/>
      <dgm:spPr/>
    </dgm:pt>
    <dgm:pt modelId="{13DE6CB3-2B27-44B7-BE27-9334FCCD42EE}" type="pres">
      <dgm:prSet presAssocID="{9D6F5B96-AD4A-434E-95DB-8BB49424C2B0}" presName="parTx" presStyleLbl="revTx" presStyleIdx="0" presStyleCnt="3">
        <dgm:presLayoutVars>
          <dgm:chMax val="0"/>
          <dgm:chPref val="0"/>
        </dgm:presLayoutVars>
      </dgm:prSet>
      <dgm:spPr/>
    </dgm:pt>
    <dgm:pt modelId="{EC771EFB-E314-4F31-906E-2B66C237887C}" type="pres">
      <dgm:prSet presAssocID="{A2798485-511B-4F3D-9406-D2FA948ADDF0}" presName="sibTrans" presStyleCnt="0"/>
      <dgm:spPr/>
    </dgm:pt>
    <dgm:pt modelId="{5B927F31-5418-466D-8409-991E580B0C42}" type="pres">
      <dgm:prSet presAssocID="{88009C88-67BD-4E4F-A1D5-DEC5C81E460D}" presName="compNode" presStyleCnt="0"/>
      <dgm:spPr/>
    </dgm:pt>
    <dgm:pt modelId="{3D435E14-405F-47BE-9BA1-D4F5BACF35EE}" type="pres">
      <dgm:prSet presAssocID="{88009C88-67BD-4E4F-A1D5-DEC5C81E460D}" presName="bgRect" presStyleLbl="bgShp" presStyleIdx="1" presStyleCnt="3"/>
      <dgm:spPr/>
    </dgm:pt>
    <dgm:pt modelId="{90E66841-34B6-43A5-8685-020930279270}" type="pres">
      <dgm:prSet presAssocID="{88009C88-67BD-4E4F-A1D5-DEC5C81E460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skustelu"/>
        </a:ext>
      </dgm:extLst>
    </dgm:pt>
    <dgm:pt modelId="{3007D241-0C93-4E35-AF6B-56509F1EF568}" type="pres">
      <dgm:prSet presAssocID="{88009C88-67BD-4E4F-A1D5-DEC5C81E460D}" presName="spaceRect" presStyleCnt="0"/>
      <dgm:spPr/>
    </dgm:pt>
    <dgm:pt modelId="{54B7EFFF-7EC9-4B96-AFE4-7124FF6830AD}" type="pres">
      <dgm:prSet presAssocID="{88009C88-67BD-4E4F-A1D5-DEC5C81E460D}" presName="parTx" presStyleLbl="revTx" presStyleIdx="1" presStyleCnt="3">
        <dgm:presLayoutVars>
          <dgm:chMax val="0"/>
          <dgm:chPref val="0"/>
        </dgm:presLayoutVars>
      </dgm:prSet>
      <dgm:spPr/>
    </dgm:pt>
    <dgm:pt modelId="{85D2CC10-D87D-49F4-8515-361B254BBEFE}" type="pres">
      <dgm:prSet presAssocID="{C50802BA-4578-4B52-B4FD-E8ADCAD60633}" presName="sibTrans" presStyleCnt="0"/>
      <dgm:spPr/>
    </dgm:pt>
    <dgm:pt modelId="{E250EDBE-7F98-4546-9B27-E9B8BCBCE122}" type="pres">
      <dgm:prSet presAssocID="{035AE50E-0544-44C5-BDB9-4EBF041BFD49}" presName="compNode" presStyleCnt="0"/>
      <dgm:spPr/>
    </dgm:pt>
    <dgm:pt modelId="{57E01F81-27CC-4E22-8C32-FEA99009E5D0}" type="pres">
      <dgm:prSet presAssocID="{035AE50E-0544-44C5-BDB9-4EBF041BFD49}" presName="bgRect" presStyleLbl="bgShp" presStyleIdx="2" presStyleCnt="3"/>
      <dgm:spPr/>
    </dgm:pt>
    <dgm:pt modelId="{916B7E0D-C76A-43F0-ADBD-663F4BCA4D36}" type="pres">
      <dgm:prSet presAssocID="{035AE50E-0544-44C5-BDB9-4EBF041BFD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7283CDF4-2F31-4F64-89FF-4329F9BF67D2}" type="pres">
      <dgm:prSet presAssocID="{035AE50E-0544-44C5-BDB9-4EBF041BFD49}" presName="spaceRect" presStyleCnt="0"/>
      <dgm:spPr/>
    </dgm:pt>
    <dgm:pt modelId="{EB7F8919-0647-4146-88DA-612C5C45F360}" type="pres">
      <dgm:prSet presAssocID="{035AE50E-0544-44C5-BDB9-4EBF041BFD4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EF28700-EFFA-438D-9F82-7A66E399DF67}" type="presOf" srcId="{88009C88-67BD-4E4F-A1D5-DEC5C81E460D}" destId="{54B7EFFF-7EC9-4B96-AFE4-7124FF6830AD}" srcOrd="0" destOrd="0" presId="urn:microsoft.com/office/officeart/2018/2/layout/IconVerticalSolidList"/>
    <dgm:cxn modelId="{3328546E-6C02-4353-BC07-50A1CB9BF694}" type="presOf" srcId="{035AE50E-0544-44C5-BDB9-4EBF041BFD49}" destId="{EB7F8919-0647-4146-88DA-612C5C45F360}" srcOrd="0" destOrd="0" presId="urn:microsoft.com/office/officeart/2018/2/layout/IconVerticalSolidList"/>
    <dgm:cxn modelId="{4237EA9C-60B8-498F-9753-845DF55C1396}" srcId="{C65D0EC6-BB8B-446C-B5C6-DDC630F8F30B}" destId="{88009C88-67BD-4E4F-A1D5-DEC5C81E460D}" srcOrd="1" destOrd="0" parTransId="{8A6AEF66-B375-4318-B4D7-D65F5D90C6D5}" sibTransId="{C50802BA-4578-4B52-B4FD-E8ADCAD60633}"/>
    <dgm:cxn modelId="{3F6A52BA-3C99-4A57-B561-B856F8056344}" srcId="{C65D0EC6-BB8B-446C-B5C6-DDC630F8F30B}" destId="{035AE50E-0544-44C5-BDB9-4EBF041BFD49}" srcOrd="2" destOrd="0" parTransId="{F8FBC9D8-F8AF-458E-9EB2-C8764EE10C00}" sibTransId="{9B74B16C-8967-4C29-917B-D4EA26336216}"/>
    <dgm:cxn modelId="{EE12D5C4-BE53-4CC4-9151-6D9E53127A47}" type="presOf" srcId="{9D6F5B96-AD4A-434E-95DB-8BB49424C2B0}" destId="{13DE6CB3-2B27-44B7-BE27-9334FCCD42EE}" srcOrd="0" destOrd="0" presId="urn:microsoft.com/office/officeart/2018/2/layout/IconVerticalSolidList"/>
    <dgm:cxn modelId="{37DE45D0-654C-4AC7-898C-A3AE1066BC9A}" srcId="{C65D0EC6-BB8B-446C-B5C6-DDC630F8F30B}" destId="{9D6F5B96-AD4A-434E-95DB-8BB49424C2B0}" srcOrd="0" destOrd="0" parTransId="{51B4A44D-5B5B-45CE-A70B-7DCF937305C9}" sibTransId="{A2798485-511B-4F3D-9406-D2FA948ADDF0}"/>
    <dgm:cxn modelId="{2D8175DC-CABF-4739-9063-D60E7107B759}" type="presOf" srcId="{C65D0EC6-BB8B-446C-B5C6-DDC630F8F30B}" destId="{E4FDF570-0FB8-4D87-90E8-63EAD03F4F14}" srcOrd="0" destOrd="0" presId="urn:microsoft.com/office/officeart/2018/2/layout/IconVerticalSolidList"/>
    <dgm:cxn modelId="{853F3BC0-BB76-4A60-9968-D99BE34118AA}" type="presParOf" srcId="{E4FDF570-0FB8-4D87-90E8-63EAD03F4F14}" destId="{8C2E539F-9254-4E63-86EF-D60A5FDD5C2C}" srcOrd="0" destOrd="0" presId="urn:microsoft.com/office/officeart/2018/2/layout/IconVerticalSolidList"/>
    <dgm:cxn modelId="{9869753D-EACE-4A3A-8654-A817DC131917}" type="presParOf" srcId="{8C2E539F-9254-4E63-86EF-D60A5FDD5C2C}" destId="{19518DBA-15AD-4B2C-A511-30689BDD8572}" srcOrd="0" destOrd="0" presId="urn:microsoft.com/office/officeart/2018/2/layout/IconVerticalSolidList"/>
    <dgm:cxn modelId="{C8B50543-E80F-4941-892A-D3D636B6C424}" type="presParOf" srcId="{8C2E539F-9254-4E63-86EF-D60A5FDD5C2C}" destId="{EA762232-A009-4B4E-9AF7-ECE35BB85961}" srcOrd="1" destOrd="0" presId="urn:microsoft.com/office/officeart/2018/2/layout/IconVerticalSolidList"/>
    <dgm:cxn modelId="{9348D41B-303B-4604-B3B3-57A88C778E04}" type="presParOf" srcId="{8C2E539F-9254-4E63-86EF-D60A5FDD5C2C}" destId="{4EDEC543-F02C-4E7D-B05A-62D81B1B0E7F}" srcOrd="2" destOrd="0" presId="urn:microsoft.com/office/officeart/2018/2/layout/IconVerticalSolidList"/>
    <dgm:cxn modelId="{9BB5EDB7-6B8C-432B-AAE5-6475C7680CD2}" type="presParOf" srcId="{8C2E539F-9254-4E63-86EF-D60A5FDD5C2C}" destId="{13DE6CB3-2B27-44B7-BE27-9334FCCD42EE}" srcOrd="3" destOrd="0" presId="urn:microsoft.com/office/officeart/2018/2/layout/IconVerticalSolidList"/>
    <dgm:cxn modelId="{8BEBA898-6022-4410-BB85-3E1900E68505}" type="presParOf" srcId="{E4FDF570-0FB8-4D87-90E8-63EAD03F4F14}" destId="{EC771EFB-E314-4F31-906E-2B66C237887C}" srcOrd="1" destOrd="0" presId="urn:microsoft.com/office/officeart/2018/2/layout/IconVerticalSolidList"/>
    <dgm:cxn modelId="{647227E1-C2AC-4FA6-ADA4-39047F49BF45}" type="presParOf" srcId="{E4FDF570-0FB8-4D87-90E8-63EAD03F4F14}" destId="{5B927F31-5418-466D-8409-991E580B0C42}" srcOrd="2" destOrd="0" presId="urn:microsoft.com/office/officeart/2018/2/layout/IconVerticalSolidList"/>
    <dgm:cxn modelId="{DA1518F5-52B4-4021-9FC9-46D244A31618}" type="presParOf" srcId="{5B927F31-5418-466D-8409-991E580B0C42}" destId="{3D435E14-405F-47BE-9BA1-D4F5BACF35EE}" srcOrd="0" destOrd="0" presId="urn:microsoft.com/office/officeart/2018/2/layout/IconVerticalSolidList"/>
    <dgm:cxn modelId="{22D32E05-9E2D-4B5A-A25B-09DFBD53A170}" type="presParOf" srcId="{5B927F31-5418-466D-8409-991E580B0C42}" destId="{90E66841-34B6-43A5-8685-020930279270}" srcOrd="1" destOrd="0" presId="urn:microsoft.com/office/officeart/2018/2/layout/IconVerticalSolidList"/>
    <dgm:cxn modelId="{3D7D4AB2-6469-44B2-99CF-63E4B9F9C646}" type="presParOf" srcId="{5B927F31-5418-466D-8409-991E580B0C42}" destId="{3007D241-0C93-4E35-AF6B-56509F1EF568}" srcOrd="2" destOrd="0" presId="urn:microsoft.com/office/officeart/2018/2/layout/IconVerticalSolidList"/>
    <dgm:cxn modelId="{26F31534-E053-4660-946D-2EE54814BFFA}" type="presParOf" srcId="{5B927F31-5418-466D-8409-991E580B0C42}" destId="{54B7EFFF-7EC9-4B96-AFE4-7124FF6830AD}" srcOrd="3" destOrd="0" presId="urn:microsoft.com/office/officeart/2018/2/layout/IconVerticalSolidList"/>
    <dgm:cxn modelId="{EC0018A4-EDC2-477B-9877-0E9E17BCA038}" type="presParOf" srcId="{E4FDF570-0FB8-4D87-90E8-63EAD03F4F14}" destId="{85D2CC10-D87D-49F4-8515-361B254BBEFE}" srcOrd="3" destOrd="0" presId="urn:microsoft.com/office/officeart/2018/2/layout/IconVerticalSolidList"/>
    <dgm:cxn modelId="{8DFD9193-5D62-4A8D-B4A8-48EC0BFB1767}" type="presParOf" srcId="{E4FDF570-0FB8-4D87-90E8-63EAD03F4F14}" destId="{E250EDBE-7F98-4546-9B27-E9B8BCBCE122}" srcOrd="4" destOrd="0" presId="urn:microsoft.com/office/officeart/2018/2/layout/IconVerticalSolidList"/>
    <dgm:cxn modelId="{4FE7A72B-AD1E-419A-929A-5D1F34C119AA}" type="presParOf" srcId="{E250EDBE-7F98-4546-9B27-E9B8BCBCE122}" destId="{57E01F81-27CC-4E22-8C32-FEA99009E5D0}" srcOrd="0" destOrd="0" presId="urn:microsoft.com/office/officeart/2018/2/layout/IconVerticalSolidList"/>
    <dgm:cxn modelId="{74076308-D387-4014-8E1D-0F02CC942FC6}" type="presParOf" srcId="{E250EDBE-7F98-4546-9B27-E9B8BCBCE122}" destId="{916B7E0D-C76A-43F0-ADBD-663F4BCA4D36}" srcOrd="1" destOrd="0" presId="urn:microsoft.com/office/officeart/2018/2/layout/IconVerticalSolidList"/>
    <dgm:cxn modelId="{991F0BBC-6E14-4905-8A08-6E7581F2B88E}" type="presParOf" srcId="{E250EDBE-7F98-4546-9B27-E9B8BCBCE122}" destId="{7283CDF4-2F31-4F64-89FF-4329F9BF67D2}" srcOrd="2" destOrd="0" presId="urn:microsoft.com/office/officeart/2018/2/layout/IconVerticalSolidList"/>
    <dgm:cxn modelId="{9ED222AC-16B8-45F2-B049-9228E4BBAAE5}" type="presParOf" srcId="{E250EDBE-7F98-4546-9B27-E9B8BCBCE122}" destId="{EB7F8919-0647-4146-88DA-612C5C45F3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67EA3-D04A-44DB-A625-90D0CF0F7AF9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9A84A17-0858-4AAB-91F7-43EF3FAE79C0}">
      <dgm:prSet/>
      <dgm:spPr/>
      <dgm:t>
        <a:bodyPr/>
        <a:lstStyle/>
        <a:p>
          <a:r>
            <a:rPr lang="fi-FI"/>
            <a:t>Tehtävä:</a:t>
          </a:r>
          <a:endParaRPr lang="en-US"/>
        </a:p>
      </dgm:t>
    </dgm:pt>
    <dgm:pt modelId="{1EC4AD83-E020-4E5B-8A30-DF2577BB8B59}" type="parTrans" cxnId="{2CAB4945-F2CA-4EEF-939A-534F2B4BC8D0}">
      <dgm:prSet/>
      <dgm:spPr/>
      <dgm:t>
        <a:bodyPr/>
        <a:lstStyle/>
        <a:p>
          <a:endParaRPr lang="en-US"/>
        </a:p>
      </dgm:t>
    </dgm:pt>
    <dgm:pt modelId="{53B05546-6368-484A-9318-22FDF56AAD7E}" type="sibTrans" cxnId="{2CAB4945-F2CA-4EEF-939A-534F2B4BC8D0}">
      <dgm:prSet/>
      <dgm:spPr/>
      <dgm:t>
        <a:bodyPr/>
        <a:lstStyle/>
        <a:p>
          <a:endParaRPr lang="en-US"/>
        </a:p>
      </dgm:t>
    </dgm:pt>
    <dgm:pt modelId="{8C5B553E-EEA5-4971-8E64-D5E3681EE376}">
      <dgm:prSet/>
      <dgm:spPr/>
      <dgm:t>
        <a:bodyPr/>
        <a:lstStyle/>
        <a:p>
          <a:r>
            <a:rPr lang="fi-FI"/>
            <a:t>Miten toimit tilanteessa heti?</a:t>
          </a:r>
          <a:endParaRPr lang="en-US"/>
        </a:p>
      </dgm:t>
    </dgm:pt>
    <dgm:pt modelId="{22D0D6CA-7D3C-4E7C-9F57-C6F06BD5026B}" type="parTrans" cxnId="{AC0C00B9-F80B-4E18-A268-A17D5B7E7F5F}">
      <dgm:prSet/>
      <dgm:spPr/>
      <dgm:t>
        <a:bodyPr/>
        <a:lstStyle/>
        <a:p>
          <a:endParaRPr lang="en-US"/>
        </a:p>
      </dgm:t>
    </dgm:pt>
    <dgm:pt modelId="{377829A5-3BF6-4CCD-9609-AD970A7A7D43}" type="sibTrans" cxnId="{AC0C00B9-F80B-4E18-A268-A17D5B7E7F5F}">
      <dgm:prSet/>
      <dgm:spPr/>
      <dgm:t>
        <a:bodyPr/>
        <a:lstStyle/>
        <a:p>
          <a:endParaRPr lang="en-US"/>
        </a:p>
      </dgm:t>
    </dgm:pt>
    <dgm:pt modelId="{7210CAB7-F687-433C-8B2F-F687C192257E}">
      <dgm:prSet/>
      <dgm:spPr/>
      <dgm:t>
        <a:bodyPr/>
        <a:lstStyle/>
        <a:p>
          <a:r>
            <a:rPr lang="fi-FI"/>
            <a:t>Millainen viesti lähetetään vanhemmalle?</a:t>
          </a:r>
          <a:endParaRPr lang="en-US"/>
        </a:p>
      </dgm:t>
    </dgm:pt>
    <dgm:pt modelId="{0E5D922E-95C6-49A4-9D16-DDFFD39595CD}" type="parTrans" cxnId="{5F93B2CC-62E7-4C83-84FA-19A611B98E7E}">
      <dgm:prSet/>
      <dgm:spPr/>
      <dgm:t>
        <a:bodyPr/>
        <a:lstStyle/>
        <a:p>
          <a:endParaRPr lang="en-US"/>
        </a:p>
      </dgm:t>
    </dgm:pt>
    <dgm:pt modelId="{545E22B8-0D59-4FE3-85D5-9A93446EC859}" type="sibTrans" cxnId="{5F93B2CC-62E7-4C83-84FA-19A611B98E7E}">
      <dgm:prSet/>
      <dgm:spPr/>
      <dgm:t>
        <a:bodyPr/>
        <a:lstStyle/>
        <a:p>
          <a:endParaRPr lang="en-US"/>
        </a:p>
      </dgm:t>
    </dgm:pt>
    <dgm:pt modelId="{C82BDB93-F990-4253-AB65-E222C7DDB4D9}">
      <dgm:prSet/>
      <dgm:spPr/>
      <dgm:t>
        <a:bodyPr/>
        <a:lstStyle/>
        <a:p>
          <a:r>
            <a:rPr lang="fi-FI"/>
            <a:t>Mitä tiimin kanssa tulisi käsitellä jatkossa?</a:t>
          </a:r>
          <a:endParaRPr lang="en-US"/>
        </a:p>
      </dgm:t>
    </dgm:pt>
    <dgm:pt modelId="{526DEE35-88F9-4366-849D-E061240F05A1}" type="parTrans" cxnId="{4D505E89-B2CD-49E0-9A1E-85FF54DF3EE4}">
      <dgm:prSet/>
      <dgm:spPr/>
      <dgm:t>
        <a:bodyPr/>
        <a:lstStyle/>
        <a:p>
          <a:endParaRPr lang="en-US"/>
        </a:p>
      </dgm:t>
    </dgm:pt>
    <dgm:pt modelId="{8F195110-3549-454F-9367-DC94ACE58912}" type="sibTrans" cxnId="{4D505E89-B2CD-49E0-9A1E-85FF54DF3EE4}">
      <dgm:prSet/>
      <dgm:spPr/>
      <dgm:t>
        <a:bodyPr/>
        <a:lstStyle/>
        <a:p>
          <a:endParaRPr lang="en-US"/>
        </a:p>
      </dgm:t>
    </dgm:pt>
    <dgm:pt modelId="{7FF543B5-D5EA-4370-BB9C-F3A2A3F09DDE}" type="pres">
      <dgm:prSet presAssocID="{9A767EA3-D04A-44DB-A625-90D0CF0F7AF9}" presName="outerComposite" presStyleCnt="0">
        <dgm:presLayoutVars>
          <dgm:chMax val="5"/>
          <dgm:dir/>
          <dgm:resizeHandles val="exact"/>
        </dgm:presLayoutVars>
      </dgm:prSet>
      <dgm:spPr/>
    </dgm:pt>
    <dgm:pt modelId="{C260BF70-A8A4-4E69-94EB-A9D7174F63C5}" type="pres">
      <dgm:prSet presAssocID="{9A767EA3-D04A-44DB-A625-90D0CF0F7AF9}" presName="dummyMaxCanvas" presStyleCnt="0">
        <dgm:presLayoutVars/>
      </dgm:prSet>
      <dgm:spPr/>
    </dgm:pt>
    <dgm:pt modelId="{92FBCD8D-58BA-4B13-BE0B-7A185DE0096E}" type="pres">
      <dgm:prSet presAssocID="{9A767EA3-D04A-44DB-A625-90D0CF0F7AF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2CAB4945-F2CA-4EEF-939A-534F2B4BC8D0}" srcId="{9A767EA3-D04A-44DB-A625-90D0CF0F7AF9}" destId="{D9A84A17-0858-4AAB-91F7-43EF3FAE79C0}" srcOrd="0" destOrd="0" parTransId="{1EC4AD83-E020-4E5B-8A30-DF2577BB8B59}" sibTransId="{53B05546-6368-484A-9318-22FDF56AAD7E}"/>
    <dgm:cxn modelId="{4D505E89-B2CD-49E0-9A1E-85FF54DF3EE4}" srcId="{D9A84A17-0858-4AAB-91F7-43EF3FAE79C0}" destId="{C82BDB93-F990-4253-AB65-E222C7DDB4D9}" srcOrd="2" destOrd="0" parTransId="{526DEE35-88F9-4366-849D-E061240F05A1}" sibTransId="{8F195110-3549-454F-9367-DC94ACE58912}"/>
    <dgm:cxn modelId="{3F1DDA94-3987-42D5-AEA9-C37193A62FAB}" type="presOf" srcId="{8C5B553E-EEA5-4971-8E64-D5E3681EE376}" destId="{92FBCD8D-58BA-4B13-BE0B-7A185DE0096E}" srcOrd="0" destOrd="1" presId="urn:microsoft.com/office/officeart/2005/8/layout/vProcess5"/>
    <dgm:cxn modelId="{AC0C00B9-F80B-4E18-A268-A17D5B7E7F5F}" srcId="{D9A84A17-0858-4AAB-91F7-43EF3FAE79C0}" destId="{8C5B553E-EEA5-4971-8E64-D5E3681EE376}" srcOrd="0" destOrd="0" parTransId="{22D0D6CA-7D3C-4E7C-9F57-C6F06BD5026B}" sibTransId="{377829A5-3BF6-4CCD-9609-AD970A7A7D43}"/>
    <dgm:cxn modelId="{5F93B2CC-62E7-4C83-84FA-19A611B98E7E}" srcId="{D9A84A17-0858-4AAB-91F7-43EF3FAE79C0}" destId="{7210CAB7-F687-433C-8B2F-F687C192257E}" srcOrd="1" destOrd="0" parTransId="{0E5D922E-95C6-49A4-9D16-DDFFD39595CD}" sibTransId="{545E22B8-0D59-4FE3-85D5-9A93446EC859}"/>
    <dgm:cxn modelId="{0F5BD9D4-1EEB-49A1-99EC-233EA62AA450}" type="presOf" srcId="{9A767EA3-D04A-44DB-A625-90D0CF0F7AF9}" destId="{7FF543B5-D5EA-4370-BB9C-F3A2A3F09DDE}" srcOrd="0" destOrd="0" presId="urn:microsoft.com/office/officeart/2005/8/layout/vProcess5"/>
    <dgm:cxn modelId="{5035E6F4-C1F4-41BA-A9B7-CA422946CD8F}" type="presOf" srcId="{7210CAB7-F687-433C-8B2F-F687C192257E}" destId="{92FBCD8D-58BA-4B13-BE0B-7A185DE0096E}" srcOrd="0" destOrd="2" presId="urn:microsoft.com/office/officeart/2005/8/layout/vProcess5"/>
    <dgm:cxn modelId="{9BD8ACF6-3FAB-4E58-9406-9077F9AB9CA4}" type="presOf" srcId="{D9A84A17-0858-4AAB-91F7-43EF3FAE79C0}" destId="{92FBCD8D-58BA-4B13-BE0B-7A185DE0096E}" srcOrd="0" destOrd="0" presId="urn:microsoft.com/office/officeart/2005/8/layout/vProcess5"/>
    <dgm:cxn modelId="{849CD6F7-BDC2-45F9-ADBE-5D0862E0BD99}" type="presOf" srcId="{C82BDB93-F990-4253-AB65-E222C7DDB4D9}" destId="{92FBCD8D-58BA-4B13-BE0B-7A185DE0096E}" srcOrd="0" destOrd="3" presId="urn:microsoft.com/office/officeart/2005/8/layout/vProcess5"/>
    <dgm:cxn modelId="{D4E43DE9-F063-4D11-811B-6425A02D451E}" type="presParOf" srcId="{7FF543B5-D5EA-4370-BB9C-F3A2A3F09DDE}" destId="{C260BF70-A8A4-4E69-94EB-A9D7174F63C5}" srcOrd="0" destOrd="0" presId="urn:microsoft.com/office/officeart/2005/8/layout/vProcess5"/>
    <dgm:cxn modelId="{F5D10B7E-B9F3-4E73-A9EE-48ED4260633C}" type="presParOf" srcId="{7FF543B5-D5EA-4370-BB9C-F3A2A3F09DDE}" destId="{92FBCD8D-58BA-4B13-BE0B-7A185DE0096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8DBA-15AD-4B2C-A511-30689BDD8572}">
      <dsp:nvSpPr>
        <dsp:cNvPr id="0" name=""/>
        <dsp:cNvSpPr/>
      </dsp:nvSpPr>
      <dsp:spPr>
        <a:xfrm>
          <a:off x="0" y="571"/>
          <a:ext cx="5472000" cy="1336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62232-A009-4B4E-9AF7-ECE35BB85961}">
      <dsp:nvSpPr>
        <dsp:cNvPr id="0" name=""/>
        <dsp:cNvSpPr/>
      </dsp:nvSpPr>
      <dsp:spPr>
        <a:xfrm>
          <a:off x="404386" y="301354"/>
          <a:ext cx="735249" cy="735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E6CB3-2B27-44B7-BE27-9334FCCD42EE}">
      <dsp:nvSpPr>
        <dsp:cNvPr id="0" name=""/>
        <dsp:cNvSpPr/>
      </dsp:nvSpPr>
      <dsp:spPr>
        <a:xfrm>
          <a:off x="1544022" y="571"/>
          <a:ext cx="3927977" cy="1336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0" tIns="141480" rIns="141480" bIns="1414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Tehtävä</a:t>
          </a:r>
          <a:endParaRPr lang="en-US" sz="1900" kern="1200"/>
        </a:p>
      </dsp:txBody>
      <dsp:txXfrm>
        <a:off x="1544022" y="571"/>
        <a:ext cx="3927977" cy="1336816"/>
      </dsp:txXfrm>
    </dsp:sp>
    <dsp:sp modelId="{3D435E14-405F-47BE-9BA1-D4F5BACF35EE}">
      <dsp:nvSpPr>
        <dsp:cNvPr id="0" name=""/>
        <dsp:cNvSpPr/>
      </dsp:nvSpPr>
      <dsp:spPr>
        <a:xfrm>
          <a:off x="0" y="1671591"/>
          <a:ext cx="5472000" cy="1336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66841-34B6-43A5-8685-020930279270}">
      <dsp:nvSpPr>
        <dsp:cNvPr id="0" name=""/>
        <dsp:cNvSpPr/>
      </dsp:nvSpPr>
      <dsp:spPr>
        <a:xfrm>
          <a:off x="404386" y="1972375"/>
          <a:ext cx="735249" cy="735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7EFFF-7EC9-4B96-AFE4-7124FF6830AD}">
      <dsp:nvSpPr>
        <dsp:cNvPr id="0" name=""/>
        <dsp:cNvSpPr/>
      </dsp:nvSpPr>
      <dsp:spPr>
        <a:xfrm>
          <a:off x="1544022" y="1671591"/>
          <a:ext cx="3927977" cy="1336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0" tIns="141480" rIns="141480" bIns="1414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Harjoitelkaa keskustelua, jossa työntekijä kuulee vanhemman huolen ja kertoo omat havaintonsa.</a:t>
          </a:r>
          <a:endParaRPr lang="en-US" sz="1900" kern="1200"/>
        </a:p>
      </dsp:txBody>
      <dsp:txXfrm>
        <a:off x="1544022" y="1671591"/>
        <a:ext cx="3927977" cy="1336816"/>
      </dsp:txXfrm>
    </dsp:sp>
    <dsp:sp modelId="{57E01F81-27CC-4E22-8C32-FEA99009E5D0}">
      <dsp:nvSpPr>
        <dsp:cNvPr id="0" name=""/>
        <dsp:cNvSpPr/>
      </dsp:nvSpPr>
      <dsp:spPr>
        <a:xfrm>
          <a:off x="0" y="3342612"/>
          <a:ext cx="5472000" cy="1336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B7E0D-C76A-43F0-ADBD-663F4BCA4D36}">
      <dsp:nvSpPr>
        <dsp:cNvPr id="0" name=""/>
        <dsp:cNvSpPr/>
      </dsp:nvSpPr>
      <dsp:spPr>
        <a:xfrm>
          <a:off x="404386" y="3643395"/>
          <a:ext cx="735249" cy="735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F8919-0647-4146-88DA-612C5C45F360}">
      <dsp:nvSpPr>
        <dsp:cNvPr id="0" name=""/>
        <dsp:cNvSpPr/>
      </dsp:nvSpPr>
      <dsp:spPr>
        <a:xfrm>
          <a:off x="1544022" y="3342612"/>
          <a:ext cx="3927977" cy="1336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0" tIns="141480" rIns="141480" bIns="1414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Kirjatkaa konkreettisia toimenpiteitä, joilla lapsen sosiaalista osallisuutta voi tukea.</a:t>
          </a:r>
          <a:endParaRPr lang="en-US" sz="1900" kern="1200"/>
        </a:p>
      </dsp:txBody>
      <dsp:txXfrm>
        <a:off x="1544022" y="3342612"/>
        <a:ext cx="3927977" cy="1336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BCD8D-58BA-4B13-BE0B-7A185DE0096E}">
      <dsp:nvSpPr>
        <dsp:cNvPr id="0" name=""/>
        <dsp:cNvSpPr/>
      </dsp:nvSpPr>
      <dsp:spPr>
        <a:xfrm>
          <a:off x="0" y="1170000"/>
          <a:ext cx="5472000" cy="2340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/>
            <a:t>Tehtävä:</a:t>
          </a:r>
          <a:endParaRPr lang="en-US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200" kern="1200"/>
            <a:t>Miten toimit tilanteessa heti?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200" kern="1200"/>
            <a:t>Millainen viesti lähetetään vanhemmalle?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200" kern="1200"/>
            <a:t>Mitä tiimin kanssa tulisi käsitellä jatkossa?</a:t>
          </a:r>
          <a:endParaRPr lang="en-US" sz="2200" kern="1200"/>
        </a:p>
      </dsp:txBody>
      <dsp:txXfrm>
        <a:off x="68536" y="1238536"/>
        <a:ext cx="5334928" cy="2202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4ABCB5A-CAE4-4C59-9CD1-287820B227FE}" type="datetime1">
              <a:rPr lang="fi-FI" smtClean="0"/>
              <a:t>3.11.2025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9F13B-6FD1-464A-9B15-E52DC68C22A7}" type="datetime1">
              <a:rPr lang="fi-FI" smtClean="0"/>
              <a:pPr/>
              <a:t>3.11.2025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777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30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431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031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245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722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829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841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768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uvan paikkamerkki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800" b="1" spc="-300" dirty="0"/>
            </a:lvl1pPr>
          </a:lstStyle>
          <a:p>
            <a:pPr lvl="0" algn="r" rtl="0"/>
            <a:r>
              <a:rPr lang="fi-FI" noProof="0"/>
              <a:t>Muokkaa esityksen otsikkoa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i-FI" noProof="0"/>
              <a:t>Muokkaa alaotsikon perustyyliä napsautt.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11" name="Tekstin paikkamerkki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dirty="0"/>
              <a:t>Muokkaa otsikon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otindia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uvan paikkamerkki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</a:t>
            </a:r>
            <a:br>
              <a:rPr lang="fi-FI" dirty="0"/>
            </a:br>
            <a:r>
              <a:rPr lang="fi-FI" dirty="0"/>
              <a:t>valokuva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i-FI" dirty="0"/>
              <a:t>Muokkaa osan erotinta napsauttamalla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otindia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uvan paikkamerkki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</a:t>
            </a:r>
            <a:br>
              <a:rPr lang="fi-FI" dirty="0"/>
            </a:br>
            <a:r>
              <a:rPr lang="fi-FI" dirty="0"/>
              <a:t>valokuva tähän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i-FI" dirty="0"/>
              <a:t>Muokkaa osan erotinta napsauttamalla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 kuva-asettel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valokuva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</a:t>
            </a:r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 kuva-asette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valokuva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Vertailu, vasen paikkamerkki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dirty="0"/>
              <a:t>Muokkaa tekstin perustyyliä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12" name="Vertailu, vasen paikkamerkki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i-FI" dirty="0"/>
              <a:t>Muokkaa tekstin perustyyliä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i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valokuva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Kirjoita kuvateksti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dirty="0"/>
              <a:t>Muokkaa otsikon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uvan paikkamerkki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valokuva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fi-FI" dirty="0"/>
              <a:t>Kiitos!</a:t>
            </a:r>
          </a:p>
        </p:txBody>
      </p:sp>
      <p:sp>
        <p:nvSpPr>
          <p:cNvPr id="9" name="Tekstin paikkamerkki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Koko nimi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Puhelinnumero</a:t>
            </a:r>
          </a:p>
        </p:txBody>
      </p:sp>
      <p:sp>
        <p:nvSpPr>
          <p:cNvPr id="11" name="Tekstin paikkamerkki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Sähköpostin tai sosiaalisen median kahva</a:t>
            </a:r>
          </a:p>
        </p:txBody>
      </p:sp>
      <p:sp>
        <p:nvSpPr>
          <p:cNvPr id="12" name="Tekstin paikkamerkki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Yrityksen sivusto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dirty="0"/>
              <a:t>Muokkaa sivun otsikkoa napsauttamalla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i-FI" dirty="0"/>
              <a:t>Alaotsikko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-FI" dirty="0"/>
              <a:t>Muokkaa tekstin perustyyliä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31" name="Puolivapaa piirto: Muoto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i-FI" noProof="0"/>
              <a:t>Muokkaa sivun otsikkoa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i-FI" noProof="0"/>
              <a:t>Muokkaa tekstin perustyyliä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fi-FI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fi-FI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fi-FI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fi-FI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n paikkamerkki 11" descr="Yhdistyvät kädet ympyrässä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fi-FI" sz="3200" dirty="0"/>
              <a:t>Vuorovaikutus ja yhteistyö perheiden kanssa varhaiskasvatuksessa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 rtlCol="0"/>
          <a:lstStyle/>
          <a:p>
            <a:pPr rtl="0"/>
            <a:r>
              <a:rPr lang="fi-FI" dirty="0"/>
              <a:t>Harjoituksia 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3D-älypuhelingrafiikka">
            <a:extLst>
              <a:ext uri="{FF2B5EF4-FFF2-40B4-BE49-F238E27FC236}">
                <a16:creationId xmlns:a16="http://schemas.microsoft.com/office/drawing/2014/main" id="{C28E0C0C-DB91-B068-94AA-1D73C7F8F0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85" r="12066"/>
          <a:stretch>
            <a:fillRect/>
          </a:stretch>
        </p:blipFill>
        <p:spPr>
          <a:xfrm>
            <a:off x="2411412" y="10"/>
            <a:ext cx="9780588" cy="6371341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</p:spPr>
        <p:txBody>
          <a:bodyPr rtlCol="0" anchor="ctr">
            <a:normAutofit/>
          </a:bodyPr>
          <a:lstStyle/>
          <a:p>
            <a:pPr rtl="0"/>
            <a:r>
              <a:rPr lang="fi-FI" sz="4400" dirty="0"/>
              <a:t>Harjoitus 5</a:t>
            </a:r>
            <a:br>
              <a:rPr lang="fi-FI" sz="4400" dirty="0"/>
            </a:br>
            <a:r>
              <a:rPr lang="fi-FI" sz="4400" dirty="0"/>
              <a:t>Digiviestintä ja tietosuoja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5956300" cy="1100565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Tavoite: Harjoitella vastuullista toimintaa digitaalisessa viestinnässä ja tietosuojaa.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36B6BFA-1426-3C6F-BE13-1903B72B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i-FI"/>
              <a:t>Lisää alatunniste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i-FI" smtClean="0"/>
              <a:pPr rtl="0">
                <a:spcAft>
                  <a:spcPts val="600"/>
                </a:spcAft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i-FI" sz="3000" b="1" kern="1200" spc="-150">
                <a:latin typeface="+mj-lt"/>
                <a:ea typeface="+mj-ea"/>
                <a:cs typeface="+mj-cs"/>
              </a:rPr>
              <a:t>Tilannekuvaus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9D0F75-42B5-4960-8C3A-291285872D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547997" cy="982846"/>
          </a:xfrm>
        </p:spPr>
        <p:txBody>
          <a:bodyPr vert="horz" lIns="0" tIns="0" rIns="0" bIns="0" rtlCol="0">
            <a:noAutofit/>
          </a:bodyPr>
          <a:lstStyle/>
          <a:p>
            <a:r>
              <a:rPr lang="fi-FI" sz="2000" kern="1200" dirty="0">
                <a:latin typeface="+mn-lt"/>
                <a:ea typeface="+mn-ea"/>
                <a:cs typeface="+mn-cs"/>
              </a:rPr>
              <a:t>Päiväkoti julkaisee kuvan ryhmän retkeltä, mutta yhdessä kuvassa näkyy lapsi, jonka huoltaja ei ole antanut lupaa kuvien julkaisuun. Vanhempi ottaa yhteyttä närkästyneenä.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B51E06B-BD37-1CD6-77DD-DA16BFBD826C}"/>
              </a:ext>
            </a:extLst>
          </p:cNvPr>
          <p:cNvSpPr txBox="1"/>
          <p:nvPr/>
        </p:nvSpPr>
        <p:spPr>
          <a:xfrm>
            <a:off x="6620720" y="3004384"/>
            <a:ext cx="5023959" cy="2238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Keskustelukysymykset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Mitä tietosuojalainsäädäntö edellyttää tällaisissa tilanteissa?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Miten säilyttää luottamus perheeseen?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9C084067-8470-9D87-94FD-564DB3F44D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i-FI"/>
              <a:t>Lisää alatunniste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graphicFrame>
        <p:nvGraphicFramePr>
          <p:cNvPr id="11" name="Tekstiruutu 4">
            <a:extLst>
              <a:ext uri="{FF2B5EF4-FFF2-40B4-BE49-F238E27FC236}">
                <a16:creationId xmlns:a16="http://schemas.microsoft.com/office/drawing/2014/main" id="{E46C98FA-06EA-1C97-1D6D-B53384904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102822"/>
              </p:ext>
            </p:extLst>
          </p:nvPr>
        </p:nvGraphicFramePr>
        <p:xfrm>
          <a:off x="432000" y="1512000"/>
          <a:ext cx="5472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Lapset, joissa peli pallo on hauska">
            <a:extLst>
              <a:ext uri="{FF2B5EF4-FFF2-40B4-BE49-F238E27FC236}">
                <a16:creationId xmlns:a16="http://schemas.microsoft.com/office/drawing/2014/main" id="{09730AD9-9EB9-3437-3A08-3619A3C75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-2" b="2406"/>
          <a:stretch>
            <a:fillRect/>
          </a:stretch>
        </p:blipFill>
        <p:spPr>
          <a:xfrm>
            <a:off x="2411412" y="10"/>
            <a:ext cx="9780588" cy="6371341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0B0E04B-6E37-C49D-7910-B5D3DCDF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</p:spPr>
        <p:txBody>
          <a:bodyPr anchor="ctr">
            <a:normAutofit/>
          </a:bodyPr>
          <a:lstStyle/>
          <a:p>
            <a:r>
              <a:rPr lang="fi-FI" sz="4100"/>
              <a:t>Harjoitus 6 </a:t>
            </a:r>
            <a:br>
              <a:rPr lang="fi-FI" sz="4100"/>
            </a:br>
            <a:r>
              <a:rPr lang="fi-FI" sz="4100"/>
              <a:t>Some-raja ja ammatillisuus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D3355904-D9B5-1A63-8BBF-62F15D66F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5956300" cy="1100565"/>
          </a:xfrm>
        </p:spPr>
        <p:txBody>
          <a:bodyPr>
            <a:normAutofit/>
          </a:bodyPr>
          <a:lstStyle/>
          <a:p>
            <a:r>
              <a:rPr lang="fi-FI" dirty="0"/>
              <a:t>Tavoite: Tunnistaa sosiaalisen median käytön eettiset rajat varhaiskasvatuksessa.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4F74A-72E1-71B4-3AF6-A33D299F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i-FI"/>
              <a:t>Lisää alatunniste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576CCDC-7083-E494-A265-81E5338A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i-FI" smtClean="0"/>
              <a:pPr rtl="0">
                <a:spcAft>
                  <a:spcPts val="600"/>
                </a:spcAft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889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43069F-53A3-4DB1-C17D-E7F178BB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Tilannekuvaus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EE8820-A96D-2174-F6B1-A85433469C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i-FI" dirty="0"/>
              <a:t>Vanhempi ottaa kuvia päiväkodin juhlista ja julkaisee ne sosiaalisessa mediassa, vaikka kuvissa näkyy myös muita lapsia.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2890CDA-0E4B-492B-AF91-D5AE6B79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Tehtävä</a:t>
            </a:r>
          </a:p>
          <a:p>
            <a:pPr>
              <a:buFontTx/>
              <a:buChar char="-"/>
            </a:pPr>
            <a:r>
              <a:rPr lang="fi-FI" dirty="0"/>
              <a:t>Miten työntekijä ottaa tilanteen puheeksi vanhemman kanssa?</a:t>
            </a:r>
          </a:p>
          <a:p>
            <a:pPr>
              <a:buFontTx/>
              <a:buChar char="-"/>
            </a:pPr>
            <a:r>
              <a:rPr lang="fi-FI" dirty="0"/>
              <a:t>Laadi esimerkkiviesti, jolla voit muistuttaa yhteisistä säännöistä asiallisesti.</a:t>
            </a:r>
          </a:p>
          <a:p>
            <a:pPr>
              <a:buFontTx/>
              <a:buChar char="-"/>
            </a:pPr>
            <a:r>
              <a:rPr lang="fi-FI" dirty="0"/>
              <a:t>Pohdi, miten päiväkodissa voisi ennaltaehkäistä vastaavia tilanteita.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r>
              <a:rPr lang="fi-FI" dirty="0"/>
              <a:t>Keskustelukysymykset</a:t>
            </a:r>
          </a:p>
          <a:p>
            <a:pPr>
              <a:buFontTx/>
              <a:buChar char="-"/>
            </a:pPr>
            <a:r>
              <a:rPr lang="fi-FI" dirty="0"/>
              <a:t>Mitä tarkoittaa ”ammatillinen somekäyttäytyminen”?</a:t>
            </a:r>
          </a:p>
          <a:p>
            <a:pPr>
              <a:buFontTx/>
              <a:buChar char="-"/>
            </a:pPr>
            <a:r>
              <a:rPr lang="fi-FI" dirty="0"/>
              <a:t>Miten ohjeistaa vanhempia ilman syyllistämistä?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276D80-C755-ECFF-5751-4078A31C0A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fi-FI"/>
              <a:t>Lisää alatunniste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DA23BE-2067-041B-4DA7-EC8D023A697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i-FI" smtClean="0"/>
              <a:pPr rtl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1896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uvan paikkamerkki 31" descr="kättentaputus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067314"/>
            <a:ext cx="6096000" cy="4236720"/>
          </a:xfrm>
          <a:noFill/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 anchor="ctr">
            <a:normAutofit/>
          </a:bodyPr>
          <a:lstStyle/>
          <a:p>
            <a:pPr rtl="0"/>
            <a:r>
              <a:rPr lang="fi-FI" dirty="0"/>
              <a:t>Mitä opit &amp; tiedät?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>
            <a:normAutofit/>
          </a:bodyPr>
          <a:lstStyle/>
          <a:p>
            <a:pPr rtl="0"/>
            <a:r>
              <a:rPr lang="fi-FI"/>
              <a:t>Vuorovaikutuksesta ja omasta toimintatavasta?</a:t>
            </a:r>
          </a:p>
          <a:p>
            <a:pPr rtl="0"/>
            <a:endParaRPr lang="fi-FI"/>
          </a:p>
          <a:p>
            <a:pPr rtl="0"/>
            <a:r>
              <a:rPr lang="fi-FI"/>
              <a:t>Miten oma viestintätyyli vaikuttaa perheiden kokemukseen?</a:t>
            </a:r>
          </a:p>
        </p:txBody>
      </p:sp>
      <p:sp>
        <p:nvSpPr>
          <p:cNvPr id="39" name="Footer Placeholder 5">
            <a:extLst>
              <a:ext uri="{FF2B5EF4-FFF2-40B4-BE49-F238E27FC236}">
                <a16:creationId xmlns:a16="http://schemas.microsoft.com/office/drawing/2014/main" id="{22B260AF-EADB-5832-7C99-BE4D7252C5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i-FI"/>
              <a:t>Lisää alatunniste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i-FI" smtClean="0"/>
              <a:pPr rtl="0">
                <a:spcAft>
                  <a:spcPts val="600"/>
                </a:spcAft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560" y="1122268"/>
            <a:ext cx="5747635" cy="5131614"/>
          </a:xfrm>
        </p:spPr>
        <p:txBody>
          <a:bodyPr rtlCol="0"/>
          <a:lstStyle/>
          <a:p>
            <a:pPr marL="0" indent="0">
              <a:buNone/>
            </a:pPr>
            <a:r>
              <a:rPr lang="fi-FI" sz="2000" dirty="0"/>
              <a:t>Tavoite: Harjoitella intensiivistä vuorovaikutusta ja lapsen tukemista kiireisessä hetkessä.</a:t>
            </a:r>
          </a:p>
          <a:p>
            <a:pPr marL="0" indent="0">
              <a:buNone/>
            </a:pPr>
            <a:endParaRPr lang="fi-FI" sz="2800" dirty="0"/>
          </a:p>
          <a:p>
            <a:pPr marL="0" indent="0" rtl="0">
              <a:buNone/>
            </a:pPr>
            <a:r>
              <a:rPr lang="fi-FI" sz="2000" dirty="0"/>
              <a:t>Tilannekuvaus: Isä tuo lapsen aamulla päiväkotiin kiireessä. Lapsi jää itkemään eteiseen, ja isä poistuu nopeasti sanoen: ”Hän itkee aina, kyllä se menee ohi.”</a:t>
            </a:r>
          </a:p>
          <a:p>
            <a:pPr marL="0" indent="0" rtl="0">
              <a:buNone/>
            </a:pPr>
            <a:endParaRPr lang="fi-FI" sz="2000" dirty="0"/>
          </a:p>
          <a:p>
            <a:pPr marL="0" indent="0" rtl="0">
              <a:buNone/>
            </a:pPr>
            <a:r>
              <a:rPr lang="fi-FI" sz="2000" dirty="0"/>
              <a:t>Tehtävä:</a:t>
            </a:r>
          </a:p>
          <a:p>
            <a:pPr rtl="0">
              <a:buFontTx/>
              <a:buChar char="-"/>
            </a:pPr>
            <a:r>
              <a:rPr lang="fi-FI" sz="2000" dirty="0"/>
              <a:t>Keskustelkaa pienryhmässä: miten voisit toimia tässä tilanteessa?</a:t>
            </a:r>
          </a:p>
          <a:p>
            <a:pPr rtl="0">
              <a:buFontTx/>
              <a:buChar char="-"/>
            </a:pPr>
            <a:r>
              <a:rPr lang="fi-FI" sz="2000" dirty="0"/>
              <a:t>Laatikaa lyhyt ”vuoropuhelu”, jossa luot rauhallisen ja turvallisen ilmapiirin.</a:t>
            </a:r>
          </a:p>
          <a:p>
            <a:pPr rtl="0">
              <a:buFontTx/>
              <a:buChar char="-"/>
            </a:pPr>
            <a:r>
              <a:rPr lang="fi-FI" sz="2000" dirty="0"/>
              <a:t>Pohtikaa, miten vanhempaa voisi myöhemmin informoida lapsen päivästä.</a:t>
            </a:r>
          </a:p>
        </p:txBody>
      </p:sp>
      <p:sp>
        <p:nvSpPr>
          <p:cNvPr id="20" name="Suorakulmio 19" descr="Korostusal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sz="6000" dirty="0"/>
              <a:t>Harjoitus 1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fi-FI" dirty="0"/>
              <a:t>Aamun tuontilanne – kiireinen vanhempi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2</a:t>
            </a:fld>
            <a:endParaRPr lang="fi-FI"/>
          </a:p>
        </p:txBody>
      </p:sp>
      <p:pic>
        <p:nvPicPr>
          <p:cNvPr id="10" name="Kuvan paikkamerkki 9" descr="Henkilö juoksee portaissa -kuva">
            <a:extLst>
              <a:ext uri="{FF2B5EF4-FFF2-40B4-BE49-F238E27FC236}">
                <a16:creationId xmlns:a16="http://schemas.microsoft.com/office/drawing/2014/main" id="{8A4C3C7E-94FB-1AE7-BD39-EA4C10EA85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174" r="17174"/>
          <a:stretch>
            <a:fillRect/>
          </a:stretch>
        </p:blipFill>
        <p:spPr/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872B3235-22B5-92C8-87E4-2843FFB41D98}"/>
              </a:ext>
            </a:extLst>
          </p:cNvPr>
          <p:cNvSpPr txBox="1"/>
          <p:nvPr/>
        </p:nvSpPr>
        <p:spPr>
          <a:xfrm>
            <a:off x="830764" y="208851"/>
            <a:ext cx="413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Harjoitus 1</a:t>
            </a:r>
          </a:p>
          <a:p>
            <a:r>
              <a:rPr lang="fi-FI" sz="2000" b="1" dirty="0"/>
              <a:t>Aamun tuontitilanne – kiireinen isä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 19" descr="Korostusal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000" y="1825561"/>
            <a:ext cx="5471960" cy="1080199"/>
          </a:xfrm>
        </p:spPr>
        <p:txBody>
          <a:bodyPr rtlCol="0"/>
          <a:lstStyle/>
          <a:p>
            <a:pPr rtl="0"/>
            <a:r>
              <a:rPr lang="fi-FI" dirty="0"/>
              <a:t>Keskustelukysymykset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331648"/>
            <a:ext cx="5471960" cy="2642432"/>
          </a:xfrm>
        </p:spPr>
        <p:txBody>
          <a:bodyPr rtlCol="0"/>
          <a:lstStyle/>
          <a:p>
            <a:pPr rtl="0">
              <a:buFontTx/>
              <a:buChar char="-"/>
            </a:pPr>
            <a:r>
              <a:rPr lang="fi-FI" sz="2800" dirty="0"/>
              <a:t>Miten osoittaa ymmärrystä kiireiselle vanhemmalle?</a:t>
            </a:r>
          </a:p>
          <a:p>
            <a:pPr rtl="0">
              <a:buFontTx/>
              <a:buChar char="-"/>
            </a:pPr>
            <a:r>
              <a:rPr lang="fi-FI" sz="2800" dirty="0"/>
              <a:t>Miten tuetaan lasta erohetkessä?</a:t>
            </a:r>
          </a:p>
          <a:p>
            <a:pPr rtl="0">
              <a:buFontTx/>
              <a:buChar char="-"/>
            </a:pPr>
            <a:r>
              <a:rPr lang="fi-FI" sz="2800" dirty="0"/>
              <a:t>Mikä on sopiva määrä yhteydenpitoa tällaisessa tilanteessa?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3</a:t>
            </a:fld>
            <a:endParaRPr lang="fi-FI"/>
          </a:p>
        </p:txBody>
      </p:sp>
      <p:pic>
        <p:nvPicPr>
          <p:cNvPr id="9" name="Kuvan paikkamerkki 8" descr="Henkilö juoksee portaissa -kuva">
            <a:extLst>
              <a:ext uri="{FF2B5EF4-FFF2-40B4-BE49-F238E27FC236}">
                <a16:creationId xmlns:a16="http://schemas.microsoft.com/office/drawing/2014/main" id="{68D78911-3AC3-0044-C1F4-12261F5522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174" r="17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3122" y="1223486"/>
            <a:ext cx="3995853" cy="1803448"/>
          </a:xfrm>
        </p:spPr>
        <p:txBody>
          <a:bodyPr rtlCol="0"/>
          <a:lstStyle/>
          <a:p>
            <a:pPr rtl="0"/>
            <a:r>
              <a:rPr lang="fi-FI" sz="3600" dirty="0"/>
              <a:t>Harjoitus 2 </a:t>
            </a:r>
            <a:br>
              <a:rPr lang="fi-FI" sz="3600" dirty="0"/>
            </a:br>
            <a:r>
              <a:rPr lang="fi-FI" sz="3600" dirty="0"/>
              <a:t>Kasvatuskeskustelu –</a:t>
            </a:r>
            <a:br>
              <a:rPr lang="fi-FI" sz="3600" dirty="0"/>
            </a:br>
            <a:r>
              <a:rPr lang="fi-FI" sz="3600" dirty="0"/>
              <a:t>eriävät näkemykset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12" name="Kuvan paikkamerkki 11" descr="Kaksi henkilöä juttelee portaikossa">
            <a:extLst>
              <a:ext uri="{FF2B5EF4-FFF2-40B4-BE49-F238E27FC236}">
                <a16:creationId xmlns:a16="http://schemas.microsoft.com/office/drawing/2014/main" id="{B2D4422C-2FAD-16C8-49BD-816F466BD2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65" b="1065"/>
          <a:stretch>
            <a:fillRect/>
          </a:stretch>
        </p:blipFill>
        <p:spPr>
          <a:xfrm>
            <a:off x="0" y="925950"/>
            <a:ext cx="7684807" cy="5006100"/>
          </a:xfrm>
        </p:spPr>
      </p:pic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EC5C6229-46BD-FCB1-7E4D-F027A7A7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3189855"/>
            <a:ext cx="5956300" cy="1100565"/>
          </a:xfrm>
        </p:spPr>
        <p:txBody>
          <a:bodyPr/>
          <a:lstStyle/>
          <a:p>
            <a:r>
              <a:rPr lang="fi-FI" dirty="0"/>
              <a:t>Tavoite: Harjoitella rakentavaa palautteenantoa ja ammatillista keskustelua.</a:t>
            </a: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Tilannekuvaus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993" cy="711608"/>
          </a:xfrm>
        </p:spPr>
        <p:txBody>
          <a:bodyPr rtlCol="0"/>
          <a:lstStyle/>
          <a:p>
            <a:pPr rtl="0"/>
            <a:r>
              <a:rPr lang="fi-FI" dirty="0"/>
              <a:t>Vanhempi kokee, että sinä liioittelet lapsen levottomuutta: ”Kotona hän on aivan rauhallinen – miksi täällä on ongelmia?”</a:t>
            </a:r>
          </a:p>
        </p:txBody>
      </p:sp>
      <p:sp>
        <p:nvSpPr>
          <p:cNvPr id="12" name="Suorakulmio 11" descr="Korostusalue, vasen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442934"/>
            <a:ext cx="5472000" cy="360000"/>
          </a:xfrm>
        </p:spPr>
        <p:txBody>
          <a:bodyPr rtlCol="0"/>
          <a:lstStyle/>
          <a:p>
            <a:pPr rtl="0"/>
            <a:r>
              <a:rPr lang="fi-FI" dirty="0"/>
              <a:t>Tehtävä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8"/>
            <a:ext cx="5472000" cy="2194694"/>
          </a:xfrm>
        </p:spPr>
        <p:txBody>
          <a:bodyPr rtlCol="0"/>
          <a:lstStyle/>
          <a:p>
            <a:pPr rtl="0">
              <a:buFontTx/>
              <a:buChar char="-"/>
            </a:pPr>
            <a:r>
              <a:rPr lang="fi-FI" dirty="0"/>
              <a:t>Näytelkää tilanne kahden hengen pareissa (vanhempi ja työntekijä).</a:t>
            </a:r>
          </a:p>
          <a:p>
            <a:pPr rtl="0">
              <a:buFontTx/>
              <a:buChar char="-"/>
            </a:pPr>
            <a:r>
              <a:rPr lang="fi-FI" dirty="0"/>
              <a:t>Kirjatkaa, mitä työntekijä sanoisi tilanteessa ammatillisesti.</a:t>
            </a:r>
          </a:p>
          <a:p>
            <a:pPr rtl="0">
              <a:buFontTx/>
              <a:buChar char="-"/>
            </a:pPr>
            <a:r>
              <a:rPr lang="fi-FI" dirty="0"/>
              <a:t>Purkakaa tilanne ryhmässä: Miten keskustelu säilyy rakentavana?</a:t>
            </a:r>
          </a:p>
        </p:txBody>
      </p:sp>
      <p:cxnSp>
        <p:nvCxnSpPr>
          <p:cNvPr id="11" name="Suora yhdysviiva 10" descr="Dian erotin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orakulmio 12" descr="Korostuspalkki, oikea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43459"/>
            <a:ext cx="5472000" cy="358775"/>
          </a:xfrm>
        </p:spPr>
        <p:txBody>
          <a:bodyPr rtlCol="0"/>
          <a:lstStyle/>
          <a:p>
            <a:pPr rtl="0"/>
            <a:r>
              <a:rPr lang="fi-FI" dirty="0"/>
              <a:t>Keskustelukysymykset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47459"/>
            <a:ext cx="5472113" cy="2196041"/>
          </a:xfrm>
        </p:spPr>
        <p:txBody>
          <a:bodyPr rtlCol="0"/>
          <a:lstStyle/>
          <a:p>
            <a:pPr rtl="0">
              <a:buFontTx/>
              <a:buChar char="-"/>
            </a:pPr>
            <a:r>
              <a:rPr lang="fi-FI" dirty="0"/>
              <a:t>Miten tuoda esiin havaintoja ilman arvostelua?</a:t>
            </a:r>
          </a:p>
          <a:p>
            <a:pPr rtl="0">
              <a:buFontTx/>
              <a:buChar char="-"/>
            </a:pPr>
            <a:r>
              <a:rPr lang="fi-FI" dirty="0"/>
              <a:t>Miten rakentaa yhteistä ymmärrystä lapsen tarpeista?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Moniluonnollisia tyttöja halaamassa">
            <a:extLst>
              <a:ext uri="{FF2B5EF4-FFF2-40B4-BE49-F238E27FC236}">
                <a16:creationId xmlns:a16="http://schemas.microsoft.com/office/drawing/2014/main" id="{0253906B-BFF2-2CB2-04B1-51F964881F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408" r="-2" b="-2"/>
          <a:stretch>
            <a:fillRect/>
          </a:stretch>
        </p:blipFill>
        <p:spPr>
          <a:xfrm>
            <a:off x="2411412" y="10"/>
            <a:ext cx="9780588" cy="6371341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D6485180-1D0A-620F-F8AB-C581D006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</p:spPr>
        <p:txBody>
          <a:bodyPr/>
          <a:lstStyle/>
          <a:p>
            <a:r>
              <a:rPr lang="en-US" dirty="0" err="1"/>
              <a:t>Harjoitus</a:t>
            </a:r>
            <a:r>
              <a:rPr lang="en-US" dirty="0"/>
              <a:t> 3</a:t>
            </a:r>
            <a:br>
              <a:rPr lang="en-US" dirty="0"/>
            </a:br>
            <a:r>
              <a:rPr lang="en-US" dirty="0" err="1"/>
              <a:t>Vanhemman</a:t>
            </a:r>
            <a:r>
              <a:rPr lang="en-US" dirty="0"/>
              <a:t> </a:t>
            </a:r>
            <a:r>
              <a:rPr lang="en-US" dirty="0" err="1"/>
              <a:t>huoli</a:t>
            </a:r>
            <a:r>
              <a:rPr lang="en-US" dirty="0"/>
              <a:t> </a:t>
            </a:r>
            <a:r>
              <a:rPr lang="en-US" dirty="0" err="1"/>
              <a:t>lapsen</a:t>
            </a:r>
            <a:r>
              <a:rPr lang="en-US" dirty="0"/>
              <a:t> </a:t>
            </a:r>
            <a:r>
              <a:rPr lang="en-US" dirty="0" err="1"/>
              <a:t>kaverisuhteista</a:t>
            </a:r>
            <a:endParaRPr lang="en-US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5956300" cy="1100565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Tavoite: Harjoitella empaattista kuuntelemista ja huolen kohtaamista.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DB4562C-B8DF-2FFA-9D10-FE983523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i-FI"/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i-FI" smtClean="0"/>
              <a:pPr rtl="0">
                <a:spcAft>
                  <a:spcPts val="600"/>
                </a:spcAft>
              </a:pPr>
              <a:t>6</a:t>
            </a:fld>
            <a:endParaRPr lang="fi-FI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 err="1"/>
              <a:t>Large</a:t>
            </a:r>
            <a:r>
              <a:rPr lang="fi-FI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74BF852-50C1-BEDF-10D4-0528685A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fi-FI" sz="2400" b="1" kern="1200" spc="-150" dirty="0">
                <a:latin typeface="+mj-lt"/>
                <a:ea typeface="+mj-ea"/>
                <a:cs typeface="+mj-cs"/>
              </a:rPr>
              <a:t>Tilannekuvaus</a:t>
            </a:r>
            <a:br>
              <a:rPr lang="fi-FI" sz="1500" b="1" kern="1200" spc="-150" dirty="0">
                <a:latin typeface="+mj-lt"/>
                <a:ea typeface="+mj-ea"/>
                <a:cs typeface="+mj-cs"/>
              </a:rPr>
            </a:br>
            <a:endParaRPr lang="fi-FI" sz="1500" b="1" kern="1200" spc="-15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68D6E85-643E-516F-E7E0-85C649FF4A5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fi-FI" kern="1200">
                <a:latin typeface="+mn-lt"/>
                <a:ea typeface="+mn-ea"/>
                <a:cs typeface="+mn-cs"/>
              </a:rPr>
              <a:t>Vanhempi kertoo huolensa: ”Lapseni sanoo, ettei kukaan leiki hänen kanssaan.”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2443F74-8BD4-4FDD-5F66-8E3AF35CF902}"/>
              </a:ext>
            </a:extLst>
          </p:cNvPr>
          <p:cNvSpPr txBox="1"/>
          <p:nvPr/>
        </p:nvSpPr>
        <p:spPr>
          <a:xfrm>
            <a:off x="6635674" y="1985812"/>
            <a:ext cx="5124326" cy="2563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Keskustelukysymykset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Miten osoittaa kuuntelemista ja ymmärrystä?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Miten viestiä vanhemmalle ilman puolustautumista?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Miten lapsen sosiaalisia taitoja voidaan tukea ryhmässä?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8EF64D-390E-8CC6-E66E-F83648D381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Lisää alatunniste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3DC9C7-9762-53F4-3FF0-81F1D0D0B1C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graphicFrame>
        <p:nvGraphicFramePr>
          <p:cNvPr id="14" name="Tekstiruutu 6">
            <a:extLst>
              <a:ext uri="{FF2B5EF4-FFF2-40B4-BE49-F238E27FC236}">
                <a16:creationId xmlns:a16="http://schemas.microsoft.com/office/drawing/2014/main" id="{B46B465F-E980-E377-D771-23B57D1BD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469109"/>
              </p:ext>
            </p:extLst>
          </p:nvPr>
        </p:nvGraphicFramePr>
        <p:xfrm>
          <a:off x="432000" y="1512000"/>
          <a:ext cx="5472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234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Lapset leikkimässä ja piirtämässä maassa">
            <a:extLst>
              <a:ext uri="{FF2B5EF4-FFF2-40B4-BE49-F238E27FC236}">
                <a16:creationId xmlns:a16="http://schemas.microsoft.com/office/drawing/2014/main" id="{C617470D-85C1-02B9-F01E-207EAC2F4A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25" r="1725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CEE27707-6885-C1D6-1772-B8B27814E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Harjoitus 4</a:t>
            </a:r>
            <a:br>
              <a:rPr lang="fi-FI" dirty="0"/>
            </a:br>
            <a:r>
              <a:rPr lang="fi-FI" dirty="0"/>
              <a:t>Kulttuurisensitiivinen yhteistyö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52DF8B84-C825-4C4B-61ED-3776CDEA0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756288"/>
          </a:xfrm>
        </p:spPr>
        <p:txBody>
          <a:bodyPr/>
          <a:lstStyle/>
          <a:p>
            <a:r>
              <a:rPr lang="fi-FI" dirty="0"/>
              <a:t>Tavoite: Kehittää taitoa toimia kunnioittavasti eritaustaisten perheiden kanssa.</a:t>
            </a:r>
          </a:p>
        </p:txBody>
      </p:sp>
    </p:spTree>
    <p:extLst>
      <p:ext uri="{BB962C8B-B14F-4D97-AF65-F5344CB8AC3E}">
        <p14:creationId xmlns:p14="http://schemas.microsoft.com/office/powerpoint/2010/main" val="407921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C596A1-72BE-BEE9-EB41-C6CDDFEC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Tilannekuvaus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B20F03-5532-FDB5-D0D2-AEAF97C35F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435080" cy="749680"/>
          </a:xfrm>
        </p:spPr>
        <p:txBody>
          <a:bodyPr/>
          <a:lstStyle/>
          <a:p>
            <a:r>
              <a:rPr lang="fi-FI" dirty="0"/>
              <a:t>Uusi perhe on muuttanut Suomeen, eikä vanhemmille ole vahvaa suomen kielen taitoa. He eivät ole osallistu yhteisiin tapahtumiin, ja yhteys henkilökuntaan on vähäinen.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E0D00B-D2D4-FB42-9230-143A591A2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901680"/>
            <a:ext cx="11119920" cy="428957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Tehtävä:</a:t>
            </a:r>
          </a:p>
          <a:p>
            <a:pPr>
              <a:buFontTx/>
              <a:buChar char="-"/>
            </a:pPr>
            <a:r>
              <a:rPr lang="fi-FI" dirty="0"/>
              <a:t>Miten varhaiskasvatus voisi vahvistaa yhteistyötä tämän perheen kanssa?</a:t>
            </a:r>
          </a:p>
          <a:p>
            <a:pPr>
              <a:buFontTx/>
              <a:buChar char="-"/>
            </a:pPr>
            <a:r>
              <a:rPr lang="fi-FI" dirty="0"/>
              <a:t>Millaisia viestintäkeinoja voisi käyttää? (kuvat, tulkkaus, sovellukset)</a:t>
            </a:r>
          </a:p>
          <a:p>
            <a:pPr>
              <a:buFontTx/>
              <a:buChar char="-"/>
            </a:pPr>
            <a:r>
              <a:rPr lang="fi-FI" dirty="0"/>
              <a:t>Miten varmistetaan, että perhe tuntee olonsa tervetulleeksi?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r>
              <a:rPr lang="fi-FI" dirty="0"/>
              <a:t>Keskustelukysymykset</a:t>
            </a:r>
          </a:p>
          <a:p>
            <a:pPr>
              <a:buFontTx/>
              <a:buChar char="-"/>
            </a:pPr>
            <a:r>
              <a:rPr lang="fi-FI" dirty="0"/>
              <a:t>Miten kunnioittaa perheen kulttuuria ja tapoja?</a:t>
            </a:r>
          </a:p>
          <a:p>
            <a:pPr>
              <a:buFontTx/>
              <a:buChar char="-"/>
            </a:pPr>
            <a:r>
              <a:rPr lang="fi-FI" dirty="0"/>
              <a:t>Mitä esteitä osallisuudelle voi olla ja miten niitä voi purkaa?</a:t>
            </a:r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B4E5C7-CDC7-C277-A1FB-5746ADC26B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fi-FI"/>
              <a:t>Lisää alatunniste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4B721E-6EEF-61F9-B67D-815461777F5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i-FI" smtClean="0"/>
              <a:pPr rtl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5885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790_TF16411250.potx" id="{73C173FB-671F-4BE1-BCC3-94D131AE4D0B}" vid="{D5648032-A036-4EDD-9DA8-C377153794C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{099E67D6-03AF-4DA8-92CD-860CC002C493}TF992e0334-4647-4579-8d14-183019b0908c440503b6_win32-8afc99c0ca87</Template>
  <TotalTime>57</TotalTime>
  <Words>575</Words>
  <Application>Microsoft Office PowerPoint</Application>
  <PresentationFormat>Laajakuva</PresentationFormat>
  <Paragraphs>109</Paragraphs>
  <Slides>14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Candara</vt:lpstr>
      <vt:lpstr>Corbel</vt:lpstr>
      <vt:lpstr>Times New Roman</vt:lpstr>
      <vt:lpstr>Office-teema</vt:lpstr>
      <vt:lpstr>Vuorovaikutus ja yhteistyö perheiden kanssa varhaiskasvatuksessa</vt:lpstr>
      <vt:lpstr>Harjoitus 1</vt:lpstr>
      <vt:lpstr>Keskustelukysymykset</vt:lpstr>
      <vt:lpstr>Harjoitus 2  Kasvatuskeskustelu – eriävät näkemykset</vt:lpstr>
      <vt:lpstr>Tilannekuvaus</vt:lpstr>
      <vt:lpstr>Harjoitus 3 Vanhemman huoli lapsen kaverisuhteista</vt:lpstr>
      <vt:lpstr>Tilannekuvaus </vt:lpstr>
      <vt:lpstr>Harjoitus 4 Kulttuurisensitiivinen yhteistyö</vt:lpstr>
      <vt:lpstr>Tilannekuvaus</vt:lpstr>
      <vt:lpstr>Harjoitus 5 Digiviestintä ja tietosuoja</vt:lpstr>
      <vt:lpstr>Tilannekuvaus</vt:lpstr>
      <vt:lpstr>Harjoitus 6  Some-raja ja ammatillisuus</vt:lpstr>
      <vt:lpstr>Tilannekuvaus</vt:lpstr>
      <vt:lpstr>Mitä opit &amp; tiedät?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 Jaloniemi</dc:creator>
  <cp:lastModifiedBy>Anni Jaloniemi</cp:lastModifiedBy>
  <cp:revision>3</cp:revision>
  <dcterms:created xsi:type="dcterms:W3CDTF">2025-11-03T09:30:19Z</dcterms:created>
  <dcterms:modified xsi:type="dcterms:W3CDTF">2025-11-03T11:28:23Z</dcterms:modified>
</cp:coreProperties>
</file>