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0"/>
  </p:notesMasterIdLst>
  <p:sldIdLst>
    <p:sldId id="256" r:id="rId6"/>
    <p:sldId id="268" r:id="rId7"/>
    <p:sldId id="266" r:id="rId8"/>
    <p:sldId id="267" r:id="rId9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652" autoAdjust="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54038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02 – Etiikka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568749" y="2252233"/>
            <a:ext cx="32319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Kärsimys ja tahto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D4708D-0335-4D07-B9ED-240FB7E25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Kärsimyksen merkitys?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3E35F3-1452-47E0-B8EC-49ED4912B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52736"/>
            <a:ext cx="7772400" cy="5043264"/>
          </a:xfrm>
        </p:spPr>
        <p:txBody>
          <a:bodyPr/>
          <a:lstStyle/>
          <a:p>
            <a:r>
              <a:rPr lang="fi-FI" dirty="0"/>
              <a:t>Mikä on kärsimyksen merkitys ihmisen elämässä?</a:t>
            </a:r>
          </a:p>
          <a:p>
            <a:r>
              <a:rPr lang="fi-FI" dirty="0"/>
              <a:t>Olisiko elämä ilman kärsimystä onnellista vai tylsyyttä vailla mieltä?</a:t>
            </a:r>
          </a:p>
          <a:p>
            <a:r>
              <a:rPr lang="fi-FI" dirty="0"/>
              <a:t>Erityisesti askarruttaa kysymys tarkoituksettomasta kärsimyksestä. Uskonnoissa lupaus tuonpuoleisesta palkinnosta antaa kärsimykselle merkityksen, mutta maallistuneissa yhteiskunnissa usko tuonpuoleiseenkin hiipuu</a:t>
            </a:r>
          </a:p>
          <a:p>
            <a:r>
              <a:rPr lang="fi-FI" dirty="0"/>
              <a:t>Kärsimyksestä kertovat tarinat, elokuvat ja näytelmät kiehtovat meitä koska usein pystymme samaistumaan päähenkilöihin ja ehkä näkemään päähenkilön kärsimykset osana jotakin suurempaa kokonaisuutta tai tarkoituksenmukaisina jotain tavoitetta ajatellen</a:t>
            </a:r>
          </a:p>
          <a:p>
            <a:r>
              <a:rPr lang="fi-FI" dirty="0"/>
              <a:t>Merkityksettömän kärsimyksen selittäminen ja ymmärtäminen on vaikeaa</a:t>
            </a:r>
          </a:p>
        </p:txBody>
      </p:sp>
    </p:spTree>
    <p:extLst>
      <p:ext uri="{BB962C8B-B14F-4D97-AF65-F5344CB8AC3E}">
        <p14:creationId xmlns:p14="http://schemas.microsoft.com/office/powerpoint/2010/main" val="379278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Arthur </a:t>
            </a:r>
            <a:r>
              <a:rPr lang="fi-FI" dirty="0" err="1"/>
              <a:t>Schopenhauer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fi-FI" dirty="0"/>
              <a:t>Saksalainen filosofi, jonka mukaan elämä pohjimmiltaan mieletöntä, ristiriitaista ja täynnä kärsimystä. Onnen tuokiot ovat vain hetkessä haihtuvia kangastuksia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Kärsimyksen syynä on elämäntahto, jatkuva haluaminen</a:t>
            </a:r>
          </a:p>
          <a:p>
            <a:r>
              <a:rPr lang="fi-FI" dirty="0"/>
              <a:t>Schopenhauerin ajattelu muistuttaa buddhalaista filosofiaa, tahtomisesta vapautuminen on tie pois kärsimyksestä</a:t>
            </a:r>
          </a:p>
          <a:p>
            <a:endParaRPr lang="fi-FI" dirty="0"/>
          </a:p>
          <a:p>
            <a:r>
              <a:rPr lang="fi-FI" dirty="0"/>
              <a:t>Taiteen ja luonnon kautta yksilö voi aavistaa myös muiden kärsivän samalla lailla &gt;&gt; myötätunto, vapautuminen kärsimyksestä &gt; halua auttaa muita kärsiviä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816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Friedrich Nietzsche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0" y="980728"/>
            <a:ext cx="7772400" cy="5115272"/>
          </a:xfrm>
        </p:spPr>
        <p:txBody>
          <a:bodyPr/>
          <a:lstStyle/>
          <a:p>
            <a:r>
              <a:rPr lang="fi-FI" dirty="0"/>
              <a:t>Saksalainen filosofi, joka inhosi sovinnaisuutta ja tavan vuoksi toimimista</a:t>
            </a:r>
          </a:p>
          <a:p>
            <a:r>
              <a:rPr lang="fi-FI" dirty="0"/>
              <a:t>Sanoi tekevänsä filosofiaa moukarilla</a:t>
            </a:r>
          </a:p>
          <a:p>
            <a:r>
              <a:rPr lang="fi-FI" dirty="0"/>
              <a:t>Lähtökohtana nihilismi:</a:t>
            </a:r>
          </a:p>
          <a:p>
            <a:pPr lvl="1"/>
            <a:r>
              <a:rPr lang="fi-FI" dirty="0"/>
              <a:t>”Jumala on kuollut.” </a:t>
            </a:r>
          </a:p>
          <a:p>
            <a:pPr lvl="1"/>
            <a:r>
              <a:rPr lang="fi-FI" dirty="0"/>
              <a:t>Valmiita arvoja ei ole.</a:t>
            </a:r>
          </a:p>
          <a:p>
            <a:r>
              <a:rPr lang="fi-FI" dirty="0"/>
              <a:t>Nietzschen ajattelu kulkee nihilismin yli: ihmisen on asetettava arvonsa itse, ylitettävä itsensä (</a:t>
            </a:r>
            <a:r>
              <a:rPr lang="fi-FI" dirty="0" err="1"/>
              <a:t>Übermensch</a:t>
            </a:r>
            <a:r>
              <a:rPr lang="fi-FI" dirty="0"/>
              <a:t>). Yli-ihminen ei ollut Nietzschelle rodullinen käsite, vaan ihminen, joka ottaa elämänsä ohjat omiin käsiinsä</a:t>
            </a:r>
          </a:p>
          <a:p>
            <a:r>
              <a:rPr lang="fi-FI" dirty="0"/>
              <a:t>Kärsimyksellä oli Nietzschelle merkitys uuden vahvemman minän luomisessa</a:t>
            </a:r>
          </a:p>
          <a:p>
            <a:r>
              <a:rPr lang="fi-FI" dirty="0"/>
              <a:t>Nietzschelle tahto oli elämää ruokkiva voima</a:t>
            </a:r>
          </a:p>
          <a:p>
            <a:r>
              <a:rPr lang="fi-FI" dirty="0"/>
              <a:t>Historian väärintulkituimpia filosofeja.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6517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4FD2DD6E-41AC-4D3A-A8B5-1111DEEF208D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2333</TotalTime>
  <Words>226</Words>
  <Application>Microsoft Office PowerPoint</Application>
  <PresentationFormat>Näytössä katseltava diaesitys (4:3)</PresentationFormat>
  <Paragraphs>27</Paragraphs>
  <Slides>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Kärsimyksen merkitys?</vt:lpstr>
      <vt:lpstr>Arthur Schopenhauer</vt:lpstr>
      <vt:lpstr>Friedrich Nietzsche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opettajat</cp:lastModifiedBy>
  <cp:revision>60</cp:revision>
  <dcterms:created xsi:type="dcterms:W3CDTF">2010-04-19T08:09:13Z</dcterms:created>
  <dcterms:modified xsi:type="dcterms:W3CDTF">2020-09-02T12:24:32Z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