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6" r:id="rId12"/>
    <p:sldId id="267" r:id="rId13"/>
    <p:sldId id="268" r:id="rId14"/>
  </p:sldIdLst>
  <p:sldSz cx="9144000" cy="6858000" type="screen4x3"/>
  <p:notesSz cx="6761163" cy="99314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i-FI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9050" y="0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i-FI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i-FI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9050" y="9432925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C6346C0-66F6-40E8-969C-56F29FA37C52}" type="slidenum">
              <a:rPr lang="fi-FI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5BB98A-BFBB-4561-A94D-6C61A861875B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68FFFC-F769-4C6A-80F3-91A3355BAF42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B5848C-39E8-4F80-B827-DE1A163F0B48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793D85-D8BD-4A02-9617-AFDEAE4B2382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B39855-6E83-49E8-9B31-2B98C516C752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273448-5E0C-4C5B-903D-9F27D497EF92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467FB4-485A-4103-9829-B7AC320BE794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7FABBE-2975-4765-AB14-C21A79AD414B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50E3A3-F27E-46DA-9D20-0E31557FAD03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E16C00-D6C6-4F77-BFBF-F8958444C9F9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93964F-A669-46E8-AA88-FD55210AE1A3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i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i-F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DF47A9B-0F93-4BE3-A493-A6F1DA411279}" type="slidenum">
              <a:rPr lang="fi-FI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333375"/>
            <a:ext cx="7772400" cy="1079500"/>
          </a:xfrm>
        </p:spPr>
        <p:txBody>
          <a:bodyPr/>
          <a:lstStyle/>
          <a:p>
            <a:r>
              <a:rPr lang="fi-FI" sz="2800" b="1" u="sng"/>
              <a:t>Asuminen ja asuntokauppa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58888" y="1700213"/>
            <a:ext cx="6400800" cy="3600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2400" b="1" u="sng"/>
              <a:t>Yleistä asumisesta:</a:t>
            </a:r>
          </a:p>
          <a:p>
            <a:pPr>
              <a:lnSpc>
                <a:spcPct val="80000"/>
              </a:lnSpc>
              <a:buFontTx/>
              <a:buChar char="-"/>
            </a:pPr>
            <a:endParaRPr lang="fi-FI" sz="2400"/>
          </a:p>
          <a:p>
            <a:pPr>
              <a:lnSpc>
                <a:spcPct val="80000"/>
              </a:lnSpc>
              <a:buFontTx/>
              <a:buChar char="-"/>
            </a:pPr>
            <a:r>
              <a:rPr lang="fi-FI" sz="1800"/>
              <a:t> </a:t>
            </a:r>
            <a:r>
              <a:rPr lang="fi-FI" sz="2800" b="1"/>
              <a:t>Omistusasunto yleensä </a:t>
            </a:r>
            <a:r>
              <a:rPr lang="fi-FI" sz="2800" b="1" i="1"/>
              <a:t>kiinteistöosakeyhtiö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fi-FI" sz="2800" b="1"/>
              <a:t>Muita asumisen muotoja mm.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fi-FI" sz="2800" b="1"/>
              <a:t>Asumisoikeusasunto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fi-FI" sz="2800" b="1"/>
              <a:t>Osaomistusasunto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fi-FI" sz="2800" b="1"/>
              <a:t>Vuokra-asunto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Itse Kauppa…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2800" dirty="0"/>
              <a:t>Kauppakirjassa tulee olla: Ostohinta, ehdot, kiinteistön tiedot (ks. kirja s. 127)</a:t>
            </a:r>
          </a:p>
          <a:p>
            <a:pPr>
              <a:lnSpc>
                <a:spcPct val="80000"/>
              </a:lnSpc>
            </a:pPr>
            <a:r>
              <a:rPr lang="fi-FI" sz="2800" dirty="0"/>
              <a:t>Lisäksi: varainsiirtovero maksettava </a:t>
            </a:r>
            <a:r>
              <a:rPr lang="fi-FI" sz="2800" dirty="0" smtClean="0"/>
              <a:t>(2 % </a:t>
            </a:r>
            <a:r>
              <a:rPr lang="fi-FI" sz="2800" dirty="0"/>
              <a:t>osakkeesta, 4% kiinteistöstä) Voi olla iso raha, </a:t>
            </a:r>
            <a:r>
              <a:rPr lang="fi-FI" sz="2800" dirty="0" err="1"/>
              <a:t>esim</a:t>
            </a:r>
            <a:r>
              <a:rPr lang="fi-FI" sz="2800" dirty="0"/>
              <a:t> 200 000 euron kiinteistöstä 8000 euroa!</a:t>
            </a:r>
          </a:p>
          <a:p>
            <a:pPr>
              <a:lnSpc>
                <a:spcPct val="80000"/>
              </a:lnSpc>
            </a:pPr>
            <a:r>
              <a:rPr lang="fi-FI" sz="2800" dirty="0"/>
              <a:t>Alle 40-vuotias ensiasunnon ostaja on kuitenkin vapautettu varainsiirtoverosta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fi-FI" sz="2800" dirty="0"/>
              <a:t>Kiinteistö = maa-ala, rakennukset kuuluvat siihen</a:t>
            </a:r>
          </a:p>
          <a:p>
            <a:pPr>
              <a:lnSpc>
                <a:spcPct val="80000"/>
              </a:lnSpc>
            </a:pPr>
            <a:r>
              <a:rPr lang="fi-FI" sz="2800" b="1" dirty="0"/>
              <a:t>Kiinteistölle</a:t>
            </a:r>
            <a:r>
              <a:rPr lang="fi-FI" sz="2800" dirty="0"/>
              <a:t> tehtävä ostettaessa</a:t>
            </a:r>
          </a:p>
          <a:p>
            <a:pPr>
              <a:lnSpc>
                <a:spcPct val="80000"/>
              </a:lnSpc>
            </a:pPr>
            <a:r>
              <a:rPr lang="fi-FI" sz="2800" dirty="0"/>
              <a:t>Omalle omistukselle on saatava lainhuuto (Kiinteistön omistuksen vahvistus) käräjäoikeudelta</a:t>
            </a:r>
          </a:p>
          <a:p>
            <a:pPr>
              <a:lnSpc>
                <a:spcPct val="80000"/>
              </a:lnSpc>
            </a:pPr>
            <a:r>
              <a:rPr lang="fi-FI" sz="2800" dirty="0"/>
              <a:t>=&gt; Tieto menee </a:t>
            </a:r>
            <a:r>
              <a:rPr lang="fi-FI" sz="2800" i="1" dirty="0"/>
              <a:t>lainhuuto- ja kiinnitysrekisteriin</a:t>
            </a:r>
            <a:endParaRPr lang="fi-FI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692150"/>
          </a:xfrm>
        </p:spPr>
        <p:txBody>
          <a:bodyPr/>
          <a:lstStyle/>
          <a:p>
            <a:r>
              <a:rPr lang="fi-FI" sz="4000"/>
              <a:t>Kiinteistö ja määräala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50825" y="2205038"/>
            <a:ext cx="2017713" cy="31686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i-FI"/>
              <a:t>Kiinteistö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3276600" y="2205038"/>
            <a:ext cx="2017713" cy="31686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i-FI"/>
              <a:t>Kiinteistö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6516688" y="2276475"/>
            <a:ext cx="2017712" cy="31686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i-FI"/>
              <a:t>Kiinteistö</a:t>
            </a:r>
          </a:p>
        </p:txBody>
      </p:sp>
      <p:sp>
        <p:nvSpPr>
          <p:cNvPr id="15368" name="AutoShape 8"/>
          <p:cNvSpPr>
            <a:spLocks noChangeArrowheads="1"/>
          </p:cNvSpPr>
          <p:nvPr/>
        </p:nvSpPr>
        <p:spPr bwMode="auto">
          <a:xfrm>
            <a:off x="2195513" y="3357563"/>
            <a:ext cx="936625" cy="863600"/>
          </a:xfrm>
          <a:prstGeom prst="rightArrow">
            <a:avLst>
              <a:gd name="adj1" fmla="val 50000"/>
              <a:gd name="adj2" fmla="val 2711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15369" name="AutoShape 9"/>
          <p:cNvSpPr>
            <a:spLocks noChangeArrowheads="1"/>
          </p:cNvSpPr>
          <p:nvPr/>
        </p:nvSpPr>
        <p:spPr bwMode="auto">
          <a:xfrm>
            <a:off x="5219700" y="3284538"/>
            <a:ext cx="1728788" cy="1152525"/>
          </a:xfrm>
          <a:prstGeom prst="rightArrow">
            <a:avLst>
              <a:gd name="adj1" fmla="val 50000"/>
              <a:gd name="adj2" fmla="val 37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i-FI"/>
              <a:t>Lohkominen</a:t>
            </a: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3779838" y="2205038"/>
            <a:ext cx="1512887" cy="1368425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i-FI"/>
              <a:t>Määräala</a:t>
            </a: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7019925" y="2276475"/>
            <a:ext cx="1512888" cy="1368425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i-FI"/>
              <a:t>Kiinteistö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250825" y="5661025"/>
            <a:ext cx="84978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Huom! Kiinteistö tarkoittaa maa-aluetta. Siihen kuuluu siten kaikki alueella olevat rakennukset sekä esim. puut ja pensaat.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592138" y="1073150"/>
            <a:ext cx="81089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i-FI"/>
              <a:t>Joskus voidaan myydä ns. määräala. Määräala syntyy, kun toimitetaan</a:t>
            </a:r>
          </a:p>
          <a:p>
            <a:r>
              <a:rPr lang="fi-FI"/>
              <a:t>ns. lohkominen, jossa mitataan ja vahvistetaan uuden alan koko. Lisäksi </a:t>
            </a:r>
          </a:p>
          <a:p>
            <a:r>
              <a:rPr lang="fi-FI"/>
              <a:t>määritellään, kuka omistaa sekä voidaan tarkistaa myös mahdolliset rasitukset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Kiinteistökaupan määrämuoto: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2800"/>
              <a:t>Kauppa tehtävä kirjallisesti</a:t>
            </a:r>
          </a:p>
          <a:p>
            <a:pPr>
              <a:lnSpc>
                <a:spcPct val="80000"/>
              </a:lnSpc>
            </a:pPr>
            <a:r>
              <a:rPr lang="fi-FI" sz="2800"/>
              <a:t>Kauppakirjan sisällettävä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fi-FI" sz="2800"/>
              <a:t>		- Kaupan osapuolet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fi-FI" sz="2800"/>
              <a:t>		- Kaupan kohde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fi-FI" sz="2800"/>
              <a:t>		- Luovutustarkoitus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fi-FI" sz="2800"/>
              <a:t>		- Kauppahinta</a:t>
            </a:r>
          </a:p>
          <a:p>
            <a:pPr>
              <a:lnSpc>
                <a:spcPct val="80000"/>
              </a:lnSpc>
            </a:pPr>
            <a:r>
              <a:rPr lang="fi-FI" sz="2800"/>
              <a:t>Myyjä, ostaja ja kaupanvahvistaja läsnä samanaikaisesti</a:t>
            </a:r>
          </a:p>
          <a:p>
            <a:pPr>
              <a:lnSpc>
                <a:spcPct val="80000"/>
              </a:lnSpc>
            </a:pPr>
            <a:r>
              <a:rPr lang="fi-FI" sz="2800"/>
              <a:t>Myyjän ja ostajan allekirjoitettava</a:t>
            </a:r>
          </a:p>
          <a:p>
            <a:pPr>
              <a:lnSpc>
                <a:spcPct val="80000"/>
              </a:lnSpc>
            </a:pPr>
            <a:r>
              <a:rPr lang="fi-FI" sz="2800"/>
              <a:t>Kaupanvahvistaja (Kiinteistökaupan todistusviranomainen, virkamies tai käräjäoikeuden määräämä) todistaa kauppakirjan oikeaksi.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Laadi kiinteistön kauppakirja (s. 156, t13). Käytä esimerkkinä kiinteistön kauppakirjaa s. 141-144</a:t>
            </a:r>
            <a:endParaRPr lang="fi-F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Asunto-osakeyhtiö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29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2800"/>
              <a:t>Perustaminen:</a:t>
            </a:r>
          </a:p>
          <a:p>
            <a:pPr>
              <a:lnSpc>
                <a:spcPct val="80000"/>
              </a:lnSpc>
            </a:pPr>
            <a:r>
              <a:rPr lang="fi-FI" sz="2800"/>
              <a:t>Kun kiinteistössä yli puolet pinta-alasta asumista varten : =&gt; Asunto Osakeyhtiö (</a:t>
            </a:r>
            <a:r>
              <a:rPr lang="fi-FI" sz="2800" b="1"/>
              <a:t>Aoy)</a:t>
            </a:r>
            <a:r>
              <a:rPr lang="fi-FI" sz="2800"/>
              <a:t>, muuten kyseessä Kiinteistöosakeyhtiö (</a:t>
            </a:r>
            <a:r>
              <a:rPr lang="fi-FI" sz="2800" b="1"/>
              <a:t>Koy)</a:t>
            </a:r>
          </a:p>
          <a:p>
            <a:pPr>
              <a:lnSpc>
                <a:spcPct val="80000"/>
              </a:lnSpc>
            </a:pPr>
            <a:r>
              <a:rPr lang="fi-FI" sz="2800"/>
              <a:t>Osakeyhtiö omistaa rakennuksen, ja osakkailla aikanaan hallintaoikeus rakennuksen asuntoihin.</a:t>
            </a:r>
          </a:p>
          <a:p>
            <a:pPr>
              <a:lnSpc>
                <a:spcPct val="80000"/>
              </a:lnSpc>
            </a:pPr>
            <a:r>
              <a:rPr lang="fi-FI" sz="2800"/>
              <a:t>Aoy:n perustamiseksi on hankittava ns. turva-asiakirjat: Yhtiön luottotiedot, rakennuslupa, yhtiön perustamisasiakirjat. Osakkaaksi ryhtyvän on hyvä tarkistaa nämä jo yhtiön rakennusvaiheessa!</a:t>
            </a:r>
          </a:p>
          <a:p>
            <a:pPr>
              <a:lnSpc>
                <a:spcPct val="80000"/>
              </a:lnSpc>
            </a:pPr>
            <a:r>
              <a:rPr lang="fi-FI" sz="2800"/>
              <a:t>Osakepääoma yhtiöllä oltava väh. 8000 euroa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Asunto-Oy:n hallinta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403350" y="2060575"/>
            <a:ext cx="3384550" cy="86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i-FI"/>
              <a:t>Yhtiökokous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5364163" y="3213100"/>
            <a:ext cx="2952750" cy="86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i-FI"/>
              <a:t>Tilintarkastajat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1547813" y="4508500"/>
            <a:ext cx="3240087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i-FI"/>
              <a:t>Hallitus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1547813" y="5734050"/>
            <a:ext cx="33115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i-FI"/>
              <a:t>Isännöitsijä</a:t>
            </a: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2916238" y="2924175"/>
            <a:ext cx="0" cy="1512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4716463" y="2924175"/>
            <a:ext cx="719137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 flipH="1">
            <a:off x="4787900" y="4076700"/>
            <a:ext cx="5048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>
            <a:off x="2987675" y="5229225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Osakkaan velvollisuudet: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i-FI" sz="2400" dirty="0"/>
              <a:t>Yhtiövastikkeen maksu (voi koostua hoito- ja </a:t>
            </a:r>
            <a:r>
              <a:rPr lang="fi-FI" sz="2400" dirty="0" err="1"/>
              <a:t>rahoitusvatikkeesta</a:t>
            </a:r>
            <a:r>
              <a:rPr lang="fi-FI" sz="2400" dirty="0"/>
              <a:t>)</a:t>
            </a:r>
          </a:p>
          <a:p>
            <a:pPr>
              <a:lnSpc>
                <a:spcPct val="90000"/>
              </a:lnSpc>
            </a:pPr>
            <a:r>
              <a:rPr lang="fi-FI" sz="2400" dirty="0"/>
              <a:t>Käyttökorvausten maksaminen (esim. saunamaksu)</a:t>
            </a:r>
          </a:p>
          <a:p>
            <a:pPr>
              <a:lnSpc>
                <a:spcPct val="90000"/>
              </a:lnSpc>
            </a:pPr>
            <a:r>
              <a:rPr lang="fi-FI" sz="2400" dirty="0"/>
              <a:t>Huoneiston oikeanlaatuinen käyttö (asumiseen tarkoitettua asunto =&gt; ei esim. puusepän paja tai bänditreenikämppä!)</a:t>
            </a:r>
          </a:p>
          <a:p>
            <a:pPr>
              <a:lnSpc>
                <a:spcPct val="90000"/>
              </a:lnSpc>
            </a:pPr>
            <a:r>
              <a:rPr lang="fi-FI" sz="2400" dirty="0"/>
              <a:t>Järjestyssääntöjen noudattaminen</a:t>
            </a:r>
          </a:p>
          <a:p>
            <a:pPr>
              <a:lnSpc>
                <a:spcPct val="90000"/>
              </a:lnSpc>
            </a:pPr>
            <a:r>
              <a:rPr lang="fi-FI" sz="2400" dirty="0"/>
              <a:t>Pääsyn myöntäminen huoneistoon korjauksen yms. takia </a:t>
            </a:r>
          </a:p>
          <a:p>
            <a:pPr>
              <a:lnSpc>
                <a:spcPct val="90000"/>
              </a:lnSpc>
            </a:pPr>
            <a:r>
              <a:rPr lang="fi-FI" sz="2400" dirty="0"/>
              <a:t>Jos rikkoo sääntöjä, saa varoituksen, joskus jopa huoneiston määräaikainen haltuunotto yhtiölle (</a:t>
            </a:r>
            <a:r>
              <a:rPr lang="fi-FI" sz="2400" dirty="0" err="1"/>
              <a:t>max</a:t>
            </a:r>
            <a:r>
              <a:rPr lang="fi-FI" sz="2400" dirty="0"/>
              <a:t>. 3 v.)</a:t>
            </a:r>
          </a:p>
          <a:p>
            <a:pPr>
              <a:lnSpc>
                <a:spcPct val="90000"/>
              </a:lnSpc>
            </a:pPr>
            <a:r>
              <a:rPr lang="fi-FI" sz="2400" dirty="0"/>
              <a:t>= Omistusasunnossakaan ei voi elää miten huvittaa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Muut asumismuodot: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Asumisoikeusasunto:</a:t>
            </a:r>
          </a:p>
          <a:p>
            <a:pPr>
              <a:buFontTx/>
              <a:buNone/>
            </a:pPr>
            <a:r>
              <a:rPr lang="fi-FI" b="1"/>
              <a:t>Asumisoikeusmaksu</a:t>
            </a:r>
            <a:r>
              <a:rPr lang="fi-FI"/>
              <a:t> (15% hinnasta) + </a:t>
            </a:r>
            <a:r>
              <a:rPr lang="fi-FI" b="1"/>
              <a:t>käyttövastike.</a:t>
            </a:r>
            <a:r>
              <a:rPr lang="fi-FI"/>
              <a:t> Asumisoikeusmaksun saa poismuuttaessa takaisin.</a:t>
            </a:r>
          </a:p>
          <a:p>
            <a:r>
              <a:rPr lang="fi-FI"/>
              <a:t>Asumisoikeus yhtä vahva kuin AOy:ssa</a:t>
            </a:r>
          </a:p>
          <a:p>
            <a:r>
              <a:rPr lang="fi-FI"/>
              <a:t>Asumisoikeuden saa siirtää lähisukulaisille tai myydä ilman voittoa (kunnan hyväksyntä)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Osaomistusasunto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Aluksi maksetaan 10% hinnasta</a:t>
            </a:r>
          </a:p>
          <a:p>
            <a:r>
              <a:rPr lang="fi-FI"/>
              <a:t>Vastikkeella lyhennetään 51% asti</a:t>
            </a:r>
          </a:p>
          <a:p>
            <a:r>
              <a:rPr lang="fi-FI"/>
              <a:t>Tietyn määräajan (esim. 15 v. ) loppuessa maksetaan loput 49%</a:t>
            </a:r>
          </a:p>
          <a:p>
            <a:r>
              <a:rPr lang="fi-FI"/>
              <a:t>Asumisen status rinnastuu vuokraukseen, kunnes on lunastettu itselle.</a:t>
            </a:r>
          </a:p>
          <a:p>
            <a:r>
              <a:rPr lang="fi-FI"/>
              <a:t>Tämän jälkeen asunto omistetaan kuten muukin omistusasunto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517525"/>
          </a:xfrm>
        </p:spPr>
        <p:txBody>
          <a:bodyPr/>
          <a:lstStyle/>
          <a:p>
            <a:r>
              <a:rPr lang="fi-FI" sz="4000"/>
              <a:t>Asunnon kauppa: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6165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2800" b="1"/>
              <a:t>Uusi asunto:</a:t>
            </a:r>
            <a:r>
              <a:rPr lang="fi-FI" sz="2800"/>
              <a:t> Asunto luovutetaan vasta kun kauppahinta on maksettu.</a:t>
            </a:r>
          </a:p>
          <a:p>
            <a:pPr>
              <a:lnSpc>
                <a:spcPct val="80000"/>
              </a:lnSpc>
            </a:pPr>
            <a:r>
              <a:rPr lang="fi-FI" sz="2800"/>
              <a:t>Ostaja tekee myyjälle tarjouksen, jonka yhteydessä maksetaan yleensä käsiraha (max 4% kauppahinnasta). Myyjä ei saa ottaa useita käsirahoja yhtä aikaa. Myyjän, ostajan ja kaupanvahvistajan oltava läsnä</a:t>
            </a:r>
          </a:p>
          <a:p>
            <a:pPr>
              <a:lnSpc>
                <a:spcPct val="80000"/>
              </a:lnSpc>
            </a:pPr>
            <a:r>
              <a:rPr lang="fi-FI" sz="2800"/>
              <a:t>Kiinteistön kaupassa voidaan tehdä myös tarjous sopimussakon uhalla.</a:t>
            </a:r>
          </a:p>
          <a:p>
            <a:pPr>
              <a:lnSpc>
                <a:spcPct val="80000"/>
              </a:lnSpc>
            </a:pPr>
            <a:r>
              <a:rPr lang="fi-FI" sz="2800"/>
              <a:t>Myyjän on luovutettava käsiraha takaisin, jos hän ei hyväksy tarjousta</a:t>
            </a:r>
          </a:p>
          <a:p>
            <a:pPr>
              <a:lnSpc>
                <a:spcPct val="80000"/>
              </a:lnSpc>
            </a:pPr>
            <a:r>
              <a:rPr lang="fi-FI" sz="2800"/>
              <a:t>Jos ostaja peruu kaupan ilman hyväksyttävää syytä, myyjä saa pitää käsirahan</a:t>
            </a:r>
          </a:p>
          <a:p>
            <a:pPr>
              <a:lnSpc>
                <a:spcPct val="80000"/>
              </a:lnSpc>
            </a:pPr>
            <a:r>
              <a:rPr lang="fi-FI" sz="2800"/>
              <a:t>Jos tarjous hyväksytään, tehdään kaupat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Uusi asunto…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fi-FI" sz="2400"/>
              <a:t>Jos valmistuminen viivästyy (liikaa), rakentajalla velvollisuus korvata aiheutunut haitta</a:t>
            </a:r>
          </a:p>
          <a:p>
            <a:pPr>
              <a:lnSpc>
                <a:spcPct val="80000"/>
              </a:lnSpc>
            </a:pPr>
            <a:r>
              <a:rPr lang="fi-FI" sz="2400"/>
              <a:t>Vika/virhe:</a:t>
            </a:r>
          </a:p>
          <a:p>
            <a:pPr>
              <a:lnSpc>
                <a:spcPct val="80000"/>
              </a:lnSpc>
            </a:pPr>
            <a:r>
              <a:rPr lang="fi-FI" sz="2400"/>
              <a:t>Terveyshaitat, käytetyt materiaalit</a:t>
            </a:r>
          </a:p>
          <a:p>
            <a:pPr>
              <a:lnSpc>
                <a:spcPct val="80000"/>
              </a:lnSpc>
            </a:pPr>
            <a:r>
              <a:rPr lang="fi-FI" sz="2400"/>
              <a:t>Jopa ympäristö &amp; palvelut – vastaavatko luvattua?</a:t>
            </a:r>
          </a:p>
          <a:p>
            <a:pPr>
              <a:lnSpc>
                <a:spcPct val="80000"/>
              </a:lnSpc>
            </a:pPr>
            <a:r>
              <a:rPr lang="fi-FI" sz="2400"/>
              <a:t>Rakennuttaja ei saa salata asunnon arvoon vaikuttavia seikkoja. =&gt; Voi olla rakennusvirheet, ympäristö &amp; kaavoitusasiat, jne.</a:t>
            </a:r>
          </a:p>
          <a:p>
            <a:pPr>
              <a:lnSpc>
                <a:spcPct val="80000"/>
              </a:lnSpc>
            </a:pPr>
            <a:r>
              <a:rPr lang="fi-FI" sz="2400"/>
              <a:t>Asunnon virheistä huomautettava tarkastuksessa rakennuksen valmistuttua!</a:t>
            </a:r>
          </a:p>
          <a:p>
            <a:pPr>
              <a:lnSpc>
                <a:spcPct val="80000"/>
              </a:lnSpc>
            </a:pPr>
            <a:r>
              <a:rPr lang="fi-FI" sz="2400"/>
              <a:t>Lisäksi vuositarkastus 1 v. kuluttua</a:t>
            </a:r>
          </a:p>
          <a:p>
            <a:pPr>
              <a:lnSpc>
                <a:spcPct val="80000"/>
              </a:lnSpc>
            </a:pPr>
            <a:r>
              <a:rPr lang="fi-FI" sz="2400"/>
              <a:t>Virheet =&gt; Korjaaminen, hinnanalennus, kaupan purku</a:t>
            </a:r>
          </a:p>
          <a:p>
            <a:pPr>
              <a:lnSpc>
                <a:spcPct val="80000"/>
              </a:lnSpc>
            </a:pPr>
            <a:endParaRPr lang="fi-FI"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652463"/>
          </a:xfrm>
        </p:spPr>
        <p:txBody>
          <a:bodyPr/>
          <a:lstStyle/>
          <a:p>
            <a:r>
              <a:rPr lang="fi-FI" sz="4000"/>
              <a:t>Käytetyn asunnon kauppa: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60483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2400" dirty="0"/>
              <a:t>Selvitä asiat huolellisesti!</a:t>
            </a:r>
          </a:p>
          <a:p>
            <a:pPr>
              <a:lnSpc>
                <a:spcPct val="80000"/>
              </a:lnSpc>
            </a:pPr>
            <a:r>
              <a:rPr lang="fi-FI" sz="2400" dirty="0"/>
              <a:t>Jos asunto on yhtiössä, Tarkasta Isännöitsijätodistus (tuore!), yhtiöjärjestys sekä yhtiön talousarvio</a:t>
            </a:r>
          </a:p>
          <a:p>
            <a:pPr>
              <a:lnSpc>
                <a:spcPct val="80000"/>
              </a:lnSpc>
            </a:pPr>
            <a:r>
              <a:rPr lang="fi-FI" sz="2400" dirty="0"/>
              <a:t>Onko myyjällä oikeus myydä? (isännöitsijätodistus ei välttämättä riitä!)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fi-FI" sz="2400" dirty="0"/>
              <a:t>Esim. Lesken asumisoikeus, kiinnitys, puolison suostumus, avioerotapauksissa puolisoiden omaisuuden ositusasiat, myynti yhtä aikaa toiselle, yms. =&gt; Onko myyjällä siis oikeus myydä?</a:t>
            </a:r>
          </a:p>
          <a:p>
            <a:pPr>
              <a:lnSpc>
                <a:spcPct val="80000"/>
              </a:lnSpc>
            </a:pPr>
            <a:r>
              <a:rPr lang="fi-FI" sz="2400" dirty="0"/>
              <a:t>Kaavoitus &amp; alueen tulevaisuus?</a:t>
            </a:r>
          </a:p>
          <a:p>
            <a:pPr>
              <a:lnSpc>
                <a:spcPct val="80000"/>
              </a:lnSpc>
            </a:pPr>
            <a:r>
              <a:rPr lang="fi-FI" sz="2400" dirty="0"/>
              <a:t>Yhtiön velat, korjaustarve? halpa vastike voi merkitä kalliita remontteja tulevaisuudessa!</a:t>
            </a:r>
          </a:p>
          <a:p>
            <a:pPr>
              <a:lnSpc>
                <a:spcPct val="80000"/>
              </a:lnSpc>
            </a:pPr>
            <a:r>
              <a:rPr lang="fi-FI" sz="2400" dirty="0"/>
              <a:t>Tarkasta asunto huolella (viat, </a:t>
            </a:r>
            <a:r>
              <a:rPr lang="fi-FI" sz="2400" dirty="0" smtClean="0"/>
              <a:t>puutteet)</a:t>
            </a:r>
            <a:endParaRPr lang="fi-FI" sz="2400" dirty="0"/>
          </a:p>
          <a:p>
            <a:pPr>
              <a:lnSpc>
                <a:spcPct val="80000"/>
              </a:lnSpc>
            </a:pPr>
            <a:r>
              <a:rPr lang="fi-FI" sz="2400" dirty="0"/>
              <a:t>Piilevään virheeseen voi vedota 2 v. (5v.) ajan</a:t>
            </a:r>
          </a:p>
          <a:p>
            <a:pPr>
              <a:lnSpc>
                <a:spcPct val="80000"/>
              </a:lnSpc>
            </a:pPr>
            <a:r>
              <a:rPr lang="fi-FI" sz="2400" dirty="0"/>
              <a:t>Rasitukset (esim. tiet, kiinnitykset yms.)</a:t>
            </a:r>
          </a:p>
          <a:p>
            <a:pPr>
              <a:lnSpc>
                <a:spcPct val="80000"/>
              </a:lnSpc>
            </a:pPr>
            <a:r>
              <a:rPr lang="fi-FI" sz="2400" dirty="0"/>
              <a:t>Jos ostat osakkeen, tarkista, ettei niitä ole pantattu jo toisen velan vakuudeksi</a:t>
            </a:r>
            <a:r>
              <a:rPr lang="fi-FI" sz="2400" dirty="0" smtClean="0"/>
              <a:t>!</a:t>
            </a:r>
            <a:endParaRPr lang="fi-FI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letusrakenne">
  <a:themeElements>
    <a:clrScheme name="Oletusrakenn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letusrakenn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letusrakenn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687</Words>
  <Application>Microsoft Office PowerPoint</Application>
  <PresentationFormat>Näytössä katseltava diaesitys (4:3)</PresentationFormat>
  <Paragraphs>96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5" baseType="lpstr">
      <vt:lpstr>Arial</vt:lpstr>
      <vt:lpstr>Oletusrakenne</vt:lpstr>
      <vt:lpstr>Asuminen ja asuntokauppa</vt:lpstr>
      <vt:lpstr>Asunto-osakeyhtiö</vt:lpstr>
      <vt:lpstr>Asunto-Oy:n hallinta</vt:lpstr>
      <vt:lpstr>Osakkaan velvollisuudet:</vt:lpstr>
      <vt:lpstr>Muut asumismuodot:</vt:lpstr>
      <vt:lpstr>Osaomistusasunto</vt:lpstr>
      <vt:lpstr>Asunnon kauppa:</vt:lpstr>
      <vt:lpstr>Uusi asunto…</vt:lpstr>
      <vt:lpstr>Käytetyn asunnon kauppa:</vt:lpstr>
      <vt:lpstr>Itse Kauppa…</vt:lpstr>
      <vt:lpstr>Kiinteistö ja määräala</vt:lpstr>
      <vt:lpstr>Kiinteistökaupan määrämuoto:</vt:lpstr>
      <vt:lpstr>Tehtävä</vt:lpstr>
    </vt:vector>
  </TitlesOfParts>
  <Company>Vantaan kaupunki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Asuminen ja asuntokauppa</dc:title>
  <dc:creator>oppilas</dc:creator>
  <cp:lastModifiedBy>Toni Uusimäki</cp:lastModifiedBy>
  <cp:revision>15</cp:revision>
  <dcterms:created xsi:type="dcterms:W3CDTF">2003-08-28T07:37:25Z</dcterms:created>
  <dcterms:modified xsi:type="dcterms:W3CDTF">2016-05-03T09:11:37Z</dcterms:modified>
</cp:coreProperties>
</file>