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2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 Villa" userId="2a82f7be-48f0-4e6a-8098-b11ede9f4caf" providerId="ADAL" clId="{28448B04-A49E-428F-9879-31D819CA2A45}"/>
    <pc:docChg chg="modSld">
      <pc:chgData name="Jenni Villa" userId="2a82f7be-48f0-4e6a-8098-b11ede9f4caf" providerId="ADAL" clId="{28448B04-A49E-428F-9879-31D819CA2A45}" dt="2022-01-18T13:15:40.138" v="17" actId="20577"/>
      <pc:docMkLst>
        <pc:docMk/>
      </pc:docMkLst>
      <pc:sldChg chg="modSp mod">
        <pc:chgData name="Jenni Villa" userId="2a82f7be-48f0-4e6a-8098-b11ede9f4caf" providerId="ADAL" clId="{28448B04-A49E-428F-9879-31D819CA2A45}" dt="2022-01-18T13:14:53.184" v="8" actId="20577"/>
        <pc:sldMkLst>
          <pc:docMk/>
          <pc:sldMk cId="1629452014" sldId="258"/>
        </pc:sldMkLst>
        <pc:graphicFrameChg chg="modGraphic">
          <ac:chgData name="Jenni Villa" userId="2a82f7be-48f0-4e6a-8098-b11ede9f4caf" providerId="ADAL" clId="{28448B04-A49E-428F-9879-31D819CA2A45}" dt="2022-01-18T13:14:53.184" v="8" actId="20577"/>
          <ac:graphicFrameMkLst>
            <pc:docMk/>
            <pc:sldMk cId="1629452014" sldId="258"/>
            <ac:graphicFrameMk id="3" creationId="{3ABB02F3-15B1-4799-8D3F-BDD42A46B917}"/>
          </ac:graphicFrameMkLst>
        </pc:graphicFrameChg>
      </pc:sldChg>
      <pc:sldChg chg="modSp mod">
        <pc:chgData name="Jenni Villa" userId="2a82f7be-48f0-4e6a-8098-b11ede9f4caf" providerId="ADAL" clId="{28448B04-A49E-428F-9879-31D819CA2A45}" dt="2022-01-18T13:15:40.138" v="17" actId="20577"/>
        <pc:sldMkLst>
          <pc:docMk/>
          <pc:sldMk cId="3010389107" sldId="259"/>
        </pc:sldMkLst>
        <pc:graphicFrameChg chg="modGraphic">
          <ac:chgData name="Jenni Villa" userId="2a82f7be-48f0-4e6a-8098-b11ede9f4caf" providerId="ADAL" clId="{28448B04-A49E-428F-9879-31D819CA2A45}" dt="2022-01-18T13:15:40.138" v="17" actId="20577"/>
          <ac:graphicFrameMkLst>
            <pc:docMk/>
            <pc:sldMk cId="3010389107" sldId="259"/>
            <ac:graphicFrameMk id="3" creationId="{6C09CD19-5162-4C85-9945-030E529D1694}"/>
          </ac:graphicFrameMkLst>
        </pc:graphicFrameChg>
      </pc:sldChg>
      <pc:sldChg chg="modSp mod">
        <pc:chgData name="Jenni Villa" userId="2a82f7be-48f0-4e6a-8098-b11ede9f4caf" providerId="ADAL" clId="{28448B04-A49E-428F-9879-31D819CA2A45}" dt="2021-12-07T13:03:39.694" v="0" actId="1076"/>
        <pc:sldMkLst>
          <pc:docMk/>
          <pc:sldMk cId="242125190" sldId="260"/>
        </pc:sldMkLst>
        <pc:picChg chg="mod">
          <ac:chgData name="Jenni Villa" userId="2a82f7be-48f0-4e6a-8098-b11ede9f4caf" providerId="ADAL" clId="{28448B04-A49E-428F-9879-31D819CA2A45}" dt="2021-12-07T13:03:39.694" v="0" actId="1076"/>
          <ac:picMkLst>
            <pc:docMk/>
            <pc:sldMk cId="242125190" sldId="260"/>
            <ac:picMk id="5" creationId="{B871BE27-C2AD-43DA-A0E5-A912564B007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F6F9BB72-B807-426F-9BF0-69D7FF7910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B0FF8347-89FF-4989-B4E4-F6FD0BD3C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C94610BF-A379-4251-8914-1D7FDEFE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53135363-11F2-40C5-B136-1AE972E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83D720FB-6427-4ECF-A8AE-00C6FCAE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538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1707073-15FB-4747-8868-B4AF6FE9B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3EFA401A-32C3-4AD2-8599-F72F0DF36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9107507A-4215-4799-A8C2-3D0F1CEC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E59EAC55-C2ED-4BD5-BC21-402A352A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DD78B7A3-71ED-4BF1-9995-D8A812FD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588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xmlns="" id="{7E1BBC17-E2A7-433F-AF1B-D95CE7A0EA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E8709A8D-2BE5-45E2-9F6F-0F4A118A7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F9A1330D-C854-427C-878D-E976C4567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A72C20D2-89BB-48F0-A03B-67492FEC4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83369CBD-C757-468E-98B5-6A9E9E2E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88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12A061D6-8332-4F06-8456-ED8041E46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FBA8E278-B746-4A6D-A7F7-E617D51F7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AA1702B2-3510-4EF9-9E57-2D954B7E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A7A7266C-6E9B-401B-8228-A7401192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24935CB6-56D4-428C-8223-1B2D9E87B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97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1E96D2A-92B4-4F72-831A-91705D7F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C03A66A7-AB13-4ADE-96ED-180DB603F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2DBAA949-B515-4BCE-9296-820491250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3E72A106-2DAC-4D03-8140-3BFBED2E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F0046C4C-E013-4E76-AAEF-58FE8DC3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565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983F9B8-CE51-41BB-940B-F68ECAC55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C840DFCC-1F02-4608-9846-22BB8C29A1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A9292648-F61B-47B4-B301-8C8844DE8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A11A9915-5C24-4422-A33B-9D8F5D280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C91A70D6-D573-4342-BA4F-240C63C64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40282BCF-4AA1-4EA4-A313-C2379E2C9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0071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F90541B-E903-44A0-A3B9-F17F7E37F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BDED396B-185B-406D-8B44-FA17D0229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BF4EBBE0-1DB3-4612-BD32-1DAF40A21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79C62AA9-8590-4927-969E-BCF12D24C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FB862D5B-5B60-4151-A65A-C51E57AD5C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xmlns="" id="{DF3560E6-9B47-4A77-A623-E30BC58B5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xmlns="" id="{3E904CED-16F6-4B20-AF3E-0F173D189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xmlns="" id="{BD9010D9-CABF-44E5-8F85-D982A44F2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00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4088B8E-427B-4063-A671-EA649ECDA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xmlns="" id="{32A9EA10-DC85-49D6-A06B-A0F2D092F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xmlns="" id="{EB5300CE-BA8D-4262-AEE9-23A7621D9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xmlns="" id="{44754D55-2CB9-43CE-B75B-302C8D45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5894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xmlns="" id="{D5D71D43-925D-4E97-8968-49D6E3BD7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xmlns="" id="{0C780D05-727D-422F-8BC5-91CF53FD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xmlns="" id="{FF40A395-B435-447F-A379-58C613055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005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7100708-2FE8-4D9D-AA4C-EAD58BB12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1136B791-063C-42A2-A781-DB1F3B0FE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05A05E51-8982-479F-B738-E41A34551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FFD78459-5862-416B-A80A-DADABA4DD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C33B6505-D31C-40A8-9C71-61447B9EA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FDBCAEE9-0A37-410B-AC2D-94C659ABB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90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61DBF99-0A68-498D-8B7D-EFF85250C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xmlns="" id="{96D560B8-64F9-476A-9F1F-33C98AF4C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18DF9FD1-11A4-449E-B2BE-D9930ABA6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DEFB0405-333D-43E4-A218-3F25900AB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8E95E263-6B3D-437E-B3C0-A77DBDA7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8AE46EED-5200-48AF-A1D1-09057ED4A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747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xmlns="" id="{EA8717CA-07CF-4CC6-A431-72E3641C1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63F0E26B-0E28-4FF2-9058-FCAF315AA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DC40DDB4-DFA5-42ED-8B76-890AB19A98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6D862-536A-4633-9E8A-5B85AED33F95}" type="datetimeFigureOut">
              <a:rPr lang="fi-FI" smtClean="0"/>
              <a:t>27.10.2022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F0B8F49B-997A-490F-A4C2-50DBA9288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39620505-3955-498B-9C4C-CCF474F7D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6055B-725E-4903-BB57-1FFC196D6A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37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xmlns="" id="{C5B9E32E-4B9D-4299-83DB-081C57B91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0290"/>
          </a:xfrm>
        </p:spPr>
        <p:txBody>
          <a:bodyPr>
            <a:normAutofit/>
          </a:bodyPr>
          <a:lstStyle/>
          <a:p>
            <a:r>
              <a:rPr lang="fi-FI" sz="3600" dirty="0"/>
              <a:t>10 Kiertotalous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xmlns="" id="{FB63B937-027D-484E-A4D9-273D5AD1F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640" y="1515941"/>
            <a:ext cx="10889859" cy="51991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•   Nykyinen fossiilitalous on korvattava resurssiviisaalla kiertotaloudella. </a:t>
            </a:r>
          </a:p>
          <a:p>
            <a:pPr marL="365125" indent="-365125">
              <a:buNone/>
            </a:pPr>
            <a:r>
              <a:rPr lang="fi-FI" dirty="0"/>
              <a:t>•   Kiertotalous on talousmalli, jossa kulutusta pyritään vähentämään ja tavaroiden ostamisen sijaan käytetään palveluita. Tuotteiden valmistamisessa käytetään luonnonvaroja kestävästi ja varmistetaan niiden uudelleenkäyttö. Tuotannossa syntyneet jätteet kierrätetään uudelleen raaka-aineiksi. </a:t>
            </a:r>
          </a:p>
          <a:p>
            <a:pPr marL="365125" indent="-365125">
              <a:buNone/>
            </a:pPr>
            <a:r>
              <a:rPr lang="fi-FI" dirty="0"/>
              <a:t>•   Biotalous on osa kiertotaloutta, mutta kaikki biotalous ei täytä kestävän kehityksen kriteereitä. </a:t>
            </a:r>
          </a:p>
          <a:p>
            <a:pPr marL="365125" indent="-365125">
              <a:buNone/>
            </a:pPr>
            <a:r>
              <a:rPr lang="fi-FI" dirty="0"/>
              <a:t>•   Tuotteen elinkaarella tarkoitetaan kaikkia vaiheita tuotteen valmistamiseen käytettävän raaka-aineen hankinnasta siihen, kun tuote poistetaan käytöstä. </a:t>
            </a:r>
          </a:p>
          <a:p>
            <a:pPr marL="0" indent="0">
              <a:buNone/>
            </a:pPr>
            <a:r>
              <a:rPr lang="fi-FI" dirty="0"/>
              <a:t>•   Jakaminen, liisaus ja vuokraus kuuluvat kiertotalouteen.</a:t>
            </a:r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889F961C-A60E-40E2-A6CE-9817E8191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501" y="5905501"/>
            <a:ext cx="1587499" cy="95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996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xmlns="" id="{BB274DDD-A5C0-44C6-B76D-B6633F2F9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Lineaaritalous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xmlns="" id="{9C0893F6-7853-4188-851A-CA9DF7BA376C}"/>
              </a:ext>
            </a:extLst>
          </p:cNvPr>
          <p:cNvSpPr txBox="1"/>
          <p:nvPr/>
        </p:nvSpPr>
        <p:spPr>
          <a:xfrm>
            <a:off x="838200" y="1613118"/>
            <a:ext cx="755786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dirty="0"/>
              <a:t>Lineaaritaloudella tarkoitetaan talousjärjestelmää, jossa raaka-aine otetaan luonnosta, siitä tuotetaan materiaaleja ja tuotteita, joita käytetään kerran ja heitetään pois.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AB86E97F-B9F7-4DAB-A448-1E4821B54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501" y="5905501"/>
            <a:ext cx="1587499" cy="95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69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249A5A0-C786-4160-ADC2-6BFB1637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Tuotteen elinkaari kiertotaloudessa verrattuna fossiilitalouteen</a:t>
            </a:r>
          </a:p>
        </p:txBody>
      </p:sp>
      <p:graphicFrame>
        <p:nvGraphicFramePr>
          <p:cNvPr id="3" name="Taulukko 3">
            <a:extLst>
              <a:ext uri="{FF2B5EF4-FFF2-40B4-BE49-F238E27FC236}">
                <a16:creationId xmlns:a16="http://schemas.microsoft.com/office/drawing/2014/main" xmlns="" id="{3ABB02F3-15B1-4799-8D3F-BDD42A46B9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927244"/>
              </p:ext>
            </p:extLst>
          </p:nvPr>
        </p:nvGraphicFramePr>
        <p:xfrm>
          <a:off x="948788" y="1690688"/>
          <a:ext cx="10405012" cy="32094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4578">
                  <a:extLst>
                    <a:ext uri="{9D8B030D-6E8A-4147-A177-3AD203B41FA5}">
                      <a16:colId xmlns:a16="http://schemas.microsoft.com/office/drawing/2014/main" xmlns="" val="1533279318"/>
                    </a:ext>
                  </a:extLst>
                </a:gridCol>
                <a:gridCol w="3530991">
                  <a:extLst>
                    <a:ext uri="{9D8B030D-6E8A-4147-A177-3AD203B41FA5}">
                      <a16:colId xmlns:a16="http://schemas.microsoft.com/office/drawing/2014/main" xmlns="" val="144115038"/>
                    </a:ext>
                  </a:extLst>
                </a:gridCol>
                <a:gridCol w="4629443">
                  <a:extLst>
                    <a:ext uri="{9D8B030D-6E8A-4147-A177-3AD203B41FA5}">
                      <a16:colId xmlns:a16="http://schemas.microsoft.com/office/drawing/2014/main" xmlns="" val="4004426819"/>
                    </a:ext>
                  </a:extLst>
                </a:gridCol>
              </a:tblGrid>
              <a:tr h="370261">
                <a:tc>
                  <a:txBody>
                    <a:bodyPr/>
                    <a:lstStyle/>
                    <a:p>
                      <a:r>
                        <a:rPr lang="fi-FI" b="1" dirty="0"/>
                        <a:t>Elinkaaren vaihe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Fossiilitalous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Kiertotalous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09628314"/>
                  </a:ext>
                </a:extLst>
              </a:tr>
              <a:tr h="639080">
                <a:tc>
                  <a:txBody>
                    <a:bodyPr/>
                    <a:lstStyle/>
                    <a:p>
                      <a:r>
                        <a:rPr lang="fi-FI" b="1" dirty="0"/>
                        <a:t>Tuotteen suunnittelu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/>
                      <a:r>
                        <a:rPr lang="fi-FI" dirty="0"/>
                        <a:t>• ympäristövaikutuksiin kiinnitetään vähän huomiota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/>
                      <a:r>
                        <a:rPr lang="fi-FI" dirty="0"/>
                        <a:t>• uudet teknologiat, esimerkiksi 3D-suunnittelu </a:t>
                      </a:r>
                    </a:p>
                    <a:p>
                      <a:r>
                        <a:rPr lang="fi-FI" dirty="0"/>
                        <a:t>• ympäristövaikutusten ennakointi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5523922"/>
                  </a:ext>
                </a:extLst>
              </a:tr>
              <a:tr h="370261">
                <a:tc>
                  <a:txBody>
                    <a:bodyPr/>
                    <a:lstStyle/>
                    <a:p>
                      <a:r>
                        <a:rPr lang="fi-FI" b="1" dirty="0"/>
                        <a:t>Tuotteen materiaali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• uusiutumattomat luonnonvarat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• kierrätettävät materiaalit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68102195"/>
                  </a:ext>
                </a:extLst>
              </a:tr>
              <a:tr h="639080">
                <a:tc>
                  <a:txBody>
                    <a:bodyPr/>
                    <a:lstStyle/>
                    <a:p>
                      <a:r>
                        <a:rPr lang="fi-FI" b="1" dirty="0"/>
                        <a:t>Tuotteen valmistaminen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• päästöjä  ympäristöön </a:t>
                      </a:r>
                    </a:p>
                    <a:p>
                      <a:r>
                        <a:rPr lang="fi-FI" dirty="0"/>
                        <a:t>• osa raaka-aineesta jätteeksi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• uudet teknologiat vähentävät päästöjä </a:t>
                      </a:r>
                    </a:p>
                    <a:p>
                      <a:r>
                        <a:rPr lang="fi-FI" dirty="0"/>
                        <a:t>• tehokas raaka-aineiden käyttö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668672"/>
                  </a:ext>
                </a:extLst>
              </a:tr>
              <a:tr h="370261">
                <a:tc>
                  <a:txBody>
                    <a:bodyPr/>
                    <a:lstStyle/>
                    <a:p>
                      <a:r>
                        <a:rPr lang="fi-FI" b="1" dirty="0"/>
                        <a:t>Tuotteen käyttö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• lyhyt käyttöikä lisää myyntiä </a:t>
                      </a:r>
                    </a:p>
                    <a:p>
                      <a:pPr marL="182563" indent="-182563"/>
                      <a:r>
                        <a:rPr lang="fi-FI" dirty="0"/>
                        <a:t>• fossiilisten  polttoaineiden käyttö energialähteenä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• kestävät tuotteet </a:t>
                      </a:r>
                    </a:p>
                    <a:p>
                      <a:r>
                        <a:rPr lang="fi-FI" dirty="0"/>
                        <a:t>• pieni energiankulutus </a:t>
                      </a:r>
                    </a:p>
                    <a:p>
                      <a:pPr marL="182563" indent="-182563"/>
                      <a:r>
                        <a:rPr lang="fi-FI" dirty="0"/>
                        <a:t>• jakamistalous: kimppakyydit, naapurilainat ja vuokraaminen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5040927"/>
                  </a:ext>
                </a:extLst>
              </a:tr>
            </a:tbl>
          </a:graphicData>
        </a:graphic>
      </p:graphicFrame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4AA927BD-F061-46C7-A974-E66AE5BE1A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501" y="5905501"/>
            <a:ext cx="1587499" cy="95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45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8FE6D750-0854-4313-92F5-FCA96286D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Tuotteen elinkaari kiertotaloudessa verrattuna fossiilitalouteen (jatkoa)</a:t>
            </a:r>
          </a:p>
        </p:txBody>
      </p:sp>
      <p:graphicFrame>
        <p:nvGraphicFramePr>
          <p:cNvPr id="3" name="Taulukko 3">
            <a:extLst>
              <a:ext uri="{FF2B5EF4-FFF2-40B4-BE49-F238E27FC236}">
                <a16:creationId xmlns:a16="http://schemas.microsoft.com/office/drawing/2014/main" xmlns="" id="{6C09CD19-5162-4C85-9945-030E529D1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929057"/>
              </p:ext>
            </p:extLst>
          </p:nvPr>
        </p:nvGraphicFramePr>
        <p:xfrm>
          <a:off x="990990" y="1929487"/>
          <a:ext cx="10362810" cy="46823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8701">
                  <a:extLst>
                    <a:ext uri="{9D8B030D-6E8A-4147-A177-3AD203B41FA5}">
                      <a16:colId xmlns:a16="http://schemas.microsoft.com/office/drawing/2014/main" xmlns="" val="1685026139"/>
                    </a:ext>
                  </a:extLst>
                </a:gridCol>
                <a:gridCol w="3759839">
                  <a:extLst>
                    <a:ext uri="{9D8B030D-6E8A-4147-A177-3AD203B41FA5}">
                      <a16:colId xmlns:a16="http://schemas.microsoft.com/office/drawing/2014/main" xmlns="" val="2421172070"/>
                    </a:ext>
                  </a:extLst>
                </a:gridCol>
                <a:gridCol w="3454270">
                  <a:extLst>
                    <a:ext uri="{9D8B030D-6E8A-4147-A177-3AD203B41FA5}">
                      <a16:colId xmlns:a16="http://schemas.microsoft.com/office/drawing/2014/main" xmlns="" val="3426483432"/>
                    </a:ext>
                  </a:extLst>
                </a:gridCol>
              </a:tblGrid>
              <a:tr h="371937">
                <a:tc>
                  <a:txBody>
                    <a:bodyPr/>
                    <a:lstStyle/>
                    <a:p>
                      <a:r>
                        <a:rPr lang="fi-FI" b="1" dirty="0"/>
                        <a:t>Elinkaaren vaihe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Fossiilitalous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Kiertotalous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2521909"/>
                  </a:ext>
                </a:extLst>
              </a:tr>
              <a:tr h="2017630">
                <a:tc>
                  <a:txBody>
                    <a:bodyPr/>
                    <a:lstStyle/>
                    <a:p>
                      <a:r>
                        <a:rPr lang="fi-FI" b="1" dirty="0"/>
                        <a:t>Tuotteen kierrätettävyys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/>
                      <a:r>
                        <a:rPr lang="fi-FI" dirty="0"/>
                        <a:t>• erilaisten muovien lajittelu hankalaa</a:t>
                      </a:r>
                    </a:p>
                    <a:p>
                      <a:pPr marL="182563" indent="-182563"/>
                      <a:r>
                        <a:rPr lang="fi-FI" dirty="0"/>
                        <a:t>• yhdistelmämateriaalit vaikeuttavat lajittelua </a:t>
                      </a:r>
                    </a:p>
                    <a:p>
                      <a:pPr marL="182563" indent="-182563"/>
                      <a:r>
                        <a:rPr lang="fi-FI" dirty="0"/>
                        <a:t>• elektroniikkajätteen käsittely aiheuttaa ympäristö- ja terveysongelmia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/>
                      <a:r>
                        <a:rPr lang="fi-FI" dirty="0"/>
                        <a:t>• helposti kierrätettävät materiaalit</a:t>
                      </a:r>
                    </a:p>
                    <a:p>
                      <a:pPr marL="182563" indent="-182563"/>
                      <a:r>
                        <a:rPr lang="fi-FI" dirty="0"/>
                        <a:t>• </a:t>
                      </a:r>
                      <a:r>
                        <a:rPr lang="fi-FI"/>
                        <a:t>uudet innovaatiot </a:t>
                      </a:r>
                      <a:r>
                        <a:rPr lang="fi-FI" dirty="0"/>
                        <a:t>kierrätysteknologiassa </a:t>
                      </a:r>
                    </a:p>
                    <a:p>
                      <a:r>
                        <a:rPr lang="fi-FI" dirty="0"/>
                        <a:t>• uusiokäyttö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22157040"/>
                  </a:ext>
                </a:extLst>
              </a:tr>
              <a:tr h="2292761">
                <a:tc>
                  <a:txBody>
                    <a:bodyPr/>
                    <a:lstStyle/>
                    <a:p>
                      <a:r>
                        <a:rPr lang="fi-FI" b="1" dirty="0"/>
                        <a:t>Tuotteen poistaminen käytöstä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-182563"/>
                      <a:r>
                        <a:rPr lang="fi-FI" dirty="0"/>
                        <a:t>• kaatopaikkasijoitus vaatii paljon tilaa ja aiheuttaa ympäristöriskejä </a:t>
                      </a:r>
                    </a:p>
                    <a:p>
                      <a:pPr marL="182563" indent="-182563"/>
                      <a:r>
                        <a:rPr lang="fi-FI" dirty="0"/>
                        <a:t>• luonnossa  hajoamattomat muovit </a:t>
                      </a:r>
                    </a:p>
                    <a:p>
                      <a:pPr marL="182563" indent="-182563"/>
                      <a:r>
                        <a:rPr lang="fi-FI" dirty="0"/>
                        <a:t>• jätteenpoltossa syntyy myrkyllisiä yhdisteitä </a:t>
                      </a:r>
                    </a:p>
                    <a:p>
                      <a:r>
                        <a:rPr lang="fi-FI" dirty="0"/>
                        <a:t>• hiilidioksidipäästöt ilmakehään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• kompostointi </a:t>
                      </a:r>
                    </a:p>
                    <a:p>
                      <a:pPr marL="182563" indent="-182563"/>
                      <a:r>
                        <a:rPr lang="fi-FI" dirty="0"/>
                        <a:t>•  jätteen synnyn ehkäisy kierrättämällä se toisen tuotteen raaka-aineeksi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1231974"/>
                  </a:ext>
                </a:extLst>
              </a:tr>
            </a:tbl>
          </a:graphicData>
        </a:graphic>
      </p:graphicFrame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180012D9-F696-4C8D-B3D7-A38EB72C5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501" y="5905501"/>
            <a:ext cx="1587499" cy="95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38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F8AB6E7F-8AB2-4C6B-B4F7-A370B2359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020"/>
          </a:xfrm>
        </p:spPr>
        <p:txBody>
          <a:bodyPr>
            <a:normAutofit/>
          </a:bodyPr>
          <a:lstStyle/>
          <a:p>
            <a:r>
              <a:rPr lang="fi-FI" sz="3600" dirty="0"/>
              <a:t>Kiertotalouden vaatimuksia tuotteen elinkaarelle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B871BE27-C2AD-43DA-A0E5-A912564B0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501" y="5934076"/>
            <a:ext cx="1587499" cy="95249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D61A51D-5C06-42D1-8B24-C6650F07A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5750" y="1069146"/>
            <a:ext cx="5360499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5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263</Words>
  <Application>Microsoft Office PowerPoint</Application>
  <PresentationFormat>Laajakuva</PresentationFormat>
  <Paragraphs>49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10 Kiertotalous</vt:lpstr>
      <vt:lpstr>Lineaaritalous</vt:lpstr>
      <vt:lpstr>Tuotteen elinkaari kiertotaloudessa verrattuna fossiilitalouteen</vt:lpstr>
      <vt:lpstr>Tuotteen elinkaari kiertotaloudessa verrattuna fossiilitalouteen (jatkoa)</vt:lpstr>
      <vt:lpstr>Kiertotalouden vaatimuksia tuotteen elinkaarelle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Kiertotalous</dc:title>
  <dc:creator>Sirpa Lappalainen</dc:creator>
  <cp:lastModifiedBy>Microsoft-tili</cp:lastModifiedBy>
  <cp:revision>2</cp:revision>
  <dcterms:created xsi:type="dcterms:W3CDTF">2021-10-01T12:01:25Z</dcterms:created>
  <dcterms:modified xsi:type="dcterms:W3CDTF">2022-10-27T17:05:02Z</dcterms:modified>
</cp:coreProperties>
</file>