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14"/>
  </p:notesMasterIdLst>
  <p:sldIdLst>
    <p:sldId id="285" r:id="rId6"/>
    <p:sldId id="270" r:id="rId7"/>
    <p:sldId id="289" r:id="rId8"/>
    <p:sldId id="292" r:id="rId9"/>
    <p:sldId id="275" r:id="rId10"/>
    <p:sldId id="276" r:id="rId11"/>
    <p:sldId id="277" r:id="rId12"/>
    <p:sldId id="278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>
            <p14:sldId id="285"/>
            <p14:sldId id="270"/>
            <p14:sldId id="289"/>
            <p14:sldId id="292"/>
            <p14:sldId id="275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2B7C"/>
    <a:srgbClr val="DEC9D9"/>
    <a:srgbClr val="F9DCF5"/>
    <a:srgbClr val="D4BCD1"/>
    <a:srgbClr val="C099BB"/>
    <a:srgbClr val="A16098"/>
    <a:srgbClr val="DF4C62"/>
    <a:srgbClr val="74B943"/>
    <a:srgbClr val="C5DEA6"/>
    <a:srgbClr val="0FAD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 varScale="1">
        <p:scale>
          <a:sx n="12" d="100"/>
          <a:sy n="12" d="100"/>
        </p:scale>
        <p:origin x="268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Biopolttoaineet </a:t>
          </a:r>
        </a:p>
        <a:p>
          <a:pPr>
            <a:buFont typeface="Arial" charset="0"/>
            <a:buChar char="•"/>
          </a:pPr>
          <a:r>
            <a:rPr lang="fi-FI" dirty="0"/>
            <a:t>- muuntogeeniset bakteerit ja mikrolevät korvaamaan ravintokasveja ja puuta</a:t>
          </a:r>
          <a:br>
            <a:rPr lang="fi-FI" dirty="0"/>
          </a:br>
          <a:r>
            <a:rPr lang="fi-FI" dirty="0"/>
            <a:t>- fotosynteesin muokkaus </a:t>
          </a:r>
          <a:br>
            <a:rPr lang="fi-FI" dirty="0"/>
          </a:br>
          <a:r>
            <a:rPr lang="fi-FI" dirty="0"/>
            <a:t>- synteettinen biologia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/>
            <a:t>Biomateriaalit</a:t>
          </a:r>
          <a:br>
            <a:rPr lang="fi-FI" dirty="0"/>
          </a:br>
          <a:r>
            <a:rPr lang="fi-FI" dirty="0"/>
            <a:t>- muovien korvaaminen uusilla orgaanisilla materiaaleilla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2" custLinFactNeighborY="47201">
        <dgm:presLayoutVars>
          <dgm:chMax val="0"/>
          <dgm:bulletEnabled val="1"/>
        </dgm:presLayoutVars>
      </dgm:prSet>
      <dgm:spPr/>
    </dgm:pt>
  </dgm:ptLst>
  <dgm:cxnLst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DNA:n rinnakkaissekvensointi auttaa selvittämään pienissä populaatioissa esiintyvää muuntelua ja risteytymistä muiden lajien kanssa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 dirty="0" err="1"/>
            <a:t>Metagenomiikkalla</a:t>
          </a:r>
          <a:r>
            <a:rPr lang="fi-FI" dirty="0"/>
            <a:t> selvitetään koko eliöyhteisön perimää ja uhanalaisten lajien esiintymistä</a:t>
          </a:r>
          <a:endParaRPr lang="en-US" dirty="0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 dirty="0"/>
            <a:t>Biodiversiteettiä tutkitaan tekoälyn avulla</a:t>
          </a:r>
          <a:endParaRPr lang="en-US" dirty="0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778F2F07-C7A4-4B48-ABED-83D1D89DCE46}">
      <dgm:prSet/>
      <dgm:spPr/>
      <dgm:t>
        <a:bodyPr/>
        <a:lstStyle/>
        <a:p>
          <a:r>
            <a:rPr lang="fi-FI" dirty="0"/>
            <a:t>Tuotantotalouden muuttaminen kestävämmäksi bio- ja kiertotalouden avulla</a:t>
          </a:r>
          <a:endParaRPr lang="en-US" dirty="0"/>
        </a:p>
      </dgm:t>
    </dgm:pt>
    <dgm:pt modelId="{B6D88E01-FA8F-4899-AF7F-19273A616978}" type="parTrans" cxnId="{414722DE-FC24-4737-98D4-4818F87F57F7}">
      <dgm:prSet/>
      <dgm:spPr/>
      <dgm:t>
        <a:bodyPr/>
        <a:lstStyle/>
        <a:p>
          <a:endParaRPr lang="fi-FI"/>
        </a:p>
      </dgm:t>
    </dgm:pt>
    <dgm:pt modelId="{8F459E64-2948-4ED6-AD12-2F3C32960E89}" type="sibTrans" cxnId="{414722DE-FC24-4737-98D4-4818F87F57F7}">
      <dgm:prSet/>
      <dgm:spPr/>
      <dgm:t>
        <a:bodyPr/>
        <a:lstStyle/>
        <a:p>
          <a:endParaRPr lang="fi-FI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4" custScaleY="24815" custLinFactY="-2195" custLinFactNeighborY="-100000">
        <dgm:presLayoutVars>
          <dgm:chMax val="0"/>
          <dgm:bulletEnabled val="1"/>
        </dgm:presLayoutVars>
      </dgm:prSet>
      <dgm:spPr/>
    </dgm:pt>
    <dgm:pt modelId="{9AAE11AD-AC38-4197-9D94-2725D57ED512}" type="pres">
      <dgm:prSet presAssocID="{6999A388-03F9-4AE5-9D53-42CE1EDA15FE}" presName="spacer" presStyleCnt="0"/>
      <dgm:spPr/>
    </dgm:pt>
    <dgm:pt modelId="{DC4351FD-0349-D14C-8F15-E038CFDA3372}" type="pres">
      <dgm:prSet presAssocID="{F90C025B-E80F-429D-AC82-E777F0B41747}" presName="parentText" presStyleLbl="node1" presStyleIdx="1" presStyleCnt="4" custScaleY="17809" custLinFactNeighborY="-48707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4" custScaleY="17631" custLinFactNeighborY="-65211">
        <dgm:presLayoutVars>
          <dgm:chMax val="0"/>
          <dgm:bulletEnabled val="1"/>
        </dgm:presLayoutVars>
      </dgm:prSet>
      <dgm:spPr/>
    </dgm:pt>
    <dgm:pt modelId="{59076010-D389-461F-9339-9B5C24E9A942}" type="pres">
      <dgm:prSet presAssocID="{093CC5D9-4ADE-44DD-8AD5-5AAE6D5F6361}" presName="spacer" presStyleCnt="0"/>
      <dgm:spPr/>
    </dgm:pt>
    <dgm:pt modelId="{C1EA6828-8633-4220-AEDA-1207F00B525C}" type="pres">
      <dgm:prSet presAssocID="{778F2F07-C7A4-4B48-ABED-83D1D89DCE46}" presName="parentText" presStyleLbl="node1" presStyleIdx="3" presStyleCnt="4" custScaleY="18279" custLinFactNeighborY="-97289">
        <dgm:presLayoutVars>
          <dgm:chMax val="0"/>
          <dgm:bulletEnabled val="1"/>
        </dgm:presLayoutVars>
      </dgm:prSet>
      <dgm:spPr/>
    </dgm:pt>
  </dgm:ptLst>
  <dgm:cxnLst>
    <dgm:cxn modelId="{0989E916-8CA0-46D9-BF37-DD05636C668F}" type="presOf" srcId="{778F2F07-C7A4-4B48-ABED-83D1D89DCE46}" destId="{C1EA6828-8633-4220-AEDA-1207F00B525C}" srcOrd="0" destOrd="0" presId="urn:microsoft.com/office/officeart/2005/8/layout/vList2"/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414722DE-FC24-4737-98D4-4818F87F57F7}" srcId="{4FF66D5E-033E-452C-9FA3-C2DC507A0EB6}" destId="{778F2F07-C7A4-4B48-ABED-83D1D89DCE46}" srcOrd="3" destOrd="0" parTransId="{B6D88E01-FA8F-4899-AF7F-19273A616978}" sibTransId="{8F459E64-2948-4ED6-AD12-2F3C32960E89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FE8A4795-EA42-4B2C-91A4-3A3FAA0E3ABD}" type="presParOf" srcId="{698F9A06-7DF7-A244-9880-18043B6C3D92}" destId="{9AAE11AD-AC38-4197-9D94-2725D57ED512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  <dgm:cxn modelId="{6FB96F3C-E6B8-4735-93F5-388AD98DE60C}" type="presParOf" srcId="{698F9A06-7DF7-A244-9880-18043B6C3D92}" destId="{59076010-D389-461F-9339-9B5C24E9A942}" srcOrd="5" destOrd="0" presId="urn:microsoft.com/office/officeart/2005/8/layout/vList2"/>
    <dgm:cxn modelId="{45164793-83A8-43E8-A87C-CA441D44A6D5}" type="presParOf" srcId="{698F9A06-7DF7-A244-9880-18043B6C3D92}" destId="{C1EA6828-8633-4220-AEDA-1207F00B525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108461"/>
          <a:ext cx="10504990" cy="19305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Biopolttoaineet 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charset="0"/>
            <a:buNone/>
          </a:pPr>
          <a:r>
            <a:rPr lang="fi-FI" sz="2500" kern="1200" dirty="0"/>
            <a:t>- muuntogeeniset bakteerit ja mikrolevät korvaamaan ravintokasveja ja puuta</a:t>
          </a:r>
          <a:br>
            <a:rPr lang="fi-FI" sz="2500" kern="1200" dirty="0"/>
          </a:br>
          <a:r>
            <a:rPr lang="fi-FI" sz="2500" kern="1200" dirty="0"/>
            <a:t>- fotosynteesin muokkaus </a:t>
          </a:r>
          <a:br>
            <a:rPr lang="fi-FI" sz="2500" kern="1200" dirty="0"/>
          </a:br>
          <a:r>
            <a:rPr lang="fi-FI" sz="2500" kern="1200" dirty="0"/>
            <a:t>- synteettinen biologia</a:t>
          </a:r>
          <a:endParaRPr lang="en-US" sz="2500" kern="1200" dirty="0"/>
        </a:p>
      </dsp:txBody>
      <dsp:txXfrm>
        <a:off x="94239" y="202700"/>
        <a:ext cx="10316512" cy="1742022"/>
      </dsp:txXfrm>
    </dsp:sp>
    <dsp:sp modelId="{DC4351FD-0349-D14C-8F15-E038CFDA3372}">
      <dsp:nvSpPr>
        <dsp:cNvPr id="0" name=""/>
        <dsp:cNvSpPr/>
      </dsp:nvSpPr>
      <dsp:spPr>
        <a:xfrm>
          <a:off x="0" y="2144945"/>
          <a:ext cx="10504990" cy="1930500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Biomateriaalit</a:t>
          </a:r>
          <a:br>
            <a:rPr lang="fi-FI" sz="2500" kern="1200" dirty="0"/>
          </a:br>
          <a:r>
            <a:rPr lang="fi-FI" sz="2500" kern="1200" dirty="0"/>
            <a:t>- muovien korvaaminen uusilla orgaanisilla materiaaleilla</a:t>
          </a:r>
          <a:endParaRPr lang="en-US" sz="2500" kern="1200" dirty="0"/>
        </a:p>
      </dsp:txBody>
      <dsp:txXfrm>
        <a:off x="94239" y="2239184"/>
        <a:ext cx="10316512" cy="17420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0"/>
          <a:ext cx="10504990" cy="12031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DNA:n rinnakkaissekvensointi auttaa selvittämään pienissä populaatioissa esiintyvää muuntelua ja risteytymistä muiden lajien kanssa</a:t>
          </a:r>
          <a:endParaRPr lang="en-US" sz="2100" kern="1200" dirty="0"/>
        </a:p>
      </dsp:txBody>
      <dsp:txXfrm>
        <a:off x="58733" y="58733"/>
        <a:ext cx="10387524" cy="1085684"/>
      </dsp:txXfrm>
    </dsp:sp>
    <dsp:sp modelId="{DC4351FD-0349-D14C-8F15-E038CFDA3372}">
      <dsp:nvSpPr>
        <dsp:cNvPr id="0" name=""/>
        <dsp:cNvSpPr/>
      </dsp:nvSpPr>
      <dsp:spPr>
        <a:xfrm>
          <a:off x="0" y="1289064"/>
          <a:ext cx="10504990" cy="863465"/>
        </a:xfrm>
        <a:prstGeom prst="roundRect">
          <a:avLst/>
        </a:prstGeom>
        <a:solidFill>
          <a:schemeClr val="accent4">
            <a:hueOff val="1239348"/>
            <a:satOff val="16629"/>
            <a:lumOff val="66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 err="1"/>
            <a:t>Metagenomiikkalla</a:t>
          </a:r>
          <a:r>
            <a:rPr lang="fi-FI" sz="2100" kern="1200" dirty="0"/>
            <a:t> selvitetään koko eliöyhteisön perimää ja uhanalaisten lajien esiintymistä</a:t>
          </a:r>
          <a:endParaRPr lang="en-US" sz="2100" kern="1200" dirty="0"/>
        </a:p>
      </dsp:txBody>
      <dsp:txXfrm>
        <a:off x="42151" y="1331215"/>
        <a:ext cx="10420688" cy="779163"/>
      </dsp:txXfrm>
    </dsp:sp>
    <dsp:sp modelId="{A24C85E8-EFCD-1343-B8A1-31B610427F1E}">
      <dsp:nvSpPr>
        <dsp:cNvPr id="0" name=""/>
        <dsp:cNvSpPr/>
      </dsp:nvSpPr>
      <dsp:spPr>
        <a:xfrm>
          <a:off x="0" y="2287192"/>
          <a:ext cx="10504990" cy="854835"/>
        </a:xfrm>
        <a:prstGeom prst="roundRect">
          <a:avLst/>
        </a:prstGeom>
        <a:solidFill>
          <a:schemeClr val="accent4">
            <a:hueOff val="2478695"/>
            <a:satOff val="33258"/>
            <a:lumOff val="133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Biodiversiteettiä tutkitaan tekoälyn avulla</a:t>
          </a:r>
          <a:endParaRPr lang="en-US" sz="2100" kern="1200" dirty="0"/>
        </a:p>
      </dsp:txBody>
      <dsp:txXfrm>
        <a:off x="41730" y="2328922"/>
        <a:ext cx="10421530" cy="771375"/>
      </dsp:txXfrm>
    </dsp:sp>
    <dsp:sp modelId="{C1EA6828-8633-4220-AEDA-1207F00B525C}">
      <dsp:nvSpPr>
        <dsp:cNvPr id="0" name=""/>
        <dsp:cNvSpPr/>
      </dsp:nvSpPr>
      <dsp:spPr>
        <a:xfrm>
          <a:off x="0" y="3251572"/>
          <a:ext cx="10504990" cy="886253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Tuotantotalouden muuttaminen kestävämmäksi bio- ja kiertotalouden avulla</a:t>
          </a:r>
          <a:endParaRPr lang="en-US" sz="2100" kern="1200" dirty="0"/>
        </a:p>
      </dsp:txBody>
      <dsp:txXfrm>
        <a:off x="43263" y="3294835"/>
        <a:ext cx="10418464" cy="799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2884B2-4647-6F4B-B58A-4FBCFBA433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331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1836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6757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8160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4819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7098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1769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005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0248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5254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575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808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34" y="4033287"/>
            <a:ext cx="5783850" cy="1572272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fi-FI" sz="4000" dirty="0">
                <a:solidFill>
                  <a:schemeClr val="tx1"/>
                </a:solidFill>
              </a:rPr>
              <a:t>12 Biotekniikkaa tarvitaan vastaamaan tulevaisuuden haasteisiin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pSp>
        <p:nvGrpSpPr>
          <p:cNvPr id="28" name="Ryhmä 27">
            <a:extLst>
              <a:ext uri="{FF2B5EF4-FFF2-40B4-BE49-F238E27FC236}">
                <a16:creationId xmlns:a16="http://schemas.microsoft.com/office/drawing/2014/main" id="{3E3C0262-15FF-4484-AE46-5B4AF6974AB8}"/>
              </a:ext>
            </a:extLst>
          </p:cNvPr>
          <p:cNvGrpSpPr/>
          <p:nvPr/>
        </p:nvGrpSpPr>
        <p:grpSpPr>
          <a:xfrm>
            <a:off x="5976489" y="3927645"/>
            <a:ext cx="5947278" cy="1783556"/>
            <a:chOff x="0" y="1587780"/>
            <a:chExt cx="6296890" cy="2318691"/>
          </a:xfrm>
        </p:grpSpPr>
        <p:sp>
          <p:nvSpPr>
            <p:cNvPr id="29" name="Suorakulmio: Pyöristetyt kulmat 28">
              <a:extLst>
                <a:ext uri="{FF2B5EF4-FFF2-40B4-BE49-F238E27FC236}">
                  <a16:creationId xmlns:a16="http://schemas.microsoft.com/office/drawing/2014/main" id="{278F7280-AA0E-4812-899F-AC70DD62B82B}"/>
                </a:ext>
              </a:extLst>
            </p:cNvPr>
            <p:cNvSpPr/>
            <p:nvPr/>
          </p:nvSpPr>
          <p:spPr>
            <a:xfrm>
              <a:off x="0" y="1587780"/>
              <a:ext cx="6296890" cy="2318691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0" name="Suorakulmio: Pyöristetyt kulmat 4">
              <a:extLst>
                <a:ext uri="{FF2B5EF4-FFF2-40B4-BE49-F238E27FC236}">
                  <a16:creationId xmlns:a16="http://schemas.microsoft.com/office/drawing/2014/main" id="{83A8D1E9-A61D-4C0F-A714-7E6B7D6CD7CF}"/>
                </a:ext>
              </a:extLst>
            </p:cNvPr>
            <p:cNvSpPr txBox="1"/>
            <p:nvPr/>
          </p:nvSpPr>
          <p:spPr>
            <a:xfrm>
              <a:off x="113189" y="1972984"/>
              <a:ext cx="5960194" cy="15482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r>
                <a:rPr lang="fi-FI" sz="2000" dirty="0"/>
                <a:t>Haasteita: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i-FI" sz="2000" dirty="0"/>
                <a:t>Ravinnontuotanto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i-FI" sz="2000" dirty="0"/>
                <a:t>Ympäristö: biodiversiteetti ja ilmastonmuutos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fi-FI" sz="2000" dirty="0"/>
                <a:t>Terveyshuollon kasvava tarve</a:t>
              </a:r>
            </a:p>
            <a:p>
              <a:pPr marL="0" marR="0" lvl="0" indent="0" algn="l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74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239940"/>
            <a:ext cx="10235084" cy="1021548"/>
          </a:xfrm>
        </p:spPr>
        <p:txBody>
          <a:bodyPr>
            <a:normAutofit fontScale="90000"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Biotekniikka kuuluu tulevaisuuden maatalouteen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557684" y="1107884"/>
            <a:ext cx="10515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Solumaatalous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Mikrobien ja muiden soluviljelmien hyödyntämistä ruuantuotannossa</a:t>
            </a:r>
          </a:p>
          <a:p>
            <a:pPr marL="914400" lvl="1" indent="-457200">
              <a:buFont typeface="Arial" charset="0"/>
              <a:buChar char="•"/>
            </a:pPr>
            <a:endParaRPr lang="fi-FI" sz="2800" dirty="0"/>
          </a:p>
          <a:p>
            <a:pPr marL="914400" lvl="1" indent="-457200">
              <a:buFont typeface="Arial" charset="0"/>
              <a:buChar char="•"/>
            </a:pPr>
            <a:endParaRPr lang="fi-FI" sz="2800" dirty="0"/>
          </a:p>
          <a:p>
            <a:pPr marL="914400" lvl="1" indent="-457200">
              <a:buFont typeface="Arial" charset="0"/>
              <a:buChar char="•"/>
            </a:pPr>
            <a:endParaRPr lang="fi-FI" sz="2800" dirty="0"/>
          </a:p>
          <a:p>
            <a:pPr marL="914400" lvl="1" indent="-457200">
              <a:buFont typeface="Arial" charset="0"/>
              <a:buChar char="•"/>
            </a:pPr>
            <a:endParaRPr lang="fi-FI" sz="2800" dirty="0"/>
          </a:p>
          <a:p>
            <a:pPr marL="914400" lvl="1" indent="-457200">
              <a:buFont typeface="Arial" charset="0"/>
              <a:buChar char="•"/>
            </a:pPr>
            <a:endParaRPr lang="fi-FI" sz="2800" dirty="0"/>
          </a:p>
          <a:p>
            <a:pPr lvl="1"/>
            <a:endParaRPr lang="fi-FI" sz="2800" dirty="0"/>
          </a:p>
          <a:p>
            <a:endParaRPr lang="fi-FI" sz="28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endParaRPr lang="fi-FI" sz="2800" b="1" dirty="0">
              <a:solidFill>
                <a:srgbClr val="00A9DC"/>
              </a:solidFill>
              <a:latin typeface="+mj-lt"/>
              <a:ea typeface="+mj-lt"/>
              <a:cs typeface="+mj-lt"/>
            </a:endParaRPr>
          </a:p>
          <a:p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Kerrosviljely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tilankäyttö, valaistus ja kastelu optimoitu</a:t>
            </a:r>
          </a:p>
          <a:p>
            <a:pPr marL="914400" lvl="1" indent="-457200">
              <a:buFont typeface="Arial" charset="0"/>
              <a:buChar char="•"/>
            </a:pPr>
            <a:r>
              <a:rPr lang="fi-FI" sz="24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automatisoitua  </a:t>
            </a:r>
            <a:endParaRPr lang="fi-FI" sz="24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7F34ED9-0C5C-4A18-98D7-EE7E8A41E0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72"/>
          <a:stretch/>
        </p:blipFill>
        <p:spPr>
          <a:xfrm>
            <a:off x="1241271" y="2129432"/>
            <a:ext cx="8577996" cy="286192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6905C0CF-EB7F-412A-0078-3AEB0DCA6C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30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Biotekniikka on mukana ratkaisemassa ympäristöongelmia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610354"/>
              </p:ext>
            </p:extLst>
          </p:nvPr>
        </p:nvGraphicFramePr>
        <p:xfrm>
          <a:off x="838200" y="2027042"/>
          <a:ext cx="10504990" cy="41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0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Biotekniikkaa tarvitaan biodiversiteetin suojelussa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9452018"/>
              </p:ext>
            </p:extLst>
          </p:nvPr>
        </p:nvGraphicFramePr>
        <p:xfrm>
          <a:off x="838200" y="1879042"/>
          <a:ext cx="10504990" cy="4297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19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Ihmisten, eläinten ja ympäristön terveydet ovat sidoksissa toisiinsa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0280D9E-8DDD-B9AD-C087-1DE9870DA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249" y="1690688"/>
            <a:ext cx="5381487" cy="4986794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55C98D07-2933-AB76-6677-2BC4D426C5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55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Biotekniikalla on yhä tärkeämpi merkitys tulevaisuuden lääketieteessä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885C1B-57A2-B3AC-EE34-032335E77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Syöpähoidot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Syöpäsolujen veressä olevan DNA:n sekvensointi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Tarkat syövän biomarkkerit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Täsmälääkkeet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800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Syöpärokotteet</a:t>
            </a:r>
          </a:p>
          <a:p>
            <a:r>
              <a:rPr lang="fi-FI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iPS</a:t>
            </a:r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-solut solukorvaushoidossa</a:t>
            </a:r>
          </a:p>
          <a:p>
            <a:r>
              <a:rPr lang="fi-FI" b="1" dirty="0" err="1">
                <a:solidFill>
                  <a:srgbClr val="00A9DC"/>
                </a:solidFill>
                <a:latin typeface="+mj-lt"/>
                <a:ea typeface="+mj-lt"/>
                <a:cs typeface="+mj-lt"/>
              </a:rPr>
              <a:t>Organoidit</a:t>
            </a:r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 kudosteknologiassa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Tekoäly tuo apua diagnosointiin</a:t>
            </a:r>
          </a:p>
          <a:p>
            <a:pPr lvl="1"/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9C47554-996D-DB7F-1A9A-A7EDF9685B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01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3F60B70E-B766-27A2-D7BC-5DEC5A402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137" y="566928"/>
            <a:ext cx="9517354" cy="6040449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EE447EEE-CF5E-32ED-5545-394C5E0815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2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456CA2-3713-7078-D2BA-A27470B36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362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Biotekniikan kehitys herättää eettisiä kysymyksiä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851102-7E71-9301-06E2-D0132CC97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Ihmisen puuttuminen evoluutioon?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GMO terveys ja ympäristövaikutukset?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Onko ravinnontuotanto sosiaalisesti kestävää?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Eläinten hyvinvointi?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Kenellä on varaa kalliisiin hoitoihin?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Uusien hoitojen riskit ja vastuut?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Kenellä on pääsy ihmisten genomitietoon?</a:t>
            </a:r>
          </a:p>
          <a:p>
            <a:r>
              <a:rPr lang="fi-FI" b="1" dirty="0">
                <a:solidFill>
                  <a:srgbClr val="00A9DC"/>
                </a:solidFill>
                <a:latin typeface="+mj-lt"/>
                <a:ea typeface="+mj-lt"/>
                <a:cs typeface="+mj-lt"/>
              </a:rPr>
              <a:t>Kuinka paljon saa ihmisen perimää muokata?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38FF41E-68C4-C087-D31D-60572716A3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012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8D098488BDB0E4DB3D1B98825041D0E" ma:contentTypeVersion="16" ma:contentTypeDescription="Luo uusi asiakirja." ma:contentTypeScope="" ma:versionID="4f89c020090708f26b985b9dc78b22b3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6513cda6012a58a901e4874fc766236e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698D25-E9AB-4C34-9AC7-2D258DA5816A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customXml/itemProps2.xml><?xml version="1.0" encoding="utf-8"?>
<ds:datastoreItem xmlns:ds="http://schemas.openxmlformats.org/officeDocument/2006/customXml" ds:itemID="{4C908B6E-BCEC-4A41-BBF2-FEE0981FDF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8667A7-68A3-4069-9F99-DA3324ECAC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55348</TotalTime>
  <Words>191</Words>
  <Application>Microsoft Office PowerPoint</Application>
  <PresentationFormat>Laajakuva</PresentationFormat>
  <Paragraphs>48</Paragraphs>
  <Slides>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Office-teema</vt:lpstr>
      <vt:lpstr>1_Office-teema</vt:lpstr>
      <vt:lpstr>12 Biotekniikkaa tarvitaan vastaamaan tulevaisuuden haasteisiin</vt:lpstr>
      <vt:lpstr>Biotekniikka kuuluu tulevaisuuden maatalouteen</vt:lpstr>
      <vt:lpstr>Biotekniikka on mukana ratkaisemassa ympäristöongelmia</vt:lpstr>
      <vt:lpstr>Biotekniikkaa tarvitaan biodiversiteetin suojelussa</vt:lpstr>
      <vt:lpstr>Ihmisten, eläinten ja ympäristön terveydet ovat sidoksissa toisiinsa</vt:lpstr>
      <vt:lpstr>Biotekniikalla on yhä tärkeämpi merkitys tulevaisuuden lääketieteessä</vt:lpstr>
      <vt:lpstr>PowerPoint-esitys</vt:lpstr>
      <vt:lpstr>Biotekniikan kehitys herättää eettisiä kysymyksiä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80</cp:revision>
  <dcterms:created xsi:type="dcterms:W3CDTF">2017-07-04T08:37:15Z</dcterms:created>
  <dcterms:modified xsi:type="dcterms:W3CDTF">2023-12-21T07:49:59Z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