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95" r:id="rId4"/>
    <p:sldId id="296" r:id="rId5"/>
    <p:sldId id="297" r:id="rId6"/>
    <p:sldId id="298" r:id="rId7"/>
    <p:sldId id="302" r:id="rId8"/>
    <p:sldId id="303" r:id="rId9"/>
    <p:sldId id="299" r:id="rId10"/>
    <p:sldId id="300" r:id="rId11"/>
    <p:sldId id="316" r:id="rId12"/>
    <p:sldId id="287" r:id="rId13"/>
    <p:sldId id="308" r:id="rId14"/>
    <p:sldId id="315" r:id="rId15"/>
    <p:sldId id="314" r:id="rId16"/>
    <p:sldId id="313" r:id="rId17"/>
    <p:sldId id="312" r:id="rId18"/>
    <p:sldId id="311" r:id="rId19"/>
    <p:sldId id="310" r:id="rId20"/>
    <p:sldId id="309" r:id="rId21"/>
    <p:sldId id="306" r:id="rId2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3152A4-8C88-4DAC-AD37-B9E523A7909D}" v="94" dt="2021-03-22T11:44:51.9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841231"/>
            <a:ext cx="9144000" cy="935487"/>
          </a:xfrm>
        </p:spPr>
        <p:txBody>
          <a:bodyPr/>
          <a:lstStyle/>
          <a:p>
            <a:r>
              <a:rPr lang="fi-FI" dirty="0">
                <a:cs typeface="Calibri Light"/>
              </a:rPr>
              <a:t>Välimerkit ja isot kirjaimet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314491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</p:txBody>
      </p:sp>
      <p:pic>
        <p:nvPicPr>
          <p:cNvPr id="10" name="Studeo_Logo_Musta.png" descr="Studeo_Logo_Musta.png">
            <a:extLst>
              <a:ext uri="{FF2B5EF4-FFF2-40B4-BE49-F238E27FC236}">
                <a16:creationId xmlns:a16="http://schemas.microsoft.com/office/drawing/2014/main" id="{651BBD7B-1EBB-413C-A59A-BE50C7CC3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Pilkun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898" y="1498190"/>
            <a:ext cx="5698127" cy="5263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699739" y="1345789"/>
            <a:ext cx="524928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881575" y="911975"/>
            <a:ext cx="490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pilkut tarvittaessa: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D5C30474-F382-45CE-B156-69A86D50B58A}"/>
              </a:ext>
            </a:extLst>
          </p:cNvPr>
          <p:cNvSpPr txBox="1">
            <a:spLocks/>
          </p:cNvSpPr>
          <p:nvPr/>
        </p:nvSpPr>
        <p:spPr>
          <a:xfrm>
            <a:off x="592668" y="1498190"/>
            <a:ext cx="5823122" cy="5301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will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regret</a:t>
            </a:r>
            <a:r>
              <a:rPr lang="fi-FI" i="1" dirty="0">
                <a:cs typeface="Calibri" panose="020F0502020204030204"/>
              </a:rPr>
              <a:t> it </a:t>
            </a:r>
            <a:r>
              <a:rPr lang="fi-FI" i="1" dirty="0" err="1">
                <a:cs typeface="Calibri" panose="020F0502020204030204"/>
              </a:rPr>
              <a:t>if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this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i="1" dirty="0">
                <a:cs typeface="Calibri" panose="020F0502020204030204"/>
              </a:rPr>
              <a:t>As 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late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wasn’t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let</a:t>
            </a:r>
            <a:r>
              <a:rPr lang="fi-FI" i="1" dirty="0">
                <a:cs typeface="Calibri" panose="020F0502020204030204"/>
              </a:rPr>
              <a:t> in.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happy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but</a:t>
            </a:r>
            <a:r>
              <a:rPr lang="fi-FI" i="1" dirty="0">
                <a:cs typeface="Calibri" panose="020F0502020204030204"/>
              </a:rPr>
              <a:t> 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sad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i="1" dirty="0" err="1">
                <a:cs typeface="Calibri" panose="020F0502020204030204"/>
              </a:rPr>
              <a:t>Hoping</a:t>
            </a:r>
            <a:r>
              <a:rPr lang="fi-FI" i="1" dirty="0">
                <a:cs typeface="Calibri" panose="020F0502020204030204"/>
              </a:rPr>
              <a:t> for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best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left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5. </a:t>
            </a:r>
            <a:r>
              <a:rPr lang="fi-FI" i="1" dirty="0">
                <a:cs typeface="Calibri" panose="020F0502020204030204"/>
              </a:rPr>
              <a:t>Jack </a:t>
            </a:r>
            <a:r>
              <a:rPr lang="fi-FI" i="1" dirty="0" err="1">
                <a:cs typeface="Calibri" panose="020F0502020204030204"/>
              </a:rPr>
              <a:t>our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captain</a:t>
            </a:r>
            <a:r>
              <a:rPr lang="fi-FI" i="1" dirty="0">
                <a:cs typeface="Calibri" panose="020F0502020204030204"/>
              </a:rPr>
              <a:t> got </a:t>
            </a:r>
            <a:r>
              <a:rPr lang="fi-FI" i="1" dirty="0" err="1">
                <a:cs typeface="Calibri" panose="020F0502020204030204"/>
              </a:rPr>
              <a:t>injured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6. </a:t>
            </a:r>
            <a:r>
              <a:rPr lang="fi-FI" i="1" dirty="0" err="1">
                <a:cs typeface="Calibri" panose="020F0502020204030204"/>
              </a:rPr>
              <a:t>We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were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beaten</a:t>
            </a:r>
            <a:r>
              <a:rPr lang="fi-FI" i="1" dirty="0">
                <a:cs typeface="Calibri" panose="020F0502020204030204"/>
              </a:rPr>
              <a:t>.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7. </a:t>
            </a:r>
            <a:r>
              <a:rPr lang="fi-FI" i="1" dirty="0" err="1">
                <a:cs typeface="Calibri" panose="020F0502020204030204"/>
              </a:rPr>
              <a:t>Let’s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eat</a:t>
            </a:r>
            <a:r>
              <a:rPr lang="fi-FI" i="1" dirty="0">
                <a:cs typeface="Calibri" panose="020F0502020204030204"/>
              </a:rPr>
              <a:t> Mike!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8.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love</a:t>
            </a:r>
            <a:r>
              <a:rPr lang="fi-FI" i="1" dirty="0">
                <a:cs typeface="Calibri" panose="020F0502020204030204"/>
              </a:rPr>
              <a:t> my </a:t>
            </a:r>
            <a:r>
              <a:rPr lang="fi-FI" i="1" dirty="0" err="1">
                <a:cs typeface="Calibri" panose="020F0502020204030204"/>
              </a:rPr>
              <a:t>parents</a:t>
            </a:r>
            <a:r>
              <a:rPr lang="fi-FI" i="1" dirty="0">
                <a:cs typeface="Calibri" panose="020F0502020204030204"/>
              </a:rPr>
              <a:t>, Elvis and Sinatra.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9. </a:t>
            </a:r>
            <a:r>
              <a:rPr lang="fi-FI" i="1" dirty="0" err="1">
                <a:cs typeface="Calibri" panose="020F0502020204030204"/>
              </a:rPr>
              <a:t>It’s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only</a:t>
            </a:r>
            <a:r>
              <a:rPr lang="fi-FI" i="1" dirty="0">
                <a:cs typeface="Calibri" panose="020F0502020204030204"/>
              </a:rPr>
              <a:t> 2567 </a:t>
            </a:r>
            <a:r>
              <a:rPr lang="fi-FI" i="1" dirty="0" err="1">
                <a:cs typeface="Calibri" panose="020F0502020204030204"/>
              </a:rPr>
              <a:t>miles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10. </a:t>
            </a:r>
            <a:r>
              <a:rPr lang="fi-FI" i="1" dirty="0">
                <a:cs typeface="Calibri" panose="020F0502020204030204"/>
              </a:rPr>
              <a:t>"</a:t>
            </a:r>
            <a:r>
              <a:rPr lang="fi-FI" i="1" dirty="0" err="1">
                <a:cs typeface="Calibri" panose="020F0502020204030204"/>
              </a:rPr>
              <a:t>Come</a:t>
            </a:r>
            <a:r>
              <a:rPr lang="fi-FI" i="1" dirty="0">
                <a:cs typeface="Calibri" panose="020F0502020204030204"/>
              </a:rPr>
              <a:t> on" </a:t>
            </a:r>
            <a:r>
              <a:rPr lang="fi-FI" i="1" dirty="0" err="1">
                <a:cs typeface="Calibri" panose="020F0502020204030204"/>
              </a:rPr>
              <a:t>she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said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4485C55-3698-4D74-886C-EA6E16F4AAD5}"/>
              </a:ext>
            </a:extLst>
          </p:cNvPr>
          <p:cNvSpPr txBox="1"/>
          <p:nvPr/>
        </p:nvSpPr>
        <p:spPr>
          <a:xfrm>
            <a:off x="6226642" y="911975"/>
            <a:ext cx="528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Pilkkua käytetään erottamaan:</a:t>
            </a:r>
          </a:p>
        </p:txBody>
      </p:sp>
    </p:spTree>
    <p:extLst>
      <p:ext uri="{BB962C8B-B14F-4D97-AF65-F5344CB8AC3E}">
        <p14:creationId xmlns:p14="http://schemas.microsoft.com/office/powerpoint/2010/main" val="236115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Pilkun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898" y="1498190"/>
            <a:ext cx="5698127" cy="5263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dirty="0">
              <a:cs typeface="Calibri" panose="020F0502020204030204"/>
            </a:endParaRP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sivulausetta virkkeen alusta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699739" y="1345789"/>
            <a:ext cx="524928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881575" y="911975"/>
            <a:ext cx="490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pilkut tarvittaessa: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D5C30474-F382-45CE-B156-69A86D50B58A}"/>
              </a:ext>
            </a:extLst>
          </p:cNvPr>
          <p:cNvSpPr txBox="1">
            <a:spLocks/>
          </p:cNvSpPr>
          <p:nvPr/>
        </p:nvSpPr>
        <p:spPr>
          <a:xfrm>
            <a:off x="592668" y="1498190"/>
            <a:ext cx="5823122" cy="5301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will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regret</a:t>
            </a:r>
            <a:r>
              <a:rPr lang="fi-FI" i="1" dirty="0">
                <a:cs typeface="Calibri" panose="020F0502020204030204"/>
              </a:rPr>
              <a:t> it </a:t>
            </a:r>
            <a:r>
              <a:rPr lang="fi-FI" i="1" dirty="0" err="1">
                <a:cs typeface="Calibri" panose="020F0502020204030204"/>
              </a:rPr>
              <a:t>if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this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i="1" dirty="0">
                <a:cs typeface="Calibri" panose="020F0502020204030204"/>
              </a:rPr>
              <a:t>As 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late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wasn’t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let</a:t>
            </a:r>
            <a:r>
              <a:rPr lang="fi-FI" i="1" dirty="0">
                <a:cs typeface="Calibri" panose="020F0502020204030204"/>
              </a:rPr>
              <a:t> in.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happy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but</a:t>
            </a:r>
            <a:r>
              <a:rPr lang="fi-FI" i="1" dirty="0">
                <a:cs typeface="Calibri" panose="020F0502020204030204"/>
              </a:rPr>
              <a:t> 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sad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i="1" dirty="0" err="1">
                <a:cs typeface="Calibri" panose="020F0502020204030204"/>
              </a:rPr>
              <a:t>Hoping</a:t>
            </a:r>
            <a:r>
              <a:rPr lang="fi-FI" i="1" dirty="0">
                <a:cs typeface="Calibri" panose="020F0502020204030204"/>
              </a:rPr>
              <a:t> for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best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left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5. </a:t>
            </a:r>
            <a:r>
              <a:rPr lang="fi-FI" i="1" dirty="0">
                <a:cs typeface="Calibri" panose="020F0502020204030204"/>
              </a:rPr>
              <a:t>Jack </a:t>
            </a:r>
            <a:r>
              <a:rPr lang="fi-FI" i="1" dirty="0" err="1">
                <a:cs typeface="Calibri" panose="020F0502020204030204"/>
              </a:rPr>
              <a:t>our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captain</a:t>
            </a:r>
            <a:r>
              <a:rPr lang="fi-FI" i="1" dirty="0">
                <a:cs typeface="Calibri" panose="020F0502020204030204"/>
              </a:rPr>
              <a:t> got </a:t>
            </a:r>
            <a:r>
              <a:rPr lang="fi-FI" i="1" dirty="0" err="1">
                <a:cs typeface="Calibri" panose="020F0502020204030204"/>
              </a:rPr>
              <a:t>injured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6. </a:t>
            </a:r>
            <a:r>
              <a:rPr lang="fi-FI" i="1" dirty="0" err="1">
                <a:cs typeface="Calibri" panose="020F0502020204030204"/>
              </a:rPr>
              <a:t>We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were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beaten</a:t>
            </a:r>
            <a:r>
              <a:rPr lang="fi-FI" i="1" dirty="0">
                <a:cs typeface="Calibri" panose="020F0502020204030204"/>
              </a:rPr>
              <a:t>.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7. </a:t>
            </a:r>
            <a:r>
              <a:rPr lang="fi-FI" i="1" dirty="0" err="1">
                <a:cs typeface="Calibri" panose="020F0502020204030204"/>
              </a:rPr>
              <a:t>Let’s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eat</a:t>
            </a:r>
            <a:r>
              <a:rPr lang="fi-FI" i="1" dirty="0">
                <a:cs typeface="Calibri" panose="020F0502020204030204"/>
              </a:rPr>
              <a:t> Mike!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8.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love</a:t>
            </a:r>
            <a:r>
              <a:rPr lang="fi-FI" i="1" dirty="0">
                <a:cs typeface="Calibri" panose="020F0502020204030204"/>
              </a:rPr>
              <a:t> my </a:t>
            </a:r>
            <a:r>
              <a:rPr lang="fi-FI" i="1" dirty="0" err="1">
                <a:cs typeface="Calibri" panose="020F0502020204030204"/>
              </a:rPr>
              <a:t>parents</a:t>
            </a:r>
            <a:r>
              <a:rPr lang="fi-FI" i="1" dirty="0">
                <a:cs typeface="Calibri" panose="020F0502020204030204"/>
              </a:rPr>
              <a:t>, Elvis and Sinatra.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9. </a:t>
            </a:r>
            <a:r>
              <a:rPr lang="fi-FI" i="1" dirty="0" err="1">
                <a:cs typeface="Calibri" panose="020F0502020204030204"/>
              </a:rPr>
              <a:t>It’s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only</a:t>
            </a:r>
            <a:r>
              <a:rPr lang="fi-FI" i="1" dirty="0">
                <a:cs typeface="Calibri" panose="020F0502020204030204"/>
              </a:rPr>
              <a:t> 2567 </a:t>
            </a:r>
            <a:r>
              <a:rPr lang="fi-FI" i="1" dirty="0" err="1">
                <a:cs typeface="Calibri" panose="020F0502020204030204"/>
              </a:rPr>
              <a:t>miles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10. </a:t>
            </a:r>
            <a:r>
              <a:rPr lang="fi-FI" i="1" dirty="0">
                <a:cs typeface="Calibri" panose="020F0502020204030204"/>
              </a:rPr>
              <a:t>"</a:t>
            </a:r>
            <a:r>
              <a:rPr lang="fi-FI" i="1" dirty="0" err="1">
                <a:cs typeface="Calibri" panose="020F0502020204030204"/>
              </a:rPr>
              <a:t>Come</a:t>
            </a:r>
            <a:r>
              <a:rPr lang="fi-FI" i="1" dirty="0">
                <a:cs typeface="Calibri" panose="020F0502020204030204"/>
              </a:rPr>
              <a:t> on" </a:t>
            </a:r>
            <a:r>
              <a:rPr lang="fi-FI" i="1" dirty="0" err="1">
                <a:cs typeface="Calibri" panose="020F0502020204030204"/>
              </a:rPr>
              <a:t>she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said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4485C55-3698-4D74-886C-EA6E16F4AAD5}"/>
              </a:ext>
            </a:extLst>
          </p:cNvPr>
          <p:cNvSpPr txBox="1"/>
          <p:nvPr/>
        </p:nvSpPr>
        <p:spPr>
          <a:xfrm>
            <a:off x="6226642" y="911975"/>
            <a:ext cx="528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Pilkkua käytetään erottamaan:</a:t>
            </a:r>
          </a:p>
        </p:txBody>
      </p:sp>
    </p:spTree>
    <p:extLst>
      <p:ext uri="{BB962C8B-B14F-4D97-AF65-F5344CB8AC3E}">
        <p14:creationId xmlns:p14="http://schemas.microsoft.com/office/powerpoint/2010/main" val="346490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Pilkun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898" y="1498190"/>
            <a:ext cx="5698127" cy="5263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dirty="0">
              <a:cs typeface="Calibri" panose="020F0502020204030204"/>
            </a:endParaRP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sivulausetta virkkeen alusta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päälauseet, kun niissä on eri tekijät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699739" y="1345789"/>
            <a:ext cx="524928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881575" y="911975"/>
            <a:ext cx="490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pilkut tarvittaessa: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D5C30474-F382-45CE-B156-69A86D50B58A}"/>
              </a:ext>
            </a:extLst>
          </p:cNvPr>
          <p:cNvSpPr txBox="1">
            <a:spLocks/>
          </p:cNvSpPr>
          <p:nvPr/>
        </p:nvSpPr>
        <p:spPr>
          <a:xfrm>
            <a:off x="592668" y="1498190"/>
            <a:ext cx="5823122" cy="5301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will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regret</a:t>
            </a:r>
            <a:r>
              <a:rPr lang="fi-FI" i="1" dirty="0">
                <a:cs typeface="Calibri" panose="020F0502020204030204"/>
              </a:rPr>
              <a:t> it </a:t>
            </a:r>
            <a:r>
              <a:rPr lang="fi-FI" i="1" dirty="0" err="1">
                <a:cs typeface="Calibri" panose="020F0502020204030204"/>
              </a:rPr>
              <a:t>if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this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i="1" dirty="0">
                <a:cs typeface="Calibri" panose="020F0502020204030204"/>
              </a:rPr>
              <a:t>As 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late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wasn’t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let</a:t>
            </a:r>
            <a:r>
              <a:rPr lang="fi-FI" i="1" dirty="0">
                <a:cs typeface="Calibri" panose="020F0502020204030204"/>
              </a:rPr>
              <a:t> in.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happy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but</a:t>
            </a:r>
            <a:r>
              <a:rPr lang="fi-FI" i="1" dirty="0">
                <a:cs typeface="Calibri" panose="020F0502020204030204"/>
              </a:rPr>
              <a:t> 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sad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i="1" dirty="0" err="1">
                <a:cs typeface="Calibri" panose="020F0502020204030204"/>
              </a:rPr>
              <a:t>Hoping</a:t>
            </a:r>
            <a:r>
              <a:rPr lang="fi-FI" i="1" dirty="0">
                <a:cs typeface="Calibri" panose="020F0502020204030204"/>
              </a:rPr>
              <a:t> for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best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left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5. </a:t>
            </a:r>
            <a:r>
              <a:rPr lang="fi-FI" i="1" dirty="0">
                <a:cs typeface="Calibri" panose="020F0502020204030204"/>
              </a:rPr>
              <a:t>Jack </a:t>
            </a:r>
            <a:r>
              <a:rPr lang="fi-FI" i="1" dirty="0" err="1">
                <a:cs typeface="Calibri" panose="020F0502020204030204"/>
              </a:rPr>
              <a:t>our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captain</a:t>
            </a:r>
            <a:r>
              <a:rPr lang="fi-FI" i="1" dirty="0">
                <a:cs typeface="Calibri" panose="020F0502020204030204"/>
              </a:rPr>
              <a:t> got </a:t>
            </a:r>
            <a:r>
              <a:rPr lang="fi-FI" i="1" dirty="0" err="1">
                <a:cs typeface="Calibri" panose="020F0502020204030204"/>
              </a:rPr>
              <a:t>injured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6. </a:t>
            </a:r>
            <a:r>
              <a:rPr lang="fi-FI" i="1" dirty="0" err="1">
                <a:cs typeface="Calibri" panose="020F0502020204030204"/>
              </a:rPr>
              <a:t>We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were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beaten</a:t>
            </a:r>
            <a:r>
              <a:rPr lang="fi-FI" i="1" dirty="0">
                <a:cs typeface="Calibri" panose="020F0502020204030204"/>
              </a:rPr>
              <a:t>.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7. </a:t>
            </a:r>
            <a:r>
              <a:rPr lang="fi-FI" i="1" dirty="0" err="1">
                <a:cs typeface="Calibri" panose="020F0502020204030204"/>
              </a:rPr>
              <a:t>Let’s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eat</a:t>
            </a:r>
            <a:r>
              <a:rPr lang="fi-FI" i="1" dirty="0">
                <a:cs typeface="Calibri" panose="020F0502020204030204"/>
              </a:rPr>
              <a:t> Mike!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8.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love</a:t>
            </a:r>
            <a:r>
              <a:rPr lang="fi-FI" i="1" dirty="0">
                <a:cs typeface="Calibri" panose="020F0502020204030204"/>
              </a:rPr>
              <a:t> my </a:t>
            </a:r>
            <a:r>
              <a:rPr lang="fi-FI" i="1" dirty="0" err="1">
                <a:cs typeface="Calibri" panose="020F0502020204030204"/>
              </a:rPr>
              <a:t>parents</a:t>
            </a:r>
            <a:r>
              <a:rPr lang="fi-FI" i="1" dirty="0">
                <a:cs typeface="Calibri" panose="020F0502020204030204"/>
              </a:rPr>
              <a:t>, Elvis and Sinatra.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9. </a:t>
            </a:r>
            <a:r>
              <a:rPr lang="fi-FI" i="1" dirty="0" err="1">
                <a:cs typeface="Calibri" panose="020F0502020204030204"/>
              </a:rPr>
              <a:t>It’s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only</a:t>
            </a:r>
            <a:r>
              <a:rPr lang="fi-FI" i="1" dirty="0">
                <a:cs typeface="Calibri" panose="020F0502020204030204"/>
              </a:rPr>
              <a:t> 2567 </a:t>
            </a:r>
            <a:r>
              <a:rPr lang="fi-FI" i="1" dirty="0" err="1">
                <a:cs typeface="Calibri" panose="020F0502020204030204"/>
              </a:rPr>
              <a:t>miles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10. </a:t>
            </a:r>
            <a:r>
              <a:rPr lang="fi-FI" i="1" dirty="0">
                <a:cs typeface="Calibri" panose="020F0502020204030204"/>
              </a:rPr>
              <a:t>"</a:t>
            </a:r>
            <a:r>
              <a:rPr lang="fi-FI" i="1" dirty="0" err="1">
                <a:cs typeface="Calibri" panose="020F0502020204030204"/>
              </a:rPr>
              <a:t>Come</a:t>
            </a:r>
            <a:r>
              <a:rPr lang="fi-FI" i="1" dirty="0">
                <a:cs typeface="Calibri" panose="020F0502020204030204"/>
              </a:rPr>
              <a:t> on" </a:t>
            </a:r>
            <a:r>
              <a:rPr lang="fi-FI" i="1" dirty="0" err="1">
                <a:cs typeface="Calibri" panose="020F0502020204030204"/>
              </a:rPr>
              <a:t>she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said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4485C55-3698-4D74-886C-EA6E16F4AAD5}"/>
              </a:ext>
            </a:extLst>
          </p:cNvPr>
          <p:cNvSpPr txBox="1"/>
          <p:nvPr/>
        </p:nvSpPr>
        <p:spPr>
          <a:xfrm>
            <a:off x="6226642" y="911975"/>
            <a:ext cx="528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Pilkkua käytetään erottamaan:</a:t>
            </a:r>
          </a:p>
        </p:txBody>
      </p:sp>
    </p:spTree>
    <p:extLst>
      <p:ext uri="{BB962C8B-B14F-4D97-AF65-F5344CB8AC3E}">
        <p14:creationId xmlns:p14="http://schemas.microsoft.com/office/powerpoint/2010/main" val="387526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Pilkun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898" y="1498190"/>
            <a:ext cx="5698127" cy="5263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dirty="0">
              <a:cs typeface="Calibri" panose="020F0502020204030204"/>
            </a:endParaRP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sivulausetta virkkeen alusta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päälauseet, kun niissä on eri tekijät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lauseenvastikkeet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699739" y="1345789"/>
            <a:ext cx="524928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881575" y="911975"/>
            <a:ext cx="490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pilkut tarvittaessa: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D5C30474-F382-45CE-B156-69A86D50B58A}"/>
              </a:ext>
            </a:extLst>
          </p:cNvPr>
          <p:cNvSpPr txBox="1">
            <a:spLocks/>
          </p:cNvSpPr>
          <p:nvPr/>
        </p:nvSpPr>
        <p:spPr>
          <a:xfrm>
            <a:off x="592668" y="1498190"/>
            <a:ext cx="5823122" cy="5301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will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regret</a:t>
            </a:r>
            <a:r>
              <a:rPr lang="fi-FI" i="1" dirty="0">
                <a:cs typeface="Calibri" panose="020F0502020204030204"/>
              </a:rPr>
              <a:t> it </a:t>
            </a:r>
            <a:r>
              <a:rPr lang="fi-FI" i="1" dirty="0" err="1">
                <a:cs typeface="Calibri" panose="020F0502020204030204"/>
              </a:rPr>
              <a:t>if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this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i="1" dirty="0">
                <a:cs typeface="Calibri" panose="020F0502020204030204"/>
              </a:rPr>
              <a:t>As 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late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wasn’t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let</a:t>
            </a:r>
            <a:r>
              <a:rPr lang="fi-FI" i="1" dirty="0">
                <a:cs typeface="Calibri" panose="020F0502020204030204"/>
              </a:rPr>
              <a:t> in.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happy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but</a:t>
            </a:r>
            <a:r>
              <a:rPr lang="fi-FI" i="1" dirty="0">
                <a:cs typeface="Calibri" panose="020F0502020204030204"/>
              </a:rPr>
              <a:t> 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sad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i="1" dirty="0" err="1">
                <a:cs typeface="Calibri" panose="020F0502020204030204"/>
              </a:rPr>
              <a:t>Hoping</a:t>
            </a:r>
            <a:r>
              <a:rPr lang="fi-FI" i="1" dirty="0">
                <a:cs typeface="Calibri" panose="020F0502020204030204"/>
              </a:rPr>
              <a:t> for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best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left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5. </a:t>
            </a:r>
            <a:r>
              <a:rPr lang="fi-FI" i="1" dirty="0">
                <a:cs typeface="Calibri" panose="020F0502020204030204"/>
              </a:rPr>
              <a:t>Jack </a:t>
            </a:r>
            <a:r>
              <a:rPr lang="fi-FI" i="1" dirty="0" err="1">
                <a:cs typeface="Calibri" panose="020F0502020204030204"/>
              </a:rPr>
              <a:t>our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captain</a:t>
            </a:r>
            <a:r>
              <a:rPr lang="fi-FI" i="1" dirty="0">
                <a:cs typeface="Calibri" panose="020F0502020204030204"/>
              </a:rPr>
              <a:t> got </a:t>
            </a:r>
            <a:r>
              <a:rPr lang="fi-FI" i="1" dirty="0" err="1">
                <a:cs typeface="Calibri" panose="020F0502020204030204"/>
              </a:rPr>
              <a:t>injured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6. </a:t>
            </a:r>
            <a:r>
              <a:rPr lang="fi-FI" i="1" dirty="0" err="1">
                <a:cs typeface="Calibri" panose="020F0502020204030204"/>
              </a:rPr>
              <a:t>We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were</a:t>
            </a:r>
            <a:r>
              <a:rPr lang="fi-FI" b="1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beaten</a:t>
            </a:r>
            <a:r>
              <a:rPr lang="fi-FI" i="1" dirty="0">
                <a:cs typeface="Calibri" panose="020F0502020204030204"/>
              </a:rPr>
              <a:t>.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7. </a:t>
            </a:r>
            <a:r>
              <a:rPr lang="fi-FI" i="1" dirty="0" err="1">
                <a:cs typeface="Calibri" panose="020F0502020204030204"/>
              </a:rPr>
              <a:t>Let’s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eat</a:t>
            </a:r>
            <a:r>
              <a:rPr lang="fi-FI" i="1" dirty="0">
                <a:cs typeface="Calibri" panose="020F0502020204030204"/>
              </a:rPr>
              <a:t> Mike!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8.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love</a:t>
            </a:r>
            <a:r>
              <a:rPr lang="fi-FI" i="1" dirty="0">
                <a:cs typeface="Calibri" panose="020F0502020204030204"/>
              </a:rPr>
              <a:t> my </a:t>
            </a:r>
            <a:r>
              <a:rPr lang="fi-FI" i="1" dirty="0" err="1">
                <a:cs typeface="Calibri" panose="020F0502020204030204"/>
              </a:rPr>
              <a:t>parents</a:t>
            </a:r>
            <a:r>
              <a:rPr lang="fi-FI" i="1" dirty="0">
                <a:cs typeface="Calibri" panose="020F0502020204030204"/>
              </a:rPr>
              <a:t>, Elvis and Sinatra.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9. </a:t>
            </a:r>
            <a:r>
              <a:rPr lang="fi-FI" i="1" dirty="0" err="1">
                <a:cs typeface="Calibri" panose="020F0502020204030204"/>
              </a:rPr>
              <a:t>It’s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only</a:t>
            </a:r>
            <a:r>
              <a:rPr lang="fi-FI" i="1" dirty="0">
                <a:cs typeface="Calibri" panose="020F0502020204030204"/>
              </a:rPr>
              <a:t> 2567 </a:t>
            </a:r>
            <a:r>
              <a:rPr lang="fi-FI" i="1" dirty="0" err="1">
                <a:cs typeface="Calibri" panose="020F0502020204030204"/>
              </a:rPr>
              <a:t>miles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10. </a:t>
            </a:r>
            <a:r>
              <a:rPr lang="fi-FI" i="1" dirty="0">
                <a:cs typeface="Calibri" panose="020F0502020204030204"/>
              </a:rPr>
              <a:t>"</a:t>
            </a:r>
            <a:r>
              <a:rPr lang="fi-FI" i="1" dirty="0" err="1">
                <a:cs typeface="Calibri" panose="020F0502020204030204"/>
              </a:rPr>
              <a:t>Come</a:t>
            </a:r>
            <a:r>
              <a:rPr lang="fi-FI" i="1" dirty="0">
                <a:cs typeface="Calibri" panose="020F0502020204030204"/>
              </a:rPr>
              <a:t> on" </a:t>
            </a:r>
            <a:r>
              <a:rPr lang="fi-FI" i="1" dirty="0" err="1">
                <a:cs typeface="Calibri" panose="020F0502020204030204"/>
              </a:rPr>
              <a:t>she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said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4485C55-3698-4D74-886C-EA6E16F4AAD5}"/>
              </a:ext>
            </a:extLst>
          </p:cNvPr>
          <p:cNvSpPr txBox="1"/>
          <p:nvPr/>
        </p:nvSpPr>
        <p:spPr>
          <a:xfrm>
            <a:off x="6226642" y="911975"/>
            <a:ext cx="528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Pilkkua käytetään erottamaan:</a:t>
            </a:r>
          </a:p>
        </p:txBody>
      </p:sp>
    </p:spTree>
    <p:extLst>
      <p:ext uri="{BB962C8B-B14F-4D97-AF65-F5344CB8AC3E}">
        <p14:creationId xmlns:p14="http://schemas.microsoft.com/office/powerpoint/2010/main" val="175339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Pilkun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898" y="1498190"/>
            <a:ext cx="5698127" cy="5263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dirty="0">
              <a:cs typeface="Calibri" panose="020F0502020204030204"/>
            </a:endParaRP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sivulausetta virkkeen alusta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päälauseet, kun niissä on eri tekijät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lauseenvastikkeet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lisäykset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699739" y="1345789"/>
            <a:ext cx="524928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881575" y="911975"/>
            <a:ext cx="490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pilkut tarvittaessa: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D5C30474-F382-45CE-B156-69A86D50B58A}"/>
              </a:ext>
            </a:extLst>
          </p:cNvPr>
          <p:cNvSpPr txBox="1">
            <a:spLocks/>
          </p:cNvSpPr>
          <p:nvPr/>
        </p:nvSpPr>
        <p:spPr>
          <a:xfrm>
            <a:off x="592668" y="1498190"/>
            <a:ext cx="5823122" cy="5301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will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regret</a:t>
            </a:r>
            <a:r>
              <a:rPr lang="fi-FI" i="1" dirty="0">
                <a:cs typeface="Calibri" panose="020F0502020204030204"/>
              </a:rPr>
              <a:t> it </a:t>
            </a:r>
            <a:r>
              <a:rPr lang="fi-FI" i="1" dirty="0" err="1">
                <a:cs typeface="Calibri" panose="020F0502020204030204"/>
              </a:rPr>
              <a:t>if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this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i="1" dirty="0">
                <a:cs typeface="Calibri" panose="020F0502020204030204"/>
              </a:rPr>
              <a:t>As 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late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wasn’t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let</a:t>
            </a:r>
            <a:r>
              <a:rPr lang="fi-FI" i="1" dirty="0">
                <a:cs typeface="Calibri" panose="020F0502020204030204"/>
              </a:rPr>
              <a:t> in.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happy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but</a:t>
            </a:r>
            <a:r>
              <a:rPr lang="fi-FI" i="1" dirty="0">
                <a:cs typeface="Calibri" panose="020F0502020204030204"/>
              </a:rPr>
              <a:t> 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sad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i="1" dirty="0" err="1">
                <a:cs typeface="Calibri" panose="020F0502020204030204"/>
              </a:rPr>
              <a:t>Hoping</a:t>
            </a:r>
            <a:r>
              <a:rPr lang="fi-FI" i="1" dirty="0">
                <a:cs typeface="Calibri" panose="020F0502020204030204"/>
              </a:rPr>
              <a:t> for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best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left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5. </a:t>
            </a:r>
            <a:r>
              <a:rPr lang="fi-FI" i="1" dirty="0">
                <a:cs typeface="Calibri" panose="020F0502020204030204"/>
              </a:rPr>
              <a:t>Jack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our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captain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got </a:t>
            </a:r>
            <a:r>
              <a:rPr lang="fi-FI" i="1" dirty="0" err="1">
                <a:cs typeface="Calibri" panose="020F0502020204030204"/>
              </a:rPr>
              <a:t>injured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6. </a:t>
            </a:r>
            <a:r>
              <a:rPr lang="fi-FI" i="1" dirty="0" err="1">
                <a:cs typeface="Calibri" panose="020F0502020204030204"/>
              </a:rPr>
              <a:t>We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were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beaten</a:t>
            </a:r>
            <a:r>
              <a:rPr lang="fi-FI" i="1" dirty="0">
                <a:cs typeface="Calibri" panose="020F0502020204030204"/>
              </a:rPr>
              <a:t>.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7. </a:t>
            </a:r>
            <a:r>
              <a:rPr lang="fi-FI" i="1" dirty="0" err="1">
                <a:cs typeface="Calibri" panose="020F0502020204030204"/>
              </a:rPr>
              <a:t>Let’s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eat</a:t>
            </a:r>
            <a:r>
              <a:rPr lang="fi-FI" i="1" dirty="0">
                <a:cs typeface="Calibri" panose="020F0502020204030204"/>
              </a:rPr>
              <a:t> Mike!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8.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love</a:t>
            </a:r>
            <a:r>
              <a:rPr lang="fi-FI" i="1" dirty="0">
                <a:cs typeface="Calibri" panose="020F0502020204030204"/>
              </a:rPr>
              <a:t> my </a:t>
            </a:r>
            <a:r>
              <a:rPr lang="fi-FI" i="1" dirty="0" err="1">
                <a:cs typeface="Calibri" panose="020F0502020204030204"/>
              </a:rPr>
              <a:t>parents</a:t>
            </a:r>
            <a:r>
              <a:rPr lang="fi-FI" i="1" dirty="0">
                <a:cs typeface="Calibri" panose="020F0502020204030204"/>
              </a:rPr>
              <a:t>, Elvis and Sinatra.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9. </a:t>
            </a:r>
            <a:r>
              <a:rPr lang="fi-FI" i="1" dirty="0" err="1">
                <a:cs typeface="Calibri" panose="020F0502020204030204"/>
              </a:rPr>
              <a:t>It’s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only</a:t>
            </a:r>
            <a:r>
              <a:rPr lang="fi-FI" i="1" dirty="0">
                <a:cs typeface="Calibri" panose="020F0502020204030204"/>
              </a:rPr>
              <a:t> 2567 </a:t>
            </a:r>
            <a:r>
              <a:rPr lang="fi-FI" i="1" dirty="0" err="1">
                <a:cs typeface="Calibri" panose="020F0502020204030204"/>
              </a:rPr>
              <a:t>miles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10. </a:t>
            </a:r>
            <a:r>
              <a:rPr lang="fi-FI" i="1" dirty="0">
                <a:cs typeface="Calibri" panose="020F0502020204030204"/>
              </a:rPr>
              <a:t>"</a:t>
            </a:r>
            <a:r>
              <a:rPr lang="fi-FI" i="1" dirty="0" err="1">
                <a:cs typeface="Calibri" panose="020F0502020204030204"/>
              </a:rPr>
              <a:t>Come</a:t>
            </a:r>
            <a:r>
              <a:rPr lang="fi-FI" i="1" dirty="0">
                <a:cs typeface="Calibri" panose="020F0502020204030204"/>
              </a:rPr>
              <a:t> on" </a:t>
            </a:r>
            <a:r>
              <a:rPr lang="fi-FI" i="1" dirty="0" err="1">
                <a:cs typeface="Calibri" panose="020F0502020204030204"/>
              </a:rPr>
              <a:t>she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said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4485C55-3698-4D74-886C-EA6E16F4AAD5}"/>
              </a:ext>
            </a:extLst>
          </p:cNvPr>
          <p:cNvSpPr txBox="1"/>
          <p:nvPr/>
        </p:nvSpPr>
        <p:spPr>
          <a:xfrm>
            <a:off x="6226642" y="911975"/>
            <a:ext cx="528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Pilkkua käytetään erottamaan:</a:t>
            </a:r>
          </a:p>
        </p:txBody>
      </p:sp>
    </p:spTree>
    <p:extLst>
      <p:ext uri="{BB962C8B-B14F-4D97-AF65-F5344CB8AC3E}">
        <p14:creationId xmlns:p14="http://schemas.microsoft.com/office/powerpoint/2010/main" val="128188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Pilkun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898" y="1498190"/>
            <a:ext cx="5698127" cy="5263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dirty="0">
              <a:cs typeface="Calibri" panose="020F0502020204030204"/>
            </a:endParaRP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sivulausetta virkkeen alusta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päälauseet, kun niissä on eri tekijät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lauseenvastikkeet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lisäykset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lauseadverbit ja sidossanat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699739" y="1345789"/>
            <a:ext cx="524928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881575" y="911975"/>
            <a:ext cx="490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pilkut tarvittaessa: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D5C30474-F382-45CE-B156-69A86D50B58A}"/>
              </a:ext>
            </a:extLst>
          </p:cNvPr>
          <p:cNvSpPr txBox="1">
            <a:spLocks/>
          </p:cNvSpPr>
          <p:nvPr/>
        </p:nvSpPr>
        <p:spPr>
          <a:xfrm>
            <a:off x="592668" y="1498190"/>
            <a:ext cx="5823122" cy="5301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will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regret</a:t>
            </a:r>
            <a:r>
              <a:rPr lang="fi-FI" i="1" dirty="0">
                <a:cs typeface="Calibri" panose="020F0502020204030204"/>
              </a:rPr>
              <a:t> it </a:t>
            </a:r>
            <a:r>
              <a:rPr lang="fi-FI" i="1" dirty="0" err="1">
                <a:cs typeface="Calibri" panose="020F0502020204030204"/>
              </a:rPr>
              <a:t>if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this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i="1" dirty="0">
                <a:cs typeface="Calibri" panose="020F0502020204030204"/>
              </a:rPr>
              <a:t>As 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late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wasn’t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let</a:t>
            </a:r>
            <a:r>
              <a:rPr lang="fi-FI" i="1" dirty="0">
                <a:cs typeface="Calibri" panose="020F0502020204030204"/>
              </a:rPr>
              <a:t> in.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happy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but</a:t>
            </a:r>
            <a:r>
              <a:rPr lang="fi-FI" i="1" dirty="0">
                <a:cs typeface="Calibri" panose="020F0502020204030204"/>
              </a:rPr>
              <a:t> 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sad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i="1" dirty="0" err="1">
                <a:cs typeface="Calibri" panose="020F0502020204030204"/>
              </a:rPr>
              <a:t>Hoping</a:t>
            </a:r>
            <a:r>
              <a:rPr lang="fi-FI" i="1" dirty="0">
                <a:cs typeface="Calibri" panose="020F0502020204030204"/>
              </a:rPr>
              <a:t> for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best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left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5. </a:t>
            </a:r>
            <a:r>
              <a:rPr lang="fi-FI" i="1" dirty="0">
                <a:cs typeface="Calibri" panose="020F0502020204030204"/>
              </a:rPr>
              <a:t>Jack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our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captain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got </a:t>
            </a:r>
            <a:r>
              <a:rPr lang="fi-FI" i="1" dirty="0" err="1">
                <a:cs typeface="Calibri" panose="020F0502020204030204"/>
              </a:rPr>
              <a:t>injured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6. </a:t>
            </a:r>
            <a:r>
              <a:rPr lang="fi-FI" i="1" dirty="0" err="1">
                <a:cs typeface="Calibri" panose="020F0502020204030204"/>
              </a:rPr>
              <a:t>We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were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beaten</a:t>
            </a:r>
            <a:r>
              <a:rPr lang="fi-FI" i="1" dirty="0">
                <a:cs typeface="Calibri" panose="020F0502020204030204"/>
              </a:rPr>
              <a:t>.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7. </a:t>
            </a:r>
            <a:r>
              <a:rPr lang="fi-FI" i="1" dirty="0" err="1">
                <a:cs typeface="Calibri" panose="020F0502020204030204"/>
              </a:rPr>
              <a:t>Let’s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eat</a:t>
            </a:r>
            <a:r>
              <a:rPr lang="fi-FI" i="1" dirty="0">
                <a:cs typeface="Calibri" panose="020F0502020204030204"/>
              </a:rPr>
              <a:t> Mike!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8.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love</a:t>
            </a:r>
            <a:r>
              <a:rPr lang="fi-FI" i="1" dirty="0">
                <a:cs typeface="Calibri" panose="020F0502020204030204"/>
              </a:rPr>
              <a:t> my </a:t>
            </a:r>
            <a:r>
              <a:rPr lang="fi-FI" i="1" dirty="0" err="1">
                <a:cs typeface="Calibri" panose="020F0502020204030204"/>
              </a:rPr>
              <a:t>parents</a:t>
            </a:r>
            <a:r>
              <a:rPr lang="fi-FI" i="1" dirty="0">
                <a:cs typeface="Calibri" panose="020F0502020204030204"/>
              </a:rPr>
              <a:t>, Elvis and Sinatra.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9. </a:t>
            </a:r>
            <a:r>
              <a:rPr lang="fi-FI" i="1" dirty="0" err="1">
                <a:cs typeface="Calibri" panose="020F0502020204030204"/>
              </a:rPr>
              <a:t>It’s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only</a:t>
            </a:r>
            <a:r>
              <a:rPr lang="fi-FI" i="1" dirty="0">
                <a:cs typeface="Calibri" panose="020F0502020204030204"/>
              </a:rPr>
              <a:t> 2567 </a:t>
            </a:r>
            <a:r>
              <a:rPr lang="fi-FI" i="1" dirty="0" err="1">
                <a:cs typeface="Calibri" panose="020F0502020204030204"/>
              </a:rPr>
              <a:t>miles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10. </a:t>
            </a:r>
            <a:r>
              <a:rPr lang="fi-FI" i="1" dirty="0">
                <a:cs typeface="Calibri" panose="020F0502020204030204"/>
              </a:rPr>
              <a:t>"</a:t>
            </a:r>
            <a:r>
              <a:rPr lang="fi-FI" i="1" dirty="0" err="1">
                <a:cs typeface="Calibri" panose="020F0502020204030204"/>
              </a:rPr>
              <a:t>Come</a:t>
            </a:r>
            <a:r>
              <a:rPr lang="fi-FI" i="1" dirty="0">
                <a:cs typeface="Calibri" panose="020F0502020204030204"/>
              </a:rPr>
              <a:t> on" </a:t>
            </a:r>
            <a:r>
              <a:rPr lang="fi-FI" i="1" dirty="0" err="1">
                <a:cs typeface="Calibri" panose="020F0502020204030204"/>
              </a:rPr>
              <a:t>she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said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4485C55-3698-4D74-886C-EA6E16F4AAD5}"/>
              </a:ext>
            </a:extLst>
          </p:cNvPr>
          <p:cNvSpPr txBox="1"/>
          <p:nvPr/>
        </p:nvSpPr>
        <p:spPr>
          <a:xfrm>
            <a:off x="6226642" y="911975"/>
            <a:ext cx="528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Pilkkua käytetään erottamaan:</a:t>
            </a:r>
          </a:p>
        </p:txBody>
      </p:sp>
    </p:spTree>
    <p:extLst>
      <p:ext uri="{BB962C8B-B14F-4D97-AF65-F5344CB8AC3E}">
        <p14:creationId xmlns:p14="http://schemas.microsoft.com/office/powerpoint/2010/main" val="390663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Pilkun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898" y="1498190"/>
            <a:ext cx="5698127" cy="5263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dirty="0">
              <a:cs typeface="Calibri" panose="020F0502020204030204"/>
            </a:endParaRP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sivulausetta virkkeen alusta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päälauseet, kun niissä on eri tekijät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lauseenvastikkeet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lisäykset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lauseadverbit ja sidossanat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puhuttelu virkkeen alusta tai lopusta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699739" y="1345789"/>
            <a:ext cx="524928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881575" y="911975"/>
            <a:ext cx="490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pilkut tarvittaessa: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D5C30474-F382-45CE-B156-69A86D50B58A}"/>
              </a:ext>
            </a:extLst>
          </p:cNvPr>
          <p:cNvSpPr txBox="1">
            <a:spLocks/>
          </p:cNvSpPr>
          <p:nvPr/>
        </p:nvSpPr>
        <p:spPr>
          <a:xfrm>
            <a:off x="592668" y="1498190"/>
            <a:ext cx="5823122" cy="5301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will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regret</a:t>
            </a:r>
            <a:r>
              <a:rPr lang="fi-FI" i="1" dirty="0">
                <a:cs typeface="Calibri" panose="020F0502020204030204"/>
              </a:rPr>
              <a:t> it </a:t>
            </a:r>
            <a:r>
              <a:rPr lang="fi-FI" i="1" dirty="0" err="1">
                <a:cs typeface="Calibri" panose="020F0502020204030204"/>
              </a:rPr>
              <a:t>if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this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i="1" dirty="0">
                <a:cs typeface="Calibri" panose="020F0502020204030204"/>
              </a:rPr>
              <a:t>As 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late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wasn’t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let</a:t>
            </a:r>
            <a:r>
              <a:rPr lang="fi-FI" i="1" dirty="0">
                <a:cs typeface="Calibri" panose="020F0502020204030204"/>
              </a:rPr>
              <a:t> in.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happy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but</a:t>
            </a:r>
            <a:r>
              <a:rPr lang="fi-FI" i="1" dirty="0">
                <a:cs typeface="Calibri" panose="020F0502020204030204"/>
              </a:rPr>
              <a:t> 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sad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i="1" dirty="0" err="1">
                <a:cs typeface="Calibri" panose="020F0502020204030204"/>
              </a:rPr>
              <a:t>Hoping</a:t>
            </a:r>
            <a:r>
              <a:rPr lang="fi-FI" i="1" dirty="0">
                <a:cs typeface="Calibri" panose="020F0502020204030204"/>
              </a:rPr>
              <a:t> for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best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left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5. </a:t>
            </a:r>
            <a:r>
              <a:rPr lang="fi-FI" i="1" dirty="0">
                <a:cs typeface="Calibri" panose="020F0502020204030204"/>
              </a:rPr>
              <a:t>Jack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our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captain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got </a:t>
            </a:r>
            <a:r>
              <a:rPr lang="fi-FI" i="1" dirty="0" err="1">
                <a:cs typeface="Calibri" panose="020F0502020204030204"/>
              </a:rPr>
              <a:t>injured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6. </a:t>
            </a:r>
            <a:r>
              <a:rPr lang="fi-FI" i="1" dirty="0" err="1">
                <a:cs typeface="Calibri" panose="020F0502020204030204"/>
              </a:rPr>
              <a:t>We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were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beaten</a:t>
            </a:r>
            <a:r>
              <a:rPr lang="fi-FI" i="1" dirty="0">
                <a:cs typeface="Calibri" panose="020F0502020204030204"/>
              </a:rPr>
              <a:t>.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7. </a:t>
            </a:r>
            <a:r>
              <a:rPr lang="fi-FI" i="1" dirty="0" err="1">
                <a:cs typeface="Calibri" panose="020F0502020204030204"/>
              </a:rPr>
              <a:t>Let’s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eat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Mike!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8.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love</a:t>
            </a:r>
            <a:r>
              <a:rPr lang="fi-FI" i="1" dirty="0">
                <a:cs typeface="Calibri" panose="020F0502020204030204"/>
              </a:rPr>
              <a:t> my </a:t>
            </a:r>
            <a:r>
              <a:rPr lang="fi-FI" i="1" dirty="0" err="1">
                <a:cs typeface="Calibri" panose="020F0502020204030204"/>
              </a:rPr>
              <a:t>parents</a:t>
            </a:r>
            <a:r>
              <a:rPr lang="fi-FI" i="1" dirty="0">
                <a:cs typeface="Calibri" panose="020F0502020204030204"/>
              </a:rPr>
              <a:t>, Elvis and Sinatra.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9. </a:t>
            </a:r>
            <a:r>
              <a:rPr lang="fi-FI" i="1" dirty="0" err="1">
                <a:cs typeface="Calibri" panose="020F0502020204030204"/>
              </a:rPr>
              <a:t>It’s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only</a:t>
            </a:r>
            <a:r>
              <a:rPr lang="fi-FI" i="1" dirty="0">
                <a:cs typeface="Calibri" panose="020F0502020204030204"/>
              </a:rPr>
              <a:t> 2567 </a:t>
            </a:r>
            <a:r>
              <a:rPr lang="fi-FI" i="1" dirty="0" err="1">
                <a:cs typeface="Calibri" panose="020F0502020204030204"/>
              </a:rPr>
              <a:t>miles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10. </a:t>
            </a:r>
            <a:r>
              <a:rPr lang="fi-FI" i="1" dirty="0">
                <a:cs typeface="Calibri" panose="020F0502020204030204"/>
              </a:rPr>
              <a:t>"</a:t>
            </a:r>
            <a:r>
              <a:rPr lang="fi-FI" i="1" dirty="0" err="1">
                <a:cs typeface="Calibri" panose="020F0502020204030204"/>
              </a:rPr>
              <a:t>Come</a:t>
            </a:r>
            <a:r>
              <a:rPr lang="fi-FI" i="1" dirty="0">
                <a:cs typeface="Calibri" panose="020F0502020204030204"/>
              </a:rPr>
              <a:t> on" </a:t>
            </a:r>
            <a:r>
              <a:rPr lang="fi-FI" i="1" dirty="0" err="1">
                <a:cs typeface="Calibri" panose="020F0502020204030204"/>
              </a:rPr>
              <a:t>she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said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4485C55-3698-4D74-886C-EA6E16F4AAD5}"/>
              </a:ext>
            </a:extLst>
          </p:cNvPr>
          <p:cNvSpPr txBox="1"/>
          <p:nvPr/>
        </p:nvSpPr>
        <p:spPr>
          <a:xfrm>
            <a:off x="6226642" y="911975"/>
            <a:ext cx="528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Pilkkua käytetään erottamaan:</a:t>
            </a:r>
          </a:p>
        </p:txBody>
      </p:sp>
    </p:spTree>
    <p:extLst>
      <p:ext uri="{BB962C8B-B14F-4D97-AF65-F5344CB8AC3E}">
        <p14:creationId xmlns:p14="http://schemas.microsoft.com/office/powerpoint/2010/main" val="50793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Pilkun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898" y="1498190"/>
            <a:ext cx="5698127" cy="5263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dirty="0">
              <a:cs typeface="Calibri" panose="020F0502020204030204"/>
            </a:endParaRP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sivulausetta virkkeen alusta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päälauseet, kun niissä on eri tekijät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lauseenvastikkeet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lisäykset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lauseadverbit ja sidossanat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puhuttelu virkkeen alusta tai lopusta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listan osat selkeyden vuoksi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699739" y="1345789"/>
            <a:ext cx="524928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881575" y="911975"/>
            <a:ext cx="490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pilkut tarvittaessa: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D5C30474-F382-45CE-B156-69A86D50B58A}"/>
              </a:ext>
            </a:extLst>
          </p:cNvPr>
          <p:cNvSpPr txBox="1">
            <a:spLocks/>
          </p:cNvSpPr>
          <p:nvPr/>
        </p:nvSpPr>
        <p:spPr>
          <a:xfrm>
            <a:off x="592668" y="1498190"/>
            <a:ext cx="5823122" cy="5301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will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regret</a:t>
            </a:r>
            <a:r>
              <a:rPr lang="fi-FI" i="1" dirty="0">
                <a:cs typeface="Calibri" panose="020F0502020204030204"/>
              </a:rPr>
              <a:t> it </a:t>
            </a:r>
            <a:r>
              <a:rPr lang="fi-FI" i="1" dirty="0" err="1">
                <a:cs typeface="Calibri" panose="020F0502020204030204"/>
              </a:rPr>
              <a:t>if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this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i="1" dirty="0">
                <a:cs typeface="Calibri" panose="020F0502020204030204"/>
              </a:rPr>
              <a:t>As 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late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wasn’t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let</a:t>
            </a:r>
            <a:r>
              <a:rPr lang="fi-FI" i="1" dirty="0">
                <a:cs typeface="Calibri" panose="020F0502020204030204"/>
              </a:rPr>
              <a:t> in.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happy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but</a:t>
            </a:r>
            <a:r>
              <a:rPr lang="fi-FI" i="1" dirty="0">
                <a:cs typeface="Calibri" panose="020F0502020204030204"/>
              </a:rPr>
              <a:t> 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sad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i="1" dirty="0" err="1">
                <a:cs typeface="Calibri" panose="020F0502020204030204"/>
              </a:rPr>
              <a:t>Hoping</a:t>
            </a:r>
            <a:r>
              <a:rPr lang="fi-FI" i="1" dirty="0">
                <a:cs typeface="Calibri" panose="020F0502020204030204"/>
              </a:rPr>
              <a:t> for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best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left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5. </a:t>
            </a:r>
            <a:r>
              <a:rPr lang="fi-FI" i="1" dirty="0">
                <a:cs typeface="Calibri" panose="020F0502020204030204"/>
              </a:rPr>
              <a:t>Jack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our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captain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got </a:t>
            </a:r>
            <a:r>
              <a:rPr lang="fi-FI" i="1" dirty="0" err="1">
                <a:cs typeface="Calibri" panose="020F0502020204030204"/>
              </a:rPr>
              <a:t>injured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6. </a:t>
            </a:r>
            <a:r>
              <a:rPr lang="fi-FI" i="1" dirty="0" err="1">
                <a:cs typeface="Calibri" panose="020F0502020204030204"/>
              </a:rPr>
              <a:t>We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were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beaten</a:t>
            </a:r>
            <a:r>
              <a:rPr lang="fi-FI" i="1" dirty="0">
                <a:cs typeface="Calibri" panose="020F0502020204030204"/>
              </a:rPr>
              <a:t>.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7. </a:t>
            </a:r>
            <a:r>
              <a:rPr lang="fi-FI" i="1" dirty="0" err="1">
                <a:cs typeface="Calibri" panose="020F0502020204030204"/>
              </a:rPr>
              <a:t>Let’s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eat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Mike!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8.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love</a:t>
            </a:r>
            <a:r>
              <a:rPr lang="fi-FI" i="1" dirty="0">
                <a:cs typeface="Calibri" panose="020F0502020204030204"/>
              </a:rPr>
              <a:t> my </a:t>
            </a:r>
            <a:r>
              <a:rPr lang="fi-FI" i="1" dirty="0" err="1">
                <a:cs typeface="Calibri" panose="020F0502020204030204"/>
              </a:rPr>
              <a:t>parents</a:t>
            </a:r>
            <a:r>
              <a:rPr lang="fi-FI" i="1" dirty="0">
                <a:cs typeface="Calibri" panose="020F0502020204030204"/>
              </a:rPr>
              <a:t>, Elvis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and Sinatra.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9. </a:t>
            </a:r>
            <a:r>
              <a:rPr lang="fi-FI" i="1" dirty="0" err="1">
                <a:cs typeface="Calibri" panose="020F0502020204030204"/>
              </a:rPr>
              <a:t>It’s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only</a:t>
            </a:r>
            <a:r>
              <a:rPr lang="fi-FI" i="1" dirty="0">
                <a:cs typeface="Calibri" panose="020F0502020204030204"/>
              </a:rPr>
              <a:t> 2567 </a:t>
            </a:r>
            <a:r>
              <a:rPr lang="fi-FI" i="1" dirty="0" err="1">
                <a:cs typeface="Calibri" panose="020F0502020204030204"/>
              </a:rPr>
              <a:t>miles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10. </a:t>
            </a:r>
            <a:r>
              <a:rPr lang="fi-FI" i="1" dirty="0">
                <a:cs typeface="Calibri" panose="020F0502020204030204"/>
              </a:rPr>
              <a:t>"</a:t>
            </a:r>
            <a:r>
              <a:rPr lang="fi-FI" i="1" dirty="0" err="1">
                <a:cs typeface="Calibri" panose="020F0502020204030204"/>
              </a:rPr>
              <a:t>Come</a:t>
            </a:r>
            <a:r>
              <a:rPr lang="fi-FI" i="1" dirty="0">
                <a:cs typeface="Calibri" panose="020F0502020204030204"/>
              </a:rPr>
              <a:t> on" </a:t>
            </a:r>
            <a:r>
              <a:rPr lang="fi-FI" i="1" dirty="0" err="1">
                <a:cs typeface="Calibri" panose="020F0502020204030204"/>
              </a:rPr>
              <a:t>she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said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4485C55-3698-4D74-886C-EA6E16F4AAD5}"/>
              </a:ext>
            </a:extLst>
          </p:cNvPr>
          <p:cNvSpPr txBox="1"/>
          <p:nvPr/>
        </p:nvSpPr>
        <p:spPr>
          <a:xfrm>
            <a:off x="6226642" y="911975"/>
            <a:ext cx="528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Pilkkua käytetään erottamaan:</a:t>
            </a:r>
          </a:p>
        </p:txBody>
      </p:sp>
    </p:spTree>
    <p:extLst>
      <p:ext uri="{BB962C8B-B14F-4D97-AF65-F5344CB8AC3E}">
        <p14:creationId xmlns:p14="http://schemas.microsoft.com/office/powerpoint/2010/main" val="181596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Pilkun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898" y="1498190"/>
            <a:ext cx="5698127" cy="5263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dirty="0">
              <a:cs typeface="Calibri" panose="020F0502020204030204"/>
            </a:endParaRP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sivulausetta virkkeen alusta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päälauseet, kun niissä on eri tekijät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lauseenvastikkeet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lisäykset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lauseadverbit ja sidossanat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puhuttelu virkkeen alusta tai lopusta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listan osat selkeyden vuoksi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tuhannet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699739" y="1345789"/>
            <a:ext cx="524928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881575" y="911975"/>
            <a:ext cx="490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pilkut tarvittaessa: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D5C30474-F382-45CE-B156-69A86D50B58A}"/>
              </a:ext>
            </a:extLst>
          </p:cNvPr>
          <p:cNvSpPr txBox="1">
            <a:spLocks/>
          </p:cNvSpPr>
          <p:nvPr/>
        </p:nvSpPr>
        <p:spPr>
          <a:xfrm>
            <a:off x="592668" y="1498190"/>
            <a:ext cx="5823122" cy="5301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will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regret</a:t>
            </a:r>
            <a:r>
              <a:rPr lang="fi-FI" i="1" dirty="0">
                <a:cs typeface="Calibri" panose="020F0502020204030204"/>
              </a:rPr>
              <a:t> it </a:t>
            </a:r>
            <a:r>
              <a:rPr lang="fi-FI" i="1" dirty="0" err="1">
                <a:cs typeface="Calibri" panose="020F0502020204030204"/>
              </a:rPr>
              <a:t>if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this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i="1" dirty="0">
                <a:cs typeface="Calibri" panose="020F0502020204030204"/>
              </a:rPr>
              <a:t>As 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late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wasn’t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let</a:t>
            </a:r>
            <a:r>
              <a:rPr lang="fi-FI" i="1" dirty="0">
                <a:cs typeface="Calibri" panose="020F0502020204030204"/>
              </a:rPr>
              <a:t> in.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happy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but</a:t>
            </a:r>
            <a:r>
              <a:rPr lang="fi-FI" i="1" dirty="0">
                <a:cs typeface="Calibri" panose="020F0502020204030204"/>
              </a:rPr>
              <a:t> 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sad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i="1" dirty="0" err="1">
                <a:cs typeface="Calibri" panose="020F0502020204030204"/>
              </a:rPr>
              <a:t>Hoping</a:t>
            </a:r>
            <a:r>
              <a:rPr lang="fi-FI" i="1" dirty="0">
                <a:cs typeface="Calibri" panose="020F0502020204030204"/>
              </a:rPr>
              <a:t> for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best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left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5. </a:t>
            </a:r>
            <a:r>
              <a:rPr lang="fi-FI" i="1" dirty="0">
                <a:cs typeface="Calibri" panose="020F0502020204030204"/>
              </a:rPr>
              <a:t>Jack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our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captain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got </a:t>
            </a:r>
            <a:r>
              <a:rPr lang="fi-FI" i="1" dirty="0" err="1">
                <a:cs typeface="Calibri" panose="020F0502020204030204"/>
              </a:rPr>
              <a:t>injured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6. </a:t>
            </a:r>
            <a:r>
              <a:rPr lang="fi-FI" i="1" dirty="0" err="1">
                <a:cs typeface="Calibri" panose="020F0502020204030204"/>
              </a:rPr>
              <a:t>We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were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beaten</a:t>
            </a:r>
            <a:r>
              <a:rPr lang="fi-FI" i="1" dirty="0">
                <a:cs typeface="Calibri" panose="020F0502020204030204"/>
              </a:rPr>
              <a:t>.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7. </a:t>
            </a:r>
            <a:r>
              <a:rPr lang="fi-FI" i="1" dirty="0" err="1">
                <a:cs typeface="Calibri" panose="020F0502020204030204"/>
              </a:rPr>
              <a:t>Let’s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eat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Mike!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8.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love</a:t>
            </a:r>
            <a:r>
              <a:rPr lang="fi-FI" i="1" dirty="0">
                <a:cs typeface="Calibri" panose="020F0502020204030204"/>
              </a:rPr>
              <a:t> my </a:t>
            </a:r>
            <a:r>
              <a:rPr lang="fi-FI" i="1" dirty="0" err="1">
                <a:cs typeface="Calibri" panose="020F0502020204030204"/>
              </a:rPr>
              <a:t>parents</a:t>
            </a:r>
            <a:r>
              <a:rPr lang="fi-FI" i="1" dirty="0">
                <a:cs typeface="Calibri" panose="020F0502020204030204"/>
              </a:rPr>
              <a:t>, Elvis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and Sinatra.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9. </a:t>
            </a:r>
            <a:r>
              <a:rPr lang="fi-FI" i="1" dirty="0" err="1">
                <a:cs typeface="Calibri" panose="020F0502020204030204"/>
              </a:rPr>
              <a:t>It’s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only</a:t>
            </a:r>
            <a:r>
              <a:rPr lang="fi-FI" i="1" dirty="0">
                <a:cs typeface="Calibri" panose="020F0502020204030204"/>
              </a:rPr>
              <a:t> 2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567 </a:t>
            </a:r>
            <a:r>
              <a:rPr lang="fi-FI" i="1" dirty="0" err="1">
                <a:cs typeface="Calibri" panose="020F0502020204030204"/>
              </a:rPr>
              <a:t>miles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fi-FI" dirty="0">
                <a:cs typeface="Calibri" panose="020F0502020204030204"/>
              </a:rPr>
              <a:t>10. </a:t>
            </a:r>
            <a:r>
              <a:rPr lang="fi-FI" i="1" dirty="0">
                <a:cs typeface="Calibri" panose="020F0502020204030204"/>
              </a:rPr>
              <a:t>"</a:t>
            </a:r>
            <a:r>
              <a:rPr lang="fi-FI" i="1" dirty="0" err="1">
                <a:cs typeface="Calibri" panose="020F0502020204030204"/>
              </a:rPr>
              <a:t>Come</a:t>
            </a:r>
            <a:r>
              <a:rPr lang="fi-FI" i="1" dirty="0">
                <a:cs typeface="Calibri" panose="020F0502020204030204"/>
              </a:rPr>
              <a:t> on" </a:t>
            </a:r>
            <a:r>
              <a:rPr lang="fi-FI" i="1" dirty="0" err="1">
                <a:cs typeface="Calibri" panose="020F0502020204030204"/>
              </a:rPr>
              <a:t>she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said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4485C55-3698-4D74-886C-EA6E16F4AAD5}"/>
              </a:ext>
            </a:extLst>
          </p:cNvPr>
          <p:cNvSpPr txBox="1"/>
          <p:nvPr/>
        </p:nvSpPr>
        <p:spPr>
          <a:xfrm>
            <a:off x="6226642" y="911975"/>
            <a:ext cx="528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Pilkkua käytetään erottamaan:</a:t>
            </a:r>
          </a:p>
        </p:txBody>
      </p:sp>
    </p:spTree>
    <p:extLst>
      <p:ext uri="{BB962C8B-B14F-4D97-AF65-F5344CB8AC3E}">
        <p14:creationId xmlns:p14="http://schemas.microsoft.com/office/powerpoint/2010/main" val="148208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Pilkun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898" y="1498190"/>
            <a:ext cx="5698127" cy="5263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dirty="0">
              <a:cs typeface="Calibri" panose="020F0502020204030204"/>
            </a:endParaRP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sivulausetta virkkeen alusta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päälauseet, kun niissä on eri tekijät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lauseenvastikkeet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lisäykset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lauseadverbit ja sidossanat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puhuttelu virkkeen alusta tai lopusta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listan osat selkeyden vuoksi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tuhannet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suorat lainaukset muusta lauseesta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(huomaa pilkun paikka).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699739" y="1345789"/>
            <a:ext cx="524928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881575" y="911975"/>
            <a:ext cx="490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pilkut tarvittaessa: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D5C30474-F382-45CE-B156-69A86D50B58A}"/>
              </a:ext>
            </a:extLst>
          </p:cNvPr>
          <p:cNvSpPr txBox="1">
            <a:spLocks/>
          </p:cNvSpPr>
          <p:nvPr/>
        </p:nvSpPr>
        <p:spPr>
          <a:xfrm>
            <a:off x="592668" y="1498190"/>
            <a:ext cx="5823122" cy="5301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1.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will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regret</a:t>
            </a:r>
            <a:r>
              <a:rPr lang="fi-FI" i="1" dirty="0">
                <a:cs typeface="Calibri" panose="020F0502020204030204"/>
              </a:rPr>
              <a:t> it </a:t>
            </a:r>
            <a:r>
              <a:rPr lang="fi-FI" i="1" dirty="0" err="1">
                <a:cs typeface="Calibri" panose="020F0502020204030204"/>
              </a:rPr>
              <a:t>if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you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this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2. </a:t>
            </a:r>
            <a:r>
              <a:rPr lang="fi-FI" i="1" dirty="0">
                <a:cs typeface="Calibri" panose="020F0502020204030204"/>
              </a:rPr>
              <a:t>As 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late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wasn’t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let</a:t>
            </a:r>
            <a:r>
              <a:rPr lang="fi-FI" i="1" dirty="0">
                <a:cs typeface="Calibri" panose="020F0502020204030204"/>
              </a:rPr>
              <a:t> in.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3.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happy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but</a:t>
            </a:r>
            <a:r>
              <a:rPr lang="fi-FI" i="1" dirty="0">
                <a:cs typeface="Calibri" panose="020F0502020204030204"/>
              </a:rPr>
              <a:t> he </a:t>
            </a:r>
            <a:r>
              <a:rPr lang="fi-FI" i="1" dirty="0" err="1">
                <a:cs typeface="Calibri" panose="020F0502020204030204"/>
              </a:rPr>
              <a:t>was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sad</a:t>
            </a:r>
            <a:r>
              <a:rPr lang="fi-FI" i="1" dirty="0">
                <a:cs typeface="Calibri" panose="020F0502020204030204"/>
              </a:rPr>
              <a:t>.</a:t>
            </a:r>
            <a:endParaRPr lang="en-US" i="1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4. </a:t>
            </a:r>
            <a:r>
              <a:rPr lang="fi-FI" i="1" dirty="0" err="1">
                <a:cs typeface="Calibri" panose="020F0502020204030204"/>
              </a:rPr>
              <a:t>Hoping</a:t>
            </a:r>
            <a:r>
              <a:rPr lang="fi-FI" i="1" dirty="0">
                <a:cs typeface="Calibri" panose="020F0502020204030204"/>
              </a:rPr>
              <a:t> for </a:t>
            </a:r>
            <a:r>
              <a:rPr lang="fi-FI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best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I </a:t>
            </a:r>
            <a:r>
              <a:rPr lang="fi-FI" i="1" dirty="0" err="1">
                <a:cs typeface="Calibri" panose="020F0502020204030204"/>
              </a:rPr>
              <a:t>left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5. </a:t>
            </a:r>
            <a:r>
              <a:rPr lang="fi-FI" i="1" dirty="0">
                <a:cs typeface="Calibri" panose="020F0502020204030204"/>
              </a:rPr>
              <a:t>Jack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our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captain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got </a:t>
            </a:r>
            <a:r>
              <a:rPr lang="fi-FI" i="1" dirty="0" err="1">
                <a:cs typeface="Calibri" panose="020F0502020204030204"/>
              </a:rPr>
              <a:t>injured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6. </a:t>
            </a:r>
            <a:r>
              <a:rPr lang="fi-FI" i="1" dirty="0" err="1">
                <a:cs typeface="Calibri" panose="020F0502020204030204"/>
              </a:rPr>
              <a:t>We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were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beaten</a:t>
            </a:r>
            <a:r>
              <a:rPr lang="fi-FI" i="1" dirty="0">
                <a:cs typeface="Calibri" panose="020F0502020204030204"/>
              </a:rPr>
              <a:t>.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7. </a:t>
            </a:r>
            <a:r>
              <a:rPr lang="fi-FI" i="1" dirty="0" err="1">
                <a:cs typeface="Calibri" panose="020F0502020204030204"/>
              </a:rPr>
              <a:t>Let’s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eat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Mike!</a:t>
            </a:r>
            <a:endParaRPr lang="fi-FI" dirty="0">
              <a:cs typeface="Calibri" panose="020F0502020204030204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8. </a:t>
            </a:r>
            <a:r>
              <a:rPr lang="fi-FI" i="1" dirty="0">
                <a:cs typeface="Calibri" panose="020F0502020204030204"/>
              </a:rPr>
              <a:t>I </a:t>
            </a:r>
            <a:r>
              <a:rPr lang="fi-FI" i="1" dirty="0" err="1">
                <a:cs typeface="Calibri" panose="020F0502020204030204"/>
              </a:rPr>
              <a:t>love</a:t>
            </a:r>
            <a:r>
              <a:rPr lang="fi-FI" i="1" dirty="0">
                <a:cs typeface="Calibri" panose="020F0502020204030204"/>
              </a:rPr>
              <a:t> my </a:t>
            </a:r>
            <a:r>
              <a:rPr lang="fi-FI" i="1" dirty="0" err="1">
                <a:cs typeface="Calibri" panose="020F0502020204030204"/>
              </a:rPr>
              <a:t>parents</a:t>
            </a:r>
            <a:r>
              <a:rPr lang="fi-FI" i="1" dirty="0">
                <a:cs typeface="Calibri" panose="020F0502020204030204"/>
              </a:rPr>
              <a:t>, Elvis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 and Sinatra.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9. </a:t>
            </a:r>
            <a:r>
              <a:rPr lang="fi-FI" i="1" dirty="0" err="1">
                <a:cs typeface="Calibri" panose="020F0502020204030204"/>
              </a:rPr>
              <a:t>It’s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only</a:t>
            </a:r>
            <a:r>
              <a:rPr lang="fi-FI" i="1" dirty="0">
                <a:cs typeface="Calibri" panose="020F0502020204030204"/>
              </a:rPr>
              <a:t> 2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567 </a:t>
            </a:r>
            <a:r>
              <a:rPr lang="fi-FI" i="1" dirty="0" err="1">
                <a:cs typeface="Calibri" panose="020F0502020204030204"/>
              </a:rPr>
              <a:t>miles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there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10. </a:t>
            </a:r>
            <a:r>
              <a:rPr lang="fi-FI" i="1" dirty="0">
                <a:cs typeface="Calibri" panose="020F0502020204030204"/>
              </a:rPr>
              <a:t>"</a:t>
            </a:r>
            <a:r>
              <a:rPr lang="fi-FI" i="1" dirty="0" err="1">
                <a:cs typeface="Calibri" panose="020F0502020204030204"/>
              </a:rPr>
              <a:t>Come</a:t>
            </a:r>
            <a:r>
              <a:rPr lang="fi-FI" i="1" dirty="0">
                <a:cs typeface="Calibri" panose="020F0502020204030204"/>
              </a:rPr>
              <a:t> on</a:t>
            </a:r>
            <a:r>
              <a:rPr lang="fi-FI" b="1" i="1" dirty="0">
                <a:cs typeface="Calibri" panose="020F0502020204030204"/>
              </a:rPr>
              <a:t>,</a:t>
            </a:r>
            <a:r>
              <a:rPr lang="fi-FI" i="1" dirty="0">
                <a:cs typeface="Calibri" panose="020F0502020204030204"/>
              </a:rPr>
              <a:t>" </a:t>
            </a:r>
            <a:r>
              <a:rPr lang="fi-FI" i="1" dirty="0" err="1">
                <a:cs typeface="Calibri" panose="020F0502020204030204"/>
              </a:rPr>
              <a:t>she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said</a:t>
            </a:r>
            <a:r>
              <a:rPr lang="fi-FI" i="1" dirty="0">
                <a:cs typeface="Calibri" panose="020F0502020204030204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4485C55-3698-4D74-886C-EA6E16F4AAD5}"/>
              </a:ext>
            </a:extLst>
          </p:cNvPr>
          <p:cNvSpPr txBox="1"/>
          <p:nvPr/>
        </p:nvSpPr>
        <p:spPr>
          <a:xfrm>
            <a:off x="6226642" y="911975"/>
            <a:ext cx="528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Pilkkua käytetään erottamaan:</a:t>
            </a:r>
          </a:p>
        </p:txBody>
      </p:sp>
    </p:spTree>
    <p:extLst>
      <p:ext uri="{BB962C8B-B14F-4D97-AF65-F5344CB8AC3E}">
        <p14:creationId xmlns:p14="http://schemas.microsoft.com/office/powerpoint/2010/main" val="209800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Isot alkukirjaimet</a:t>
            </a:r>
            <a:endParaRPr lang="fi-FI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90"/>
            <a:ext cx="3520440" cy="530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i-FI" dirty="0">
                <a:cs typeface="Calibri" panose="020F0502020204030204"/>
              </a:rPr>
              <a:t>my </a:t>
            </a:r>
            <a:r>
              <a:rPr lang="fi-FI" dirty="0" err="1">
                <a:cs typeface="Calibri" panose="020F0502020204030204"/>
              </a:rPr>
              <a:t>old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friend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geoffrey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and i </a:t>
            </a:r>
            <a:r>
              <a:rPr lang="fi-FI" dirty="0" err="1">
                <a:cs typeface="Calibri" panose="020F0502020204030204"/>
              </a:rPr>
              <a:t>saw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uncle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harold</a:t>
            </a:r>
            <a:r>
              <a:rPr lang="fi-FI" dirty="0">
                <a:cs typeface="Calibri" panose="020F0502020204030204"/>
              </a:rPr>
              <a:t> in </a:t>
            </a:r>
            <a:r>
              <a:rPr lang="fi-FI" dirty="0" err="1">
                <a:cs typeface="Calibri" panose="020F0502020204030204"/>
              </a:rPr>
              <a:t>trafalgar</a:t>
            </a:r>
            <a:r>
              <a:rPr lang="fi-FI" dirty="0">
                <a:cs typeface="Calibri" panose="020F0502020204030204"/>
              </a:rPr>
              <a:t> square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on </a:t>
            </a:r>
            <a:r>
              <a:rPr lang="fi-FI" dirty="0" err="1">
                <a:cs typeface="Calibri" panose="020F0502020204030204"/>
              </a:rPr>
              <a:t>thursday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january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fifth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we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heard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him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english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with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 </a:t>
            </a:r>
            <a:r>
              <a:rPr lang="fi-FI" dirty="0" err="1">
                <a:cs typeface="Calibri" panose="020F0502020204030204"/>
              </a:rPr>
              <a:t>russian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orthodox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priest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who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was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holding a </a:t>
            </a:r>
            <a:r>
              <a:rPr lang="fi-FI" dirty="0" err="1">
                <a:cs typeface="Calibri" panose="020F0502020204030204"/>
              </a:rPr>
              <a:t>book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called</a:t>
            </a:r>
            <a:br>
              <a:rPr lang="fi-FI" dirty="0">
                <a:cs typeface="Calibri" panose="020F0502020204030204"/>
              </a:rPr>
            </a:br>
            <a:r>
              <a:rPr lang="fi-FI" i="1" dirty="0">
                <a:cs typeface="Calibri" panose="020F0502020204030204"/>
              </a:rPr>
              <a:t>a </a:t>
            </a:r>
            <a:r>
              <a:rPr lang="fi-FI" i="1" dirty="0" err="1">
                <a:cs typeface="Calibri" panose="020F0502020204030204"/>
              </a:rPr>
              <a:t>farewell</a:t>
            </a:r>
            <a:r>
              <a:rPr lang="fi-FI" i="1" dirty="0">
                <a:cs typeface="Calibri" panose="020F0502020204030204"/>
              </a:rPr>
              <a:t> to </a:t>
            </a:r>
            <a:r>
              <a:rPr lang="fi-FI" i="1" dirty="0" err="1">
                <a:cs typeface="Calibri" panose="020F0502020204030204"/>
              </a:rPr>
              <a:t>arms</a:t>
            </a:r>
            <a:r>
              <a:rPr lang="fi-FI" dirty="0">
                <a:cs typeface="Calibri" panose="020F0502020204030204"/>
              </a:rPr>
              <a:t>,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which</a:t>
            </a:r>
            <a:r>
              <a:rPr lang="fi-FI" dirty="0">
                <a:cs typeface="Calibri" panose="020F0502020204030204"/>
              </a:rPr>
              <a:t> is set in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first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world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war</a:t>
            </a:r>
            <a:r>
              <a:rPr lang="fi-FI" dirty="0">
                <a:cs typeface="Calibri" panose="020F0502020204030204"/>
              </a:rPr>
              <a:t>, in </a:t>
            </a:r>
            <a:r>
              <a:rPr lang="fi-FI" dirty="0" err="1">
                <a:cs typeface="Calibri" panose="020F0502020204030204"/>
              </a:rPr>
              <a:t>his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hands</a:t>
            </a:r>
            <a:r>
              <a:rPr lang="fi-FI" dirty="0">
                <a:cs typeface="Calibri" panose="020F0502020204030204"/>
              </a:rPr>
              <a:t>.</a:t>
            </a: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1181101" y="822569"/>
            <a:ext cx="371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isot kirjaimet: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0857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Isot alkukirjaimet</a:t>
            </a:r>
            <a:endParaRPr lang="fi-FI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90"/>
            <a:ext cx="3520440" cy="530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i-FI" dirty="0">
                <a:cs typeface="Calibri" panose="020F0502020204030204"/>
              </a:rPr>
              <a:t>my </a:t>
            </a:r>
            <a:r>
              <a:rPr lang="fi-FI" dirty="0" err="1">
                <a:cs typeface="Calibri" panose="020F0502020204030204"/>
              </a:rPr>
              <a:t>old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friend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geoffrey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and i </a:t>
            </a:r>
            <a:r>
              <a:rPr lang="fi-FI" dirty="0" err="1">
                <a:cs typeface="Calibri" panose="020F0502020204030204"/>
              </a:rPr>
              <a:t>saw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uncle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harold</a:t>
            </a:r>
            <a:r>
              <a:rPr lang="fi-FI" dirty="0">
                <a:cs typeface="Calibri" panose="020F0502020204030204"/>
              </a:rPr>
              <a:t> in </a:t>
            </a:r>
            <a:r>
              <a:rPr lang="fi-FI" dirty="0" err="1">
                <a:cs typeface="Calibri" panose="020F0502020204030204"/>
              </a:rPr>
              <a:t>trafalgar</a:t>
            </a:r>
            <a:r>
              <a:rPr lang="fi-FI" dirty="0">
                <a:cs typeface="Calibri" panose="020F0502020204030204"/>
              </a:rPr>
              <a:t> square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on </a:t>
            </a:r>
            <a:r>
              <a:rPr lang="fi-FI" dirty="0" err="1">
                <a:cs typeface="Calibri" panose="020F0502020204030204"/>
              </a:rPr>
              <a:t>thursday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january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fifth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we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heard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him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english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with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 </a:t>
            </a:r>
            <a:r>
              <a:rPr lang="fi-FI" dirty="0" err="1">
                <a:cs typeface="Calibri" panose="020F0502020204030204"/>
              </a:rPr>
              <a:t>russian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orthodox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priest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who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was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holding a </a:t>
            </a:r>
            <a:r>
              <a:rPr lang="fi-FI" dirty="0" err="1">
                <a:cs typeface="Calibri" panose="020F0502020204030204"/>
              </a:rPr>
              <a:t>book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called</a:t>
            </a:r>
            <a:br>
              <a:rPr lang="fi-FI" dirty="0">
                <a:cs typeface="Calibri" panose="020F0502020204030204"/>
              </a:rPr>
            </a:br>
            <a:r>
              <a:rPr lang="fi-FI" i="1" dirty="0">
                <a:cs typeface="Calibri" panose="020F0502020204030204"/>
              </a:rPr>
              <a:t>a </a:t>
            </a:r>
            <a:r>
              <a:rPr lang="fi-FI" i="1" dirty="0" err="1">
                <a:cs typeface="Calibri" panose="020F0502020204030204"/>
              </a:rPr>
              <a:t>farewell</a:t>
            </a:r>
            <a:r>
              <a:rPr lang="fi-FI" i="1" dirty="0">
                <a:cs typeface="Calibri" panose="020F0502020204030204"/>
              </a:rPr>
              <a:t> to </a:t>
            </a:r>
            <a:r>
              <a:rPr lang="fi-FI" i="1" dirty="0" err="1">
                <a:cs typeface="Calibri" panose="020F0502020204030204"/>
              </a:rPr>
              <a:t>arms</a:t>
            </a:r>
            <a:r>
              <a:rPr lang="fi-FI" dirty="0">
                <a:cs typeface="Calibri" panose="020F0502020204030204"/>
              </a:rPr>
              <a:t>,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which</a:t>
            </a:r>
            <a:r>
              <a:rPr lang="fi-FI" dirty="0">
                <a:cs typeface="Calibri" panose="020F0502020204030204"/>
              </a:rPr>
              <a:t> is set in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first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world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war</a:t>
            </a:r>
            <a:r>
              <a:rPr lang="fi-FI" dirty="0">
                <a:cs typeface="Calibri" panose="020F0502020204030204"/>
              </a:rPr>
              <a:t>, in </a:t>
            </a:r>
            <a:r>
              <a:rPr lang="fi-FI" dirty="0" err="1">
                <a:cs typeface="Calibri" panose="020F0502020204030204"/>
              </a:rPr>
              <a:t>his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hands</a:t>
            </a:r>
            <a:r>
              <a:rPr lang="fi-FI" dirty="0">
                <a:cs typeface="Calibri" panose="020F0502020204030204"/>
              </a:rPr>
              <a:t>.</a:t>
            </a: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5007430" y="1345789"/>
            <a:ext cx="694159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1181101" y="822569"/>
            <a:ext cx="371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isot kirjaimet: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0BFAF7C7-D01B-4A24-8735-8E3A681501C8}"/>
              </a:ext>
            </a:extLst>
          </p:cNvPr>
          <p:cNvSpPr txBox="1"/>
          <p:nvPr/>
        </p:nvSpPr>
        <p:spPr>
          <a:xfrm>
            <a:off x="4895653" y="822569"/>
            <a:ext cx="5946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Isoja alkukirjaimia käytetään:</a:t>
            </a:r>
          </a:p>
        </p:txBody>
      </p:sp>
    </p:spTree>
    <p:extLst>
      <p:ext uri="{BB962C8B-B14F-4D97-AF65-F5344CB8AC3E}">
        <p14:creationId xmlns:p14="http://schemas.microsoft.com/office/powerpoint/2010/main" val="1824146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Isot alkukirjaimet</a:t>
            </a:r>
            <a:endParaRPr lang="fi-FI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90"/>
            <a:ext cx="3520440" cy="530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i-FI" b="1" dirty="0">
                <a:cs typeface="Calibri" panose="020F0502020204030204"/>
              </a:rPr>
              <a:t>M</a:t>
            </a:r>
            <a:r>
              <a:rPr lang="fi-FI" dirty="0">
                <a:cs typeface="Calibri" panose="020F0502020204030204"/>
              </a:rPr>
              <a:t>y </a:t>
            </a:r>
            <a:r>
              <a:rPr lang="fi-FI" dirty="0" err="1">
                <a:cs typeface="Calibri" panose="020F0502020204030204"/>
              </a:rPr>
              <a:t>old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friend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geoffrey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and i </a:t>
            </a:r>
            <a:r>
              <a:rPr lang="fi-FI" dirty="0" err="1">
                <a:cs typeface="Calibri" panose="020F0502020204030204"/>
              </a:rPr>
              <a:t>saw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uncle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harold</a:t>
            </a:r>
            <a:r>
              <a:rPr lang="fi-FI" dirty="0">
                <a:cs typeface="Calibri" panose="020F0502020204030204"/>
              </a:rPr>
              <a:t> in </a:t>
            </a:r>
            <a:r>
              <a:rPr lang="fi-FI" dirty="0" err="1">
                <a:cs typeface="Calibri" panose="020F0502020204030204"/>
              </a:rPr>
              <a:t>trafalgar</a:t>
            </a:r>
            <a:r>
              <a:rPr lang="fi-FI" dirty="0">
                <a:cs typeface="Calibri" panose="020F0502020204030204"/>
              </a:rPr>
              <a:t> square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on </a:t>
            </a:r>
            <a:r>
              <a:rPr lang="fi-FI" dirty="0" err="1">
                <a:cs typeface="Calibri" panose="020F0502020204030204"/>
              </a:rPr>
              <a:t>thursday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january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fifth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we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heard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him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english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with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 </a:t>
            </a:r>
            <a:r>
              <a:rPr lang="fi-FI" dirty="0" err="1">
                <a:cs typeface="Calibri" panose="020F0502020204030204"/>
              </a:rPr>
              <a:t>russian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orthodox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priest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who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was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holding a </a:t>
            </a:r>
            <a:r>
              <a:rPr lang="fi-FI" dirty="0" err="1">
                <a:cs typeface="Calibri" panose="020F0502020204030204"/>
              </a:rPr>
              <a:t>book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called</a:t>
            </a:r>
            <a:br>
              <a:rPr lang="fi-FI" dirty="0">
                <a:cs typeface="Calibri" panose="020F0502020204030204"/>
              </a:rPr>
            </a:br>
            <a:r>
              <a:rPr lang="fi-FI" i="1" dirty="0">
                <a:cs typeface="Calibri" panose="020F0502020204030204"/>
              </a:rPr>
              <a:t>a </a:t>
            </a:r>
            <a:r>
              <a:rPr lang="fi-FI" i="1" dirty="0" err="1">
                <a:cs typeface="Calibri" panose="020F0502020204030204"/>
              </a:rPr>
              <a:t>farewell</a:t>
            </a:r>
            <a:r>
              <a:rPr lang="fi-FI" i="1" dirty="0">
                <a:cs typeface="Calibri" panose="020F0502020204030204"/>
              </a:rPr>
              <a:t> to </a:t>
            </a:r>
            <a:r>
              <a:rPr lang="fi-FI" i="1" dirty="0" err="1">
                <a:cs typeface="Calibri" panose="020F0502020204030204"/>
              </a:rPr>
              <a:t>arms</a:t>
            </a:r>
            <a:r>
              <a:rPr lang="fi-FI" dirty="0">
                <a:cs typeface="Calibri" panose="020F0502020204030204"/>
              </a:rPr>
              <a:t>,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which</a:t>
            </a:r>
            <a:r>
              <a:rPr lang="fi-FI" dirty="0">
                <a:cs typeface="Calibri" panose="020F0502020204030204"/>
              </a:rPr>
              <a:t> is set in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first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world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war</a:t>
            </a:r>
            <a:r>
              <a:rPr lang="fi-FI" dirty="0">
                <a:cs typeface="Calibri" panose="020F0502020204030204"/>
              </a:rPr>
              <a:t>, in </a:t>
            </a:r>
            <a:r>
              <a:rPr lang="fi-FI" dirty="0" err="1">
                <a:cs typeface="Calibri" panose="020F0502020204030204"/>
              </a:rPr>
              <a:t>his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hands</a:t>
            </a:r>
            <a:r>
              <a:rPr lang="fi-FI" dirty="0">
                <a:cs typeface="Calibri" panose="020F0502020204030204"/>
              </a:rPr>
              <a:t>.</a:t>
            </a: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5007430" y="1345789"/>
            <a:ext cx="694159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virkkeen alussa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1181101" y="822569"/>
            <a:ext cx="371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isot kirjaimet: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0BFAF7C7-D01B-4A24-8735-8E3A681501C8}"/>
              </a:ext>
            </a:extLst>
          </p:cNvPr>
          <p:cNvSpPr txBox="1"/>
          <p:nvPr/>
        </p:nvSpPr>
        <p:spPr>
          <a:xfrm>
            <a:off x="4895653" y="822569"/>
            <a:ext cx="5946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Isoja alkukirjaimia käytetään:</a:t>
            </a:r>
          </a:p>
        </p:txBody>
      </p:sp>
    </p:spTree>
    <p:extLst>
      <p:ext uri="{BB962C8B-B14F-4D97-AF65-F5344CB8AC3E}">
        <p14:creationId xmlns:p14="http://schemas.microsoft.com/office/powerpoint/2010/main" val="188719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Isot alkukirjaimet</a:t>
            </a:r>
            <a:endParaRPr lang="fi-FI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90"/>
            <a:ext cx="3520440" cy="530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i-FI" b="1" dirty="0">
                <a:cs typeface="Calibri" panose="020F0502020204030204"/>
              </a:rPr>
              <a:t>M</a:t>
            </a:r>
            <a:r>
              <a:rPr lang="fi-FI" dirty="0">
                <a:cs typeface="Calibri" panose="020F0502020204030204"/>
              </a:rPr>
              <a:t>y </a:t>
            </a:r>
            <a:r>
              <a:rPr lang="fi-FI" dirty="0" err="1">
                <a:cs typeface="Calibri" panose="020F0502020204030204"/>
              </a:rPr>
              <a:t>old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friend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G</a:t>
            </a:r>
            <a:r>
              <a:rPr lang="fi-FI" dirty="0" err="1">
                <a:cs typeface="Calibri" panose="020F0502020204030204"/>
              </a:rPr>
              <a:t>eoffrey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and i </a:t>
            </a:r>
            <a:r>
              <a:rPr lang="fi-FI" dirty="0" err="1">
                <a:cs typeface="Calibri" panose="020F0502020204030204"/>
              </a:rPr>
              <a:t>saw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uncle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harold</a:t>
            </a:r>
            <a:r>
              <a:rPr lang="fi-FI" dirty="0">
                <a:cs typeface="Calibri" panose="020F0502020204030204"/>
              </a:rPr>
              <a:t> in </a:t>
            </a:r>
            <a:r>
              <a:rPr lang="fi-FI" dirty="0" err="1">
                <a:cs typeface="Calibri" panose="020F0502020204030204"/>
              </a:rPr>
              <a:t>trafalgar</a:t>
            </a:r>
            <a:r>
              <a:rPr lang="fi-FI" dirty="0">
                <a:cs typeface="Calibri" panose="020F0502020204030204"/>
              </a:rPr>
              <a:t> square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on </a:t>
            </a:r>
            <a:r>
              <a:rPr lang="fi-FI" dirty="0" err="1">
                <a:cs typeface="Calibri" panose="020F0502020204030204"/>
              </a:rPr>
              <a:t>thursday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january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fifth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we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heard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him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english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with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 </a:t>
            </a:r>
            <a:r>
              <a:rPr lang="fi-FI" dirty="0" err="1">
                <a:cs typeface="Calibri" panose="020F0502020204030204"/>
              </a:rPr>
              <a:t>russian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orthodox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priest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who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was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holding a </a:t>
            </a:r>
            <a:r>
              <a:rPr lang="fi-FI" dirty="0" err="1">
                <a:cs typeface="Calibri" panose="020F0502020204030204"/>
              </a:rPr>
              <a:t>book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called</a:t>
            </a:r>
            <a:br>
              <a:rPr lang="fi-FI" dirty="0">
                <a:cs typeface="Calibri" panose="020F0502020204030204"/>
              </a:rPr>
            </a:br>
            <a:r>
              <a:rPr lang="fi-FI" i="1" dirty="0">
                <a:cs typeface="Calibri" panose="020F0502020204030204"/>
              </a:rPr>
              <a:t>a </a:t>
            </a:r>
            <a:r>
              <a:rPr lang="fi-FI" i="1" dirty="0" err="1">
                <a:cs typeface="Calibri" panose="020F0502020204030204"/>
              </a:rPr>
              <a:t>farewell</a:t>
            </a:r>
            <a:r>
              <a:rPr lang="fi-FI" i="1" dirty="0">
                <a:cs typeface="Calibri" panose="020F0502020204030204"/>
              </a:rPr>
              <a:t> to </a:t>
            </a:r>
            <a:r>
              <a:rPr lang="fi-FI" i="1" dirty="0" err="1">
                <a:cs typeface="Calibri" panose="020F0502020204030204"/>
              </a:rPr>
              <a:t>arms</a:t>
            </a:r>
            <a:r>
              <a:rPr lang="fi-FI" dirty="0">
                <a:cs typeface="Calibri" panose="020F0502020204030204"/>
              </a:rPr>
              <a:t>,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which</a:t>
            </a:r>
            <a:r>
              <a:rPr lang="fi-FI" dirty="0">
                <a:cs typeface="Calibri" panose="020F0502020204030204"/>
              </a:rPr>
              <a:t> is set in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first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world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war</a:t>
            </a:r>
            <a:r>
              <a:rPr lang="fi-FI" dirty="0">
                <a:cs typeface="Calibri" panose="020F0502020204030204"/>
              </a:rPr>
              <a:t>, in </a:t>
            </a:r>
            <a:r>
              <a:rPr lang="fi-FI" dirty="0" err="1">
                <a:cs typeface="Calibri" panose="020F0502020204030204"/>
              </a:rPr>
              <a:t>his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hands</a:t>
            </a:r>
            <a:r>
              <a:rPr lang="fi-FI" dirty="0">
                <a:cs typeface="Calibri" panose="020F0502020204030204"/>
              </a:rPr>
              <a:t>.</a:t>
            </a: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5007430" y="1345789"/>
            <a:ext cx="694159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virkkeen alussa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erisnimissä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1181101" y="822569"/>
            <a:ext cx="371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isot kirjaimet: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0BFAF7C7-D01B-4A24-8735-8E3A681501C8}"/>
              </a:ext>
            </a:extLst>
          </p:cNvPr>
          <p:cNvSpPr txBox="1"/>
          <p:nvPr/>
        </p:nvSpPr>
        <p:spPr>
          <a:xfrm>
            <a:off x="4895653" y="822569"/>
            <a:ext cx="5946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Isoja alkukirjaimia käytetään:</a:t>
            </a:r>
          </a:p>
        </p:txBody>
      </p:sp>
    </p:spTree>
    <p:extLst>
      <p:ext uri="{BB962C8B-B14F-4D97-AF65-F5344CB8AC3E}">
        <p14:creationId xmlns:p14="http://schemas.microsoft.com/office/powerpoint/2010/main" val="28194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Isot alkukirjaimet</a:t>
            </a:r>
            <a:endParaRPr lang="fi-FI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90"/>
            <a:ext cx="3520440" cy="530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i-FI" b="1" dirty="0">
                <a:cs typeface="Calibri" panose="020F0502020204030204"/>
              </a:rPr>
              <a:t>M</a:t>
            </a:r>
            <a:r>
              <a:rPr lang="fi-FI" dirty="0">
                <a:cs typeface="Calibri" panose="020F0502020204030204"/>
              </a:rPr>
              <a:t>y </a:t>
            </a:r>
            <a:r>
              <a:rPr lang="fi-FI" dirty="0" err="1">
                <a:cs typeface="Calibri" panose="020F0502020204030204"/>
              </a:rPr>
              <a:t>old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friend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G</a:t>
            </a:r>
            <a:r>
              <a:rPr lang="fi-FI" dirty="0" err="1">
                <a:cs typeface="Calibri" panose="020F0502020204030204"/>
              </a:rPr>
              <a:t>eoffrey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and </a:t>
            </a:r>
            <a:r>
              <a:rPr lang="fi-FI" b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saw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uncle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harold</a:t>
            </a:r>
            <a:r>
              <a:rPr lang="fi-FI" dirty="0">
                <a:cs typeface="Calibri" panose="020F0502020204030204"/>
              </a:rPr>
              <a:t> in </a:t>
            </a:r>
            <a:r>
              <a:rPr lang="fi-FI" dirty="0" err="1">
                <a:cs typeface="Calibri" panose="020F0502020204030204"/>
              </a:rPr>
              <a:t>trafalgar</a:t>
            </a:r>
            <a:r>
              <a:rPr lang="fi-FI" dirty="0">
                <a:cs typeface="Calibri" panose="020F0502020204030204"/>
              </a:rPr>
              <a:t> square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on </a:t>
            </a:r>
            <a:r>
              <a:rPr lang="fi-FI" dirty="0" err="1">
                <a:cs typeface="Calibri" panose="020F0502020204030204"/>
              </a:rPr>
              <a:t>thursday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january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fifth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we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heard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him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english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with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 </a:t>
            </a:r>
            <a:r>
              <a:rPr lang="fi-FI" dirty="0" err="1">
                <a:cs typeface="Calibri" panose="020F0502020204030204"/>
              </a:rPr>
              <a:t>russian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orthodox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priest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who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was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holding a </a:t>
            </a:r>
            <a:r>
              <a:rPr lang="fi-FI" dirty="0" err="1">
                <a:cs typeface="Calibri" panose="020F0502020204030204"/>
              </a:rPr>
              <a:t>book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called</a:t>
            </a:r>
            <a:br>
              <a:rPr lang="fi-FI" dirty="0">
                <a:cs typeface="Calibri" panose="020F0502020204030204"/>
              </a:rPr>
            </a:br>
            <a:r>
              <a:rPr lang="fi-FI" i="1" dirty="0">
                <a:cs typeface="Calibri" panose="020F0502020204030204"/>
              </a:rPr>
              <a:t>a </a:t>
            </a:r>
            <a:r>
              <a:rPr lang="fi-FI" i="1" dirty="0" err="1">
                <a:cs typeface="Calibri" panose="020F0502020204030204"/>
              </a:rPr>
              <a:t>farewell</a:t>
            </a:r>
            <a:r>
              <a:rPr lang="fi-FI" i="1" dirty="0">
                <a:cs typeface="Calibri" panose="020F0502020204030204"/>
              </a:rPr>
              <a:t> to </a:t>
            </a:r>
            <a:r>
              <a:rPr lang="fi-FI" i="1" dirty="0" err="1">
                <a:cs typeface="Calibri" panose="020F0502020204030204"/>
              </a:rPr>
              <a:t>arms</a:t>
            </a:r>
            <a:r>
              <a:rPr lang="fi-FI" dirty="0">
                <a:cs typeface="Calibri" panose="020F0502020204030204"/>
              </a:rPr>
              <a:t>,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which</a:t>
            </a:r>
            <a:r>
              <a:rPr lang="fi-FI" dirty="0">
                <a:cs typeface="Calibri" panose="020F0502020204030204"/>
              </a:rPr>
              <a:t> is set in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first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world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war</a:t>
            </a:r>
            <a:r>
              <a:rPr lang="fi-FI" dirty="0">
                <a:cs typeface="Calibri" panose="020F0502020204030204"/>
              </a:rPr>
              <a:t>, in </a:t>
            </a:r>
            <a:r>
              <a:rPr lang="fi-FI" dirty="0" err="1">
                <a:cs typeface="Calibri" panose="020F0502020204030204"/>
              </a:rPr>
              <a:t>his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hands</a:t>
            </a:r>
            <a:r>
              <a:rPr lang="fi-FI" dirty="0">
                <a:cs typeface="Calibri" panose="020F0502020204030204"/>
              </a:rPr>
              <a:t>.</a:t>
            </a: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5007430" y="1345789"/>
            <a:ext cx="694159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virkkeen alussa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erisnimissä</a:t>
            </a:r>
          </a:p>
          <a:p>
            <a:pPr>
              <a:lnSpc>
                <a:spcPct val="80000"/>
              </a:lnSpc>
            </a:pPr>
            <a:r>
              <a:rPr lang="fi-FI" i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-pronominin subjektimuodossa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1181101" y="822569"/>
            <a:ext cx="371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isot kirjaimet: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0BFAF7C7-D01B-4A24-8735-8E3A681501C8}"/>
              </a:ext>
            </a:extLst>
          </p:cNvPr>
          <p:cNvSpPr txBox="1"/>
          <p:nvPr/>
        </p:nvSpPr>
        <p:spPr>
          <a:xfrm>
            <a:off x="4895653" y="822569"/>
            <a:ext cx="5946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Isoja alkukirjaimia käytetään:</a:t>
            </a:r>
          </a:p>
        </p:txBody>
      </p:sp>
    </p:spTree>
    <p:extLst>
      <p:ext uri="{BB962C8B-B14F-4D97-AF65-F5344CB8AC3E}">
        <p14:creationId xmlns:p14="http://schemas.microsoft.com/office/powerpoint/2010/main" val="4567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Isot alkukirjaimet</a:t>
            </a:r>
            <a:endParaRPr lang="fi-FI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90"/>
            <a:ext cx="3520440" cy="530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i-FI" b="1" dirty="0">
                <a:cs typeface="Calibri" panose="020F0502020204030204"/>
              </a:rPr>
              <a:t>M</a:t>
            </a:r>
            <a:r>
              <a:rPr lang="fi-FI" dirty="0">
                <a:cs typeface="Calibri" panose="020F0502020204030204"/>
              </a:rPr>
              <a:t>y </a:t>
            </a:r>
            <a:r>
              <a:rPr lang="fi-FI" dirty="0" err="1">
                <a:cs typeface="Calibri" panose="020F0502020204030204"/>
              </a:rPr>
              <a:t>old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friend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G</a:t>
            </a:r>
            <a:r>
              <a:rPr lang="fi-FI" dirty="0" err="1">
                <a:cs typeface="Calibri" panose="020F0502020204030204"/>
              </a:rPr>
              <a:t>eoffrey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and </a:t>
            </a:r>
            <a:r>
              <a:rPr lang="fi-FI" b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saw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U</a:t>
            </a:r>
            <a:r>
              <a:rPr lang="fi-FI" dirty="0" err="1">
                <a:cs typeface="Calibri" panose="020F0502020204030204"/>
              </a:rPr>
              <a:t>ncle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H</a:t>
            </a:r>
            <a:r>
              <a:rPr lang="fi-FI" dirty="0">
                <a:cs typeface="Calibri" panose="020F0502020204030204"/>
              </a:rPr>
              <a:t>arold in </a:t>
            </a:r>
            <a:r>
              <a:rPr lang="fi-FI" dirty="0" err="1">
                <a:cs typeface="Calibri" panose="020F0502020204030204"/>
              </a:rPr>
              <a:t>trafalgar</a:t>
            </a:r>
            <a:r>
              <a:rPr lang="fi-FI" dirty="0">
                <a:cs typeface="Calibri" panose="020F0502020204030204"/>
              </a:rPr>
              <a:t> square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on </a:t>
            </a:r>
            <a:r>
              <a:rPr lang="fi-FI" dirty="0" err="1">
                <a:cs typeface="Calibri" panose="020F0502020204030204"/>
              </a:rPr>
              <a:t>thursday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january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fifth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we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heard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him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english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with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 </a:t>
            </a:r>
            <a:r>
              <a:rPr lang="fi-FI" dirty="0" err="1">
                <a:cs typeface="Calibri" panose="020F0502020204030204"/>
              </a:rPr>
              <a:t>russian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orthodox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priest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who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was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holding a </a:t>
            </a:r>
            <a:r>
              <a:rPr lang="fi-FI" dirty="0" err="1">
                <a:cs typeface="Calibri" panose="020F0502020204030204"/>
              </a:rPr>
              <a:t>book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called</a:t>
            </a:r>
            <a:br>
              <a:rPr lang="fi-FI" dirty="0">
                <a:cs typeface="Calibri" panose="020F0502020204030204"/>
              </a:rPr>
            </a:br>
            <a:r>
              <a:rPr lang="fi-FI" i="1" dirty="0">
                <a:cs typeface="Calibri" panose="020F0502020204030204"/>
              </a:rPr>
              <a:t>a </a:t>
            </a:r>
            <a:r>
              <a:rPr lang="fi-FI" i="1" dirty="0" err="1">
                <a:cs typeface="Calibri" panose="020F0502020204030204"/>
              </a:rPr>
              <a:t>farewell</a:t>
            </a:r>
            <a:r>
              <a:rPr lang="fi-FI" i="1" dirty="0">
                <a:cs typeface="Calibri" panose="020F0502020204030204"/>
              </a:rPr>
              <a:t> to </a:t>
            </a:r>
            <a:r>
              <a:rPr lang="fi-FI" i="1" dirty="0" err="1">
                <a:cs typeface="Calibri" panose="020F0502020204030204"/>
              </a:rPr>
              <a:t>arms</a:t>
            </a:r>
            <a:r>
              <a:rPr lang="fi-FI" dirty="0">
                <a:cs typeface="Calibri" panose="020F0502020204030204"/>
              </a:rPr>
              <a:t>,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which</a:t>
            </a:r>
            <a:r>
              <a:rPr lang="fi-FI" dirty="0">
                <a:cs typeface="Calibri" panose="020F0502020204030204"/>
              </a:rPr>
              <a:t> is set in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first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world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war</a:t>
            </a:r>
            <a:r>
              <a:rPr lang="fi-FI" dirty="0">
                <a:cs typeface="Calibri" panose="020F0502020204030204"/>
              </a:rPr>
              <a:t>, in </a:t>
            </a:r>
            <a:r>
              <a:rPr lang="fi-FI" dirty="0" err="1">
                <a:cs typeface="Calibri" panose="020F0502020204030204"/>
              </a:rPr>
              <a:t>his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hands</a:t>
            </a:r>
            <a:r>
              <a:rPr lang="fi-FI" dirty="0">
                <a:cs typeface="Calibri" panose="020F0502020204030204"/>
              </a:rPr>
              <a:t>.</a:t>
            </a: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5007430" y="1345789"/>
            <a:ext cx="694159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virkkeen alussa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erisnimissä</a:t>
            </a:r>
          </a:p>
          <a:p>
            <a:pPr>
              <a:lnSpc>
                <a:spcPct val="80000"/>
              </a:lnSpc>
            </a:pPr>
            <a:r>
              <a:rPr lang="fi-FI" i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-pronominin subjektimuodossa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titteleissä ja myös sukulaisuussanoissa, varsinkin, kun niitä seuraa erisnimi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1181101" y="822569"/>
            <a:ext cx="371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isot kirjaimet: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0BFAF7C7-D01B-4A24-8735-8E3A681501C8}"/>
              </a:ext>
            </a:extLst>
          </p:cNvPr>
          <p:cNvSpPr txBox="1"/>
          <p:nvPr/>
        </p:nvSpPr>
        <p:spPr>
          <a:xfrm>
            <a:off x="4895653" y="822569"/>
            <a:ext cx="5946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Isoja alkukirjaimia käytetään:</a:t>
            </a:r>
          </a:p>
        </p:txBody>
      </p:sp>
    </p:spTree>
    <p:extLst>
      <p:ext uri="{BB962C8B-B14F-4D97-AF65-F5344CB8AC3E}">
        <p14:creationId xmlns:p14="http://schemas.microsoft.com/office/powerpoint/2010/main" val="416140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Isot alkukirjaimet</a:t>
            </a:r>
            <a:endParaRPr lang="fi-FI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90"/>
            <a:ext cx="3520440" cy="530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i-FI" b="1" dirty="0">
                <a:cs typeface="Calibri" panose="020F0502020204030204"/>
              </a:rPr>
              <a:t>M</a:t>
            </a:r>
            <a:r>
              <a:rPr lang="fi-FI" dirty="0">
                <a:cs typeface="Calibri" panose="020F0502020204030204"/>
              </a:rPr>
              <a:t>y </a:t>
            </a:r>
            <a:r>
              <a:rPr lang="fi-FI" dirty="0" err="1">
                <a:cs typeface="Calibri" panose="020F0502020204030204"/>
              </a:rPr>
              <a:t>old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friend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G</a:t>
            </a:r>
            <a:r>
              <a:rPr lang="fi-FI" dirty="0" err="1">
                <a:cs typeface="Calibri" panose="020F0502020204030204"/>
              </a:rPr>
              <a:t>eoffrey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and </a:t>
            </a:r>
            <a:r>
              <a:rPr lang="fi-FI" b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saw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U</a:t>
            </a:r>
            <a:r>
              <a:rPr lang="fi-FI" dirty="0" err="1">
                <a:cs typeface="Calibri" panose="020F0502020204030204"/>
              </a:rPr>
              <a:t>ncle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H</a:t>
            </a:r>
            <a:r>
              <a:rPr lang="fi-FI" dirty="0">
                <a:cs typeface="Calibri" panose="020F0502020204030204"/>
              </a:rPr>
              <a:t>arold in </a:t>
            </a:r>
            <a:r>
              <a:rPr lang="fi-FI" b="1" dirty="0" err="1">
                <a:cs typeface="Calibri" panose="020F0502020204030204"/>
              </a:rPr>
              <a:t>T</a:t>
            </a:r>
            <a:r>
              <a:rPr lang="fi-FI" dirty="0" err="1">
                <a:cs typeface="Calibri" panose="020F0502020204030204"/>
              </a:rPr>
              <a:t>rafalgar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S</a:t>
            </a:r>
            <a:r>
              <a:rPr lang="fi-FI" dirty="0">
                <a:cs typeface="Calibri" panose="020F0502020204030204"/>
              </a:rPr>
              <a:t>quare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on </a:t>
            </a:r>
            <a:r>
              <a:rPr lang="fi-FI" dirty="0" err="1">
                <a:cs typeface="Calibri" panose="020F0502020204030204"/>
              </a:rPr>
              <a:t>thursday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january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fifth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we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heard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him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english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with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 </a:t>
            </a:r>
            <a:r>
              <a:rPr lang="fi-FI" dirty="0" err="1">
                <a:cs typeface="Calibri" panose="020F0502020204030204"/>
              </a:rPr>
              <a:t>russian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orthodox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priest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who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was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holding a </a:t>
            </a:r>
            <a:r>
              <a:rPr lang="fi-FI" dirty="0" err="1">
                <a:cs typeface="Calibri" panose="020F0502020204030204"/>
              </a:rPr>
              <a:t>book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called</a:t>
            </a:r>
            <a:br>
              <a:rPr lang="fi-FI" dirty="0">
                <a:cs typeface="Calibri" panose="020F0502020204030204"/>
              </a:rPr>
            </a:br>
            <a:r>
              <a:rPr lang="fi-FI" i="1" dirty="0">
                <a:cs typeface="Calibri" panose="020F0502020204030204"/>
              </a:rPr>
              <a:t>a </a:t>
            </a:r>
            <a:r>
              <a:rPr lang="fi-FI" i="1" dirty="0" err="1">
                <a:cs typeface="Calibri" panose="020F0502020204030204"/>
              </a:rPr>
              <a:t>farewell</a:t>
            </a:r>
            <a:r>
              <a:rPr lang="fi-FI" i="1" dirty="0">
                <a:cs typeface="Calibri" panose="020F0502020204030204"/>
              </a:rPr>
              <a:t> to </a:t>
            </a:r>
            <a:r>
              <a:rPr lang="fi-FI" i="1" dirty="0" err="1">
                <a:cs typeface="Calibri" panose="020F0502020204030204"/>
              </a:rPr>
              <a:t>arms</a:t>
            </a:r>
            <a:r>
              <a:rPr lang="fi-FI" dirty="0">
                <a:cs typeface="Calibri" panose="020F0502020204030204"/>
              </a:rPr>
              <a:t>,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which</a:t>
            </a:r>
            <a:r>
              <a:rPr lang="fi-FI" dirty="0">
                <a:cs typeface="Calibri" panose="020F0502020204030204"/>
              </a:rPr>
              <a:t> is set in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first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world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war</a:t>
            </a:r>
            <a:r>
              <a:rPr lang="fi-FI" dirty="0">
                <a:cs typeface="Calibri" panose="020F0502020204030204"/>
              </a:rPr>
              <a:t>, in </a:t>
            </a:r>
            <a:r>
              <a:rPr lang="fi-FI" dirty="0" err="1">
                <a:cs typeface="Calibri" panose="020F0502020204030204"/>
              </a:rPr>
              <a:t>his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hands</a:t>
            </a:r>
            <a:r>
              <a:rPr lang="fi-FI" dirty="0">
                <a:cs typeface="Calibri" panose="020F0502020204030204"/>
              </a:rPr>
              <a:t>.</a:t>
            </a: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5007430" y="1345789"/>
            <a:ext cx="694159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virkkeen alussa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erisnimissä</a:t>
            </a:r>
          </a:p>
          <a:p>
            <a:pPr>
              <a:lnSpc>
                <a:spcPct val="80000"/>
              </a:lnSpc>
            </a:pPr>
            <a:r>
              <a:rPr lang="fi-FI" i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-pronominin subjektimuodossa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titteleissä ja myös sukulaisuussanoissa, varsinkin, kun niitä seuraa erisnimi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paikannimissä ja niihin liittyvissä yleisnimissä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1181101" y="822569"/>
            <a:ext cx="371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isot kirjaimet: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0BFAF7C7-D01B-4A24-8735-8E3A681501C8}"/>
              </a:ext>
            </a:extLst>
          </p:cNvPr>
          <p:cNvSpPr txBox="1"/>
          <p:nvPr/>
        </p:nvSpPr>
        <p:spPr>
          <a:xfrm>
            <a:off x="4895653" y="822569"/>
            <a:ext cx="5946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Isoja alkukirjaimia käytetään:</a:t>
            </a:r>
          </a:p>
        </p:txBody>
      </p:sp>
    </p:spTree>
    <p:extLst>
      <p:ext uri="{BB962C8B-B14F-4D97-AF65-F5344CB8AC3E}">
        <p14:creationId xmlns:p14="http://schemas.microsoft.com/office/powerpoint/2010/main" val="173297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Isot alkukirjaimet</a:t>
            </a:r>
            <a:endParaRPr lang="fi-FI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90"/>
            <a:ext cx="3520440" cy="530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i-FI" b="1" dirty="0">
                <a:cs typeface="Calibri" panose="020F0502020204030204"/>
              </a:rPr>
              <a:t>M</a:t>
            </a:r>
            <a:r>
              <a:rPr lang="fi-FI" dirty="0">
                <a:cs typeface="Calibri" panose="020F0502020204030204"/>
              </a:rPr>
              <a:t>y </a:t>
            </a:r>
            <a:r>
              <a:rPr lang="fi-FI" dirty="0" err="1">
                <a:cs typeface="Calibri" panose="020F0502020204030204"/>
              </a:rPr>
              <a:t>old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friend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G</a:t>
            </a:r>
            <a:r>
              <a:rPr lang="fi-FI" dirty="0" err="1">
                <a:cs typeface="Calibri" panose="020F0502020204030204"/>
              </a:rPr>
              <a:t>eoffrey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and </a:t>
            </a:r>
            <a:r>
              <a:rPr lang="fi-FI" b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saw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U</a:t>
            </a:r>
            <a:r>
              <a:rPr lang="fi-FI" dirty="0" err="1">
                <a:cs typeface="Calibri" panose="020F0502020204030204"/>
              </a:rPr>
              <a:t>ncle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H</a:t>
            </a:r>
            <a:r>
              <a:rPr lang="fi-FI" dirty="0">
                <a:cs typeface="Calibri" panose="020F0502020204030204"/>
              </a:rPr>
              <a:t>arold in </a:t>
            </a:r>
            <a:r>
              <a:rPr lang="fi-FI" b="1" dirty="0" err="1">
                <a:cs typeface="Calibri" panose="020F0502020204030204"/>
              </a:rPr>
              <a:t>T</a:t>
            </a:r>
            <a:r>
              <a:rPr lang="fi-FI" dirty="0" err="1">
                <a:cs typeface="Calibri" panose="020F0502020204030204"/>
              </a:rPr>
              <a:t>rafalgar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S</a:t>
            </a:r>
            <a:r>
              <a:rPr lang="fi-FI" dirty="0">
                <a:cs typeface="Calibri" panose="020F0502020204030204"/>
              </a:rPr>
              <a:t>quare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on </a:t>
            </a:r>
            <a:r>
              <a:rPr lang="fi-FI" b="1" dirty="0" err="1">
                <a:cs typeface="Calibri" panose="020F0502020204030204"/>
              </a:rPr>
              <a:t>T</a:t>
            </a:r>
            <a:r>
              <a:rPr lang="fi-FI" dirty="0" err="1">
                <a:cs typeface="Calibri" panose="020F0502020204030204"/>
              </a:rPr>
              <a:t>hursday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b="1" dirty="0" err="1">
                <a:cs typeface="Calibri" panose="020F0502020204030204"/>
              </a:rPr>
              <a:t>J</a:t>
            </a:r>
            <a:r>
              <a:rPr lang="fi-FI" dirty="0" err="1">
                <a:cs typeface="Calibri" panose="020F0502020204030204"/>
              </a:rPr>
              <a:t>anuary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fifth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we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heard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him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english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with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 </a:t>
            </a:r>
            <a:r>
              <a:rPr lang="fi-FI" dirty="0" err="1">
                <a:cs typeface="Calibri" panose="020F0502020204030204"/>
              </a:rPr>
              <a:t>russian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orthodox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priest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who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was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holding a </a:t>
            </a:r>
            <a:r>
              <a:rPr lang="fi-FI" dirty="0" err="1">
                <a:cs typeface="Calibri" panose="020F0502020204030204"/>
              </a:rPr>
              <a:t>book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called</a:t>
            </a:r>
            <a:br>
              <a:rPr lang="fi-FI" dirty="0">
                <a:cs typeface="Calibri" panose="020F0502020204030204"/>
              </a:rPr>
            </a:br>
            <a:r>
              <a:rPr lang="fi-FI" i="1" dirty="0">
                <a:cs typeface="Calibri" panose="020F0502020204030204"/>
              </a:rPr>
              <a:t>a </a:t>
            </a:r>
            <a:r>
              <a:rPr lang="fi-FI" i="1" dirty="0" err="1">
                <a:cs typeface="Calibri" panose="020F0502020204030204"/>
              </a:rPr>
              <a:t>farewell</a:t>
            </a:r>
            <a:r>
              <a:rPr lang="fi-FI" i="1" dirty="0">
                <a:cs typeface="Calibri" panose="020F0502020204030204"/>
              </a:rPr>
              <a:t> to </a:t>
            </a:r>
            <a:r>
              <a:rPr lang="fi-FI" i="1" dirty="0" err="1">
                <a:cs typeface="Calibri" panose="020F0502020204030204"/>
              </a:rPr>
              <a:t>arms</a:t>
            </a:r>
            <a:r>
              <a:rPr lang="fi-FI" dirty="0">
                <a:cs typeface="Calibri" panose="020F0502020204030204"/>
              </a:rPr>
              <a:t>,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which</a:t>
            </a:r>
            <a:r>
              <a:rPr lang="fi-FI" dirty="0">
                <a:cs typeface="Calibri" panose="020F0502020204030204"/>
              </a:rPr>
              <a:t> is set in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first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world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war</a:t>
            </a:r>
            <a:r>
              <a:rPr lang="fi-FI" dirty="0">
                <a:cs typeface="Calibri" panose="020F0502020204030204"/>
              </a:rPr>
              <a:t>, in </a:t>
            </a:r>
            <a:r>
              <a:rPr lang="fi-FI" dirty="0" err="1">
                <a:cs typeface="Calibri" panose="020F0502020204030204"/>
              </a:rPr>
              <a:t>his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hands</a:t>
            </a:r>
            <a:r>
              <a:rPr lang="fi-FI" dirty="0">
                <a:cs typeface="Calibri" panose="020F0502020204030204"/>
              </a:rPr>
              <a:t>.</a:t>
            </a: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5007430" y="1345789"/>
            <a:ext cx="694159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virkkeen alussa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erisnimissä</a:t>
            </a:r>
          </a:p>
          <a:p>
            <a:pPr>
              <a:lnSpc>
                <a:spcPct val="80000"/>
              </a:lnSpc>
            </a:pPr>
            <a:r>
              <a:rPr lang="fi-FI" i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-pronominin subjektimuodossa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titteleissä ja myös sukulaisuussanoissa, varsinkin, kun niitä seuraa erisnimi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paikannimissä ja niihin liittyvissä yleisnimissä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viikonpäivien, kuukausien ja juhlapyhien kanssa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1181101" y="822569"/>
            <a:ext cx="371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isot kirjaimet: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0BFAF7C7-D01B-4A24-8735-8E3A681501C8}"/>
              </a:ext>
            </a:extLst>
          </p:cNvPr>
          <p:cNvSpPr txBox="1"/>
          <p:nvPr/>
        </p:nvSpPr>
        <p:spPr>
          <a:xfrm>
            <a:off x="4895653" y="822569"/>
            <a:ext cx="5946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Isoja alkukirjaimia käytetään:</a:t>
            </a:r>
          </a:p>
        </p:txBody>
      </p:sp>
    </p:spTree>
    <p:extLst>
      <p:ext uri="{BB962C8B-B14F-4D97-AF65-F5344CB8AC3E}">
        <p14:creationId xmlns:p14="http://schemas.microsoft.com/office/powerpoint/2010/main" val="7404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Isot alkukirjaimet</a:t>
            </a:r>
            <a:endParaRPr lang="fi-FI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90"/>
            <a:ext cx="3520440" cy="530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i-FI" b="1" dirty="0">
                <a:cs typeface="Calibri" panose="020F0502020204030204"/>
              </a:rPr>
              <a:t>M</a:t>
            </a:r>
            <a:r>
              <a:rPr lang="fi-FI" dirty="0">
                <a:cs typeface="Calibri" panose="020F0502020204030204"/>
              </a:rPr>
              <a:t>y </a:t>
            </a:r>
            <a:r>
              <a:rPr lang="fi-FI" dirty="0" err="1">
                <a:cs typeface="Calibri" panose="020F0502020204030204"/>
              </a:rPr>
              <a:t>old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friend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G</a:t>
            </a:r>
            <a:r>
              <a:rPr lang="fi-FI" dirty="0" err="1">
                <a:cs typeface="Calibri" panose="020F0502020204030204"/>
              </a:rPr>
              <a:t>eoffrey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and </a:t>
            </a:r>
            <a:r>
              <a:rPr lang="fi-FI" b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saw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U</a:t>
            </a:r>
            <a:r>
              <a:rPr lang="fi-FI" dirty="0" err="1">
                <a:cs typeface="Calibri" panose="020F0502020204030204"/>
              </a:rPr>
              <a:t>ncle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H</a:t>
            </a:r>
            <a:r>
              <a:rPr lang="fi-FI" dirty="0">
                <a:cs typeface="Calibri" panose="020F0502020204030204"/>
              </a:rPr>
              <a:t>arold in </a:t>
            </a:r>
            <a:r>
              <a:rPr lang="fi-FI" b="1" dirty="0" err="1">
                <a:cs typeface="Calibri" panose="020F0502020204030204"/>
              </a:rPr>
              <a:t>T</a:t>
            </a:r>
            <a:r>
              <a:rPr lang="fi-FI" dirty="0" err="1">
                <a:cs typeface="Calibri" panose="020F0502020204030204"/>
              </a:rPr>
              <a:t>rafalgar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S</a:t>
            </a:r>
            <a:r>
              <a:rPr lang="fi-FI" dirty="0">
                <a:cs typeface="Calibri" panose="020F0502020204030204"/>
              </a:rPr>
              <a:t>quare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on </a:t>
            </a:r>
            <a:r>
              <a:rPr lang="fi-FI" b="1" dirty="0" err="1">
                <a:cs typeface="Calibri" panose="020F0502020204030204"/>
              </a:rPr>
              <a:t>T</a:t>
            </a:r>
            <a:r>
              <a:rPr lang="fi-FI" dirty="0" err="1">
                <a:cs typeface="Calibri" panose="020F0502020204030204"/>
              </a:rPr>
              <a:t>hursday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b="1" dirty="0" err="1">
                <a:cs typeface="Calibri" panose="020F0502020204030204"/>
              </a:rPr>
              <a:t>J</a:t>
            </a:r>
            <a:r>
              <a:rPr lang="fi-FI" dirty="0" err="1">
                <a:cs typeface="Calibri" panose="020F0502020204030204"/>
              </a:rPr>
              <a:t>anuary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fifth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we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heard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him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E</a:t>
            </a:r>
            <a:r>
              <a:rPr lang="fi-FI" dirty="0">
                <a:cs typeface="Calibri" panose="020F0502020204030204"/>
              </a:rPr>
              <a:t>nglish </a:t>
            </a:r>
            <a:r>
              <a:rPr lang="fi-FI" dirty="0" err="1">
                <a:cs typeface="Calibri" panose="020F0502020204030204"/>
              </a:rPr>
              <a:t>with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 </a:t>
            </a:r>
            <a:r>
              <a:rPr lang="fi-FI" b="1" dirty="0">
                <a:cs typeface="Calibri" panose="020F0502020204030204"/>
              </a:rPr>
              <a:t>R</a:t>
            </a:r>
            <a:r>
              <a:rPr lang="fi-FI" dirty="0">
                <a:cs typeface="Calibri" panose="020F0502020204030204"/>
              </a:rPr>
              <a:t>ussian </a:t>
            </a:r>
            <a:r>
              <a:rPr lang="fi-FI" b="1" dirty="0" err="1">
                <a:cs typeface="Calibri" panose="020F0502020204030204"/>
              </a:rPr>
              <a:t>O</a:t>
            </a:r>
            <a:r>
              <a:rPr lang="fi-FI" dirty="0" err="1">
                <a:cs typeface="Calibri" panose="020F0502020204030204"/>
              </a:rPr>
              <a:t>rthodox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priest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who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was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holding a </a:t>
            </a:r>
            <a:r>
              <a:rPr lang="fi-FI" dirty="0" err="1">
                <a:cs typeface="Calibri" panose="020F0502020204030204"/>
              </a:rPr>
              <a:t>book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called</a:t>
            </a:r>
            <a:br>
              <a:rPr lang="fi-FI" dirty="0">
                <a:cs typeface="Calibri" panose="020F0502020204030204"/>
              </a:rPr>
            </a:br>
            <a:r>
              <a:rPr lang="fi-FI" i="1" dirty="0">
                <a:cs typeface="Calibri" panose="020F0502020204030204"/>
              </a:rPr>
              <a:t>a </a:t>
            </a:r>
            <a:r>
              <a:rPr lang="fi-FI" i="1" dirty="0" err="1">
                <a:cs typeface="Calibri" panose="020F0502020204030204"/>
              </a:rPr>
              <a:t>farewell</a:t>
            </a:r>
            <a:r>
              <a:rPr lang="fi-FI" i="1" dirty="0">
                <a:cs typeface="Calibri" panose="020F0502020204030204"/>
              </a:rPr>
              <a:t> to </a:t>
            </a:r>
            <a:r>
              <a:rPr lang="fi-FI" i="1" dirty="0" err="1">
                <a:cs typeface="Calibri" panose="020F0502020204030204"/>
              </a:rPr>
              <a:t>arms</a:t>
            </a:r>
            <a:r>
              <a:rPr lang="fi-FI" dirty="0">
                <a:cs typeface="Calibri" panose="020F0502020204030204"/>
              </a:rPr>
              <a:t>,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which</a:t>
            </a:r>
            <a:r>
              <a:rPr lang="fi-FI" dirty="0">
                <a:cs typeface="Calibri" panose="020F0502020204030204"/>
              </a:rPr>
              <a:t> is set in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first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world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war</a:t>
            </a:r>
            <a:r>
              <a:rPr lang="fi-FI" dirty="0">
                <a:cs typeface="Calibri" panose="020F0502020204030204"/>
              </a:rPr>
              <a:t>, in </a:t>
            </a:r>
            <a:r>
              <a:rPr lang="fi-FI" dirty="0" err="1">
                <a:cs typeface="Calibri" panose="020F0502020204030204"/>
              </a:rPr>
              <a:t>his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hands</a:t>
            </a:r>
            <a:r>
              <a:rPr lang="fi-FI" dirty="0">
                <a:cs typeface="Calibri" panose="020F0502020204030204"/>
              </a:rPr>
              <a:t>.</a:t>
            </a: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5007430" y="1345789"/>
            <a:ext cx="694159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virkkeen alussa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erisnimissä</a:t>
            </a:r>
          </a:p>
          <a:p>
            <a:pPr>
              <a:lnSpc>
                <a:spcPct val="80000"/>
              </a:lnSpc>
            </a:pPr>
            <a:r>
              <a:rPr lang="fi-FI" i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-pronominin subjektimuodossa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titteleissä ja myös sukulaisuussanoissa, varsinkin, kun niitä seuraa erisnimi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paikannimissä ja niihin liittyvissä yleisnimissä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viikonpäivien, kuukausien ja juhlapyhien kanssa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kielten, kansallisuuksien, uskontokuntien ja puoluekantojen kanssa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1181101" y="822569"/>
            <a:ext cx="371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isot kirjaimet: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0BFAF7C7-D01B-4A24-8735-8E3A681501C8}"/>
              </a:ext>
            </a:extLst>
          </p:cNvPr>
          <p:cNvSpPr txBox="1"/>
          <p:nvPr/>
        </p:nvSpPr>
        <p:spPr>
          <a:xfrm>
            <a:off x="4895653" y="822569"/>
            <a:ext cx="5946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Isoja alkukirjaimia käytetään:</a:t>
            </a:r>
          </a:p>
        </p:txBody>
      </p:sp>
    </p:spTree>
    <p:extLst>
      <p:ext uri="{BB962C8B-B14F-4D97-AF65-F5344CB8AC3E}">
        <p14:creationId xmlns:p14="http://schemas.microsoft.com/office/powerpoint/2010/main" val="333123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951"/>
            <a:ext cx="11110824" cy="1325563"/>
          </a:xfrm>
        </p:spPr>
        <p:txBody>
          <a:bodyPr/>
          <a:lstStyle/>
          <a:p>
            <a:r>
              <a:rPr lang="fi-FI">
                <a:cs typeface="Calibri Light"/>
              </a:rPr>
              <a:t>Isot alkukirjaimet</a:t>
            </a:r>
            <a:endParaRPr lang="fi-FI" dirty="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790"/>
            <a:ext cx="3520440" cy="5301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fi-FI" b="1" dirty="0">
                <a:cs typeface="Calibri" panose="020F0502020204030204"/>
              </a:rPr>
              <a:t>M</a:t>
            </a:r>
            <a:r>
              <a:rPr lang="fi-FI" dirty="0">
                <a:cs typeface="Calibri" panose="020F0502020204030204"/>
              </a:rPr>
              <a:t>y </a:t>
            </a:r>
            <a:r>
              <a:rPr lang="fi-FI" dirty="0" err="1">
                <a:cs typeface="Calibri" panose="020F0502020204030204"/>
              </a:rPr>
              <a:t>old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friend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G</a:t>
            </a:r>
            <a:r>
              <a:rPr lang="fi-FI" dirty="0" err="1">
                <a:cs typeface="Calibri" panose="020F0502020204030204"/>
              </a:rPr>
              <a:t>eoffrey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and </a:t>
            </a:r>
            <a:r>
              <a:rPr lang="fi-FI" b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saw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U</a:t>
            </a:r>
            <a:r>
              <a:rPr lang="fi-FI" dirty="0" err="1">
                <a:cs typeface="Calibri" panose="020F0502020204030204"/>
              </a:rPr>
              <a:t>ncle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H</a:t>
            </a:r>
            <a:r>
              <a:rPr lang="fi-FI" dirty="0">
                <a:cs typeface="Calibri" panose="020F0502020204030204"/>
              </a:rPr>
              <a:t>arold in </a:t>
            </a:r>
            <a:r>
              <a:rPr lang="fi-FI" b="1" dirty="0" err="1">
                <a:cs typeface="Calibri" panose="020F0502020204030204"/>
              </a:rPr>
              <a:t>T</a:t>
            </a:r>
            <a:r>
              <a:rPr lang="fi-FI" dirty="0" err="1">
                <a:cs typeface="Calibri" panose="020F0502020204030204"/>
              </a:rPr>
              <a:t>rafalgar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S</a:t>
            </a:r>
            <a:r>
              <a:rPr lang="fi-FI" dirty="0">
                <a:cs typeface="Calibri" panose="020F0502020204030204"/>
              </a:rPr>
              <a:t>quare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on </a:t>
            </a:r>
            <a:r>
              <a:rPr lang="fi-FI" b="1" dirty="0" err="1">
                <a:cs typeface="Calibri" panose="020F0502020204030204"/>
              </a:rPr>
              <a:t>T</a:t>
            </a:r>
            <a:r>
              <a:rPr lang="fi-FI" dirty="0" err="1">
                <a:cs typeface="Calibri" panose="020F0502020204030204"/>
              </a:rPr>
              <a:t>hursday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b="1" dirty="0" err="1">
                <a:cs typeface="Calibri" panose="020F0502020204030204"/>
              </a:rPr>
              <a:t>J</a:t>
            </a:r>
            <a:r>
              <a:rPr lang="fi-FI" dirty="0" err="1">
                <a:cs typeface="Calibri" panose="020F0502020204030204"/>
              </a:rPr>
              <a:t>anuary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fifth</a:t>
            </a:r>
            <a:r>
              <a:rPr lang="fi-FI" dirty="0">
                <a:cs typeface="Calibri" panose="020F0502020204030204"/>
              </a:rPr>
              <a:t> and </a:t>
            </a:r>
            <a:r>
              <a:rPr lang="fi-FI" dirty="0" err="1">
                <a:cs typeface="Calibri" panose="020F0502020204030204"/>
              </a:rPr>
              <a:t>we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heard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him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speaking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>
                <a:cs typeface="Calibri" panose="020F0502020204030204"/>
              </a:rPr>
              <a:t>E</a:t>
            </a:r>
            <a:r>
              <a:rPr lang="fi-FI" dirty="0">
                <a:cs typeface="Calibri" panose="020F0502020204030204"/>
              </a:rPr>
              <a:t>nglish </a:t>
            </a:r>
            <a:r>
              <a:rPr lang="fi-FI" dirty="0" err="1">
                <a:cs typeface="Calibri" panose="020F0502020204030204"/>
              </a:rPr>
              <a:t>with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a </a:t>
            </a:r>
            <a:r>
              <a:rPr lang="fi-FI" b="1" dirty="0">
                <a:cs typeface="Calibri" panose="020F0502020204030204"/>
              </a:rPr>
              <a:t>R</a:t>
            </a:r>
            <a:r>
              <a:rPr lang="fi-FI" dirty="0">
                <a:cs typeface="Calibri" panose="020F0502020204030204"/>
              </a:rPr>
              <a:t>ussian </a:t>
            </a:r>
            <a:r>
              <a:rPr lang="fi-FI" b="1" dirty="0" err="1">
                <a:cs typeface="Calibri" panose="020F0502020204030204"/>
              </a:rPr>
              <a:t>O</a:t>
            </a:r>
            <a:r>
              <a:rPr lang="fi-FI" dirty="0" err="1">
                <a:cs typeface="Calibri" panose="020F0502020204030204"/>
              </a:rPr>
              <a:t>rthodox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priest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dirty="0" err="1">
                <a:cs typeface="Calibri" panose="020F0502020204030204"/>
              </a:rPr>
              <a:t>who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was</a:t>
            </a:r>
            <a:br>
              <a:rPr lang="fi-FI" dirty="0">
                <a:cs typeface="Calibri" panose="020F0502020204030204"/>
              </a:rPr>
            </a:br>
            <a:r>
              <a:rPr lang="fi-FI" dirty="0">
                <a:cs typeface="Calibri" panose="020F0502020204030204"/>
              </a:rPr>
              <a:t>holding a </a:t>
            </a:r>
            <a:r>
              <a:rPr lang="fi-FI" dirty="0" err="1">
                <a:cs typeface="Calibri" panose="020F0502020204030204"/>
              </a:rPr>
              <a:t>book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dirty="0" err="1">
                <a:cs typeface="Calibri" panose="020F0502020204030204"/>
              </a:rPr>
              <a:t>called</a:t>
            </a:r>
            <a:br>
              <a:rPr lang="fi-FI" dirty="0">
                <a:cs typeface="Calibri" panose="020F0502020204030204"/>
              </a:rPr>
            </a:b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F</a:t>
            </a:r>
            <a:r>
              <a:rPr lang="fi-FI" i="1" dirty="0" err="1">
                <a:cs typeface="Calibri" panose="020F0502020204030204"/>
              </a:rPr>
              <a:t>arewell</a:t>
            </a:r>
            <a:r>
              <a:rPr lang="fi-FI" i="1" dirty="0">
                <a:cs typeface="Calibri" panose="020F0502020204030204"/>
              </a:rPr>
              <a:t> to </a:t>
            </a:r>
            <a:r>
              <a:rPr lang="fi-FI" b="1" i="1" dirty="0" err="1">
                <a:cs typeface="Calibri" panose="020F0502020204030204"/>
              </a:rPr>
              <a:t>A</a:t>
            </a:r>
            <a:r>
              <a:rPr lang="fi-FI" i="1" dirty="0" err="1">
                <a:cs typeface="Calibri" panose="020F0502020204030204"/>
              </a:rPr>
              <a:t>rms</a:t>
            </a:r>
            <a:r>
              <a:rPr lang="fi-FI" dirty="0">
                <a:cs typeface="Calibri" panose="020F0502020204030204"/>
              </a:rPr>
              <a:t>,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which</a:t>
            </a:r>
            <a:r>
              <a:rPr lang="fi-FI" dirty="0">
                <a:cs typeface="Calibri" panose="020F0502020204030204"/>
              </a:rPr>
              <a:t> is set in </a:t>
            </a:r>
            <a:r>
              <a:rPr lang="fi-FI" dirty="0" err="1">
                <a:cs typeface="Calibri" panose="020F0502020204030204"/>
              </a:rPr>
              <a:t>the</a:t>
            </a:r>
            <a:r>
              <a:rPr lang="fi-FI" dirty="0">
                <a:cs typeface="Calibri" panose="020F0502020204030204"/>
              </a:rPr>
              <a:t> </a:t>
            </a:r>
            <a:r>
              <a:rPr lang="fi-FI" b="1" dirty="0" err="1">
                <a:cs typeface="Calibri" panose="020F0502020204030204"/>
              </a:rPr>
              <a:t>F</a:t>
            </a:r>
            <a:r>
              <a:rPr lang="fi-FI" dirty="0" err="1">
                <a:cs typeface="Calibri" panose="020F0502020204030204"/>
              </a:rPr>
              <a:t>irst</a:t>
            </a:r>
            <a:br>
              <a:rPr lang="fi-FI" dirty="0">
                <a:cs typeface="Calibri" panose="020F0502020204030204"/>
              </a:rPr>
            </a:br>
            <a:r>
              <a:rPr lang="fi-FI" b="1" dirty="0">
                <a:cs typeface="Calibri" panose="020F0502020204030204"/>
              </a:rPr>
              <a:t>W</a:t>
            </a:r>
            <a:r>
              <a:rPr lang="fi-FI" dirty="0">
                <a:cs typeface="Calibri" panose="020F0502020204030204"/>
              </a:rPr>
              <a:t>orld </a:t>
            </a:r>
            <a:r>
              <a:rPr lang="fi-FI" b="1" dirty="0" err="1">
                <a:cs typeface="Calibri" panose="020F0502020204030204"/>
              </a:rPr>
              <a:t>W</a:t>
            </a:r>
            <a:r>
              <a:rPr lang="fi-FI" dirty="0" err="1">
                <a:cs typeface="Calibri" panose="020F0502020204030204"/>
              </a:rPr>
              <a:t>ar</a:t>
            </a:r>
            <a:r>
              <a:rPr lang="fi-FI" dirty="0">
                <a:cs typeface="Calibri" panose="020F0502020204030204"/>
              </a:rPr>
              <a:t>, in </a:t>
            </a:r>
            <a:r>
              <a:rPr lang="fi-FI" dirty="0" err="1">
                <a:cs typeface="Calibri" panose="020F0502020204030204"/>
              </a:rPr>
              <a:t>his</a:t>
            </a:r>
            <a:br>
              <a:rPr lang="fi-FI" dirty="0">
                <a:cs typeface="Calibri" panose="020F0502020204030204"/>
              </a:rPr>
            </a:br>
            <a:r>
              <a:rPr lang="fi-FI" dirty="0" err="1">
                <a:cs typeface="Calibri" panose="020F0502020204030204"/>
              </a:rPr>
              <a:t>hands</a:t>
            </a:r>
            <a:r>
              <a:rPr lang="fi-FI" dirty="0">
                <a:cs typeface="Calibri" panose="020F0502020204030204"/>
              </a:rPr>
              <a:t>.</a:t>
            </a: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  <a:p>
            <a:pPr marL="0" indent="0" algn="just"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5007430" y="1345789"/>
            <a:ext cx="6941596" cy="54594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virkkeen alussa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erisnimissä</a:t>
            </a:r>
          </a:p>
          <a:p>
            <a:pPr>
              <a:lnSpc>
                <a:spcPct val="80000"/>
              </a:lnSpc>
            </a:pPr>
            <a:r>
              <a:rPr lang="fi-FI" i="1" dirty="0">
                <a:cs typeface="Calibri" panose="020F0502020204030204"/>
              </a:rPr>
              <a:t>I</a:t>
            </a:r>
            <a:r>
              <a:rPr lang="fi-FI" dirty="0">
                <a:cs typeface="Calibri" panose="020F0502020204030204"/>
              </a:rPr>
              <a:t>-pronominin subjektimuodossa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titteleissä ja myös sukulaisuussanoissa, varsinkin, kun niitä seuraa erisnimi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paikannimissä ja niihin liittyvissä yleisnimissä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viikonpäivien, kuukausien ja juhlapyhien kanssa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kielten, kansallisuuksien, uskontokuntien ja puoluekantojen kanssa</a:t>
            </a:r>
          </a:p>
          <a:p>
            <a:pPr>
              <a:lnSpc>
                <a:spcPct val="80000"/>
              </a:lnSpc>
            </a:pPr>
            <a:r>
              <a:rPr lang="fi-FI" dirty="0">
                <a:cs typeface="Calibri" panose="020F0502020204030204"/>
              </a:rPr>
              <a:t>otsikoissa ja teosten ja aikakausien nimissä (paitsi artikkeleissa ja prepositioissa).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67E6C3-9898-40E5-AE2E-4981F39C027A}"/>
              </a:ext>
            </a:extLst>
          </p:cNvPr>
          <p:cNvSpPr txBox="1"/>
          <p:nvPr/>
        </p:nvSpPr>
        <p:spPr>
          <a:xfrm>
            <a:off x="1181101" y="822569"/>
            <a:ext cx="3714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Lisää isot kirjaimet: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55D2E35-277D-4113-ADBE-2E86EA43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0BFAF7C7-D01B-4A24-8735-8E3A681501C8}"/>
              </a:ext>
            </a:extLst>
          </p:cNvPr>
          <p:cNvSpPr txBox="1"/>
          <p:nvPr/>
        </p:nvSpPr>
        <p:spPr>
          <a:xfrm>
            <a:off x="4895653" y="822569"/>
            <a:ext cx="5946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Isoja alkukirjaimia käytetään:</a:t>
            </a:r>
          </a:p>
        </p:txBody>
      </p:sp>
    </p:spTree>
    <p:extLst>
      <p:ext uri="{BB962C8B-B14F-4D97-AF65-F5344CB8AC3E}">
        <p14:creationId xmlns:p14="http://schemas.microsoft.com/office/powerpoint/2010/main" val="252486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2104</Words>
  <Application>Microsoft Office PowerPoint</Application>
  <PresentationFormat>Laajakuva</PresentationFormat>
  <Paragraphs>260</Paragraphs>
  <Slides>21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Office-teema</vt:lpstr>
      <vt:lpstr>Välimerkit ja isot kirjaimet</vt:lpstr>
      <vt:lpstr>Pilkun käyttö</vt:lpstr>
      <vt:lpstr>Pilkun käyttö</vt:lpstr>
      <vt:lpstr>Pilkun käyttö</vt:lpstr>
      <vt:lpstr>Pilkun käyttö</vt:lpstr>
      <vt:lpstr>Pilkun käyttö</vt:lpstr>
      <vt:lpstr>Pilkun käyttö</vt:lpstr>
      <vt:lpstr>Pilkun käyttö</vt:lpstr>
      <vt:lpstr>Pilkun käyttö</vt:lpstr>
      <vt:lpstr>Pilkun käyttö</vt:lpstr>
      <vt:lpstr>Pilkun käyttö</vt:lpstr>
      <vt:lpstr>Isot alkukirjaimet</vt:lpstr>
      <vt:lpstr>Isot alkukirjaimet</vt:lpstr>
      <vt:lpstr>Isot alkukirjaimet</vt:lpstr>
      <vt:lpstr>Isot alkukirjaimet</vt:lpstr>
      <vt:lpstr>Isot alkukirjaimet</vt:lpstr>
      <vt:lpstr>Isot alkukirjaimet</vt:lpstr>
      <vt:lpstr>Isot alkukirjaimet</vt:lpstr>
      <vt:lpstr>Isot alkukirjaimet</vt:lpstr>
      <vt:lpstr>Isot alkukirjaimet</vt:lpstr>
      <vt:lpstr>Isot alkukirjaimet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Lukkari Valeria</dc:creator>
  <cp:lastModifiedBy>Lukkari Valeria</cp:lastModifiedBy>
  <cp:revision>512</cp:revision>
  <dcterms:created xsi:type="dcterms:W3CDTF">2012-08-08T08:08:12Z</dcterms:created>
  <dcterms:modified xsi:type="dcterms:W3CDTF">2026-09-16T06:25:29Z</dcterms:modified>
</cp:coreProperties>
</file>