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2"/>
    <p:restoredTop sz="94660"/>
  </p:normalViewPr>
  <p:slideViewPr>
    <p:cSldViewPr>
      <p:cViewPr varScale="1">
        <p:scale>
          <a:sx n="39" d="100"/>
          <a:sy n="39" d="100"/>
        </p:scale>
        <p:origin x="1332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18: Mielenterveyden häiriöt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Mielenterveyden häiriöt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560" indent="-457200">
              <a:buClr>
                <a:srgbClr val="000000"/>
              </a:buClr>
            </a:pPr>
            <a:r>
              <a:rPr lang="fi-FI" sz="2400" b="1" dirty="0" smtClean="0"/>
              <a:t>stigma</a:t>
            </a:r>
            <a:r>
              <a:rPr lang="fi-FI" sz="2400" dirty="0"/>
              <a:t>, negatiivinen leima </a:t>
            </a:r>
            <a:r>
              <a:rPr lang="fi-FI" sz="2400" dirty="0" smtClean="0"/>
              <a:t>tai tabu</a:t>
            </a:r>
            <a:r>
              <a:rPr lang="fi-FI" sz="2400" dirty="0"/>
              <a:t> </a:t>
            </a:r>
            <a:r>
              <a:rPr lang="fi-FI" sz="2400" dirty="0" smtClean="0"/>
              <a:t>vähentynyt ja asennoituminen hiljalleen muuttunut</a:t>
            </a:r>
          </a:p>
          <a:p>
            <a:pPr marL="457560" indent="-457200">
              <a:buClr>
                <a:srgbClr val="000000"/>
              </a:buClr>
            </a:pPr>
            <a:r>
              <a:rPr lang="fi-FI" sz="2400" dirty="0"/>
              <a:t>laaja joukko erilaista mielen eli psyyken </a:t>
            </a:r>
            <a:r>
              <a:rPr lang="fi-FI" sz="2400" dirty="0" smtClean="0"/>
              <a:t>oireilua </a:t>
            </a:r>
            <a:r>
              <a:rPr lang="fi-FI" sz="2400" dirty="0"/>
              <a:t>ja vakavuudeltaan eriasteisia psyykkisiä </a:t>
            </a:r>
            <a:r>
              <a:rPr lang="fi-FI" sz="2400" dirty="0" smtClean="0"/>
              <a:t>häiriöitä</a:t>
            </a:r>
          </a:p>
          <a:p>
            <a:pPr marL="857610" lvl="1" indent="-457200">
              <a:buClr>
                <a:srgbClr val="000000"/>
              </a:buClr>
            </a:pPr>
            <a:r>
              <a:rPr lang="fi-FI" sz="2000" dirty="0" smtClean="0"/>
              <a:t>osa lievistä </a:t>
            </a:r>
            <a:r>
              <a:rPr lang="fi-FI" sz="2000" dirty="0"/>
              <a:t>häiriöistä tai ongelmista voi liittyä ihmisen </a:t>
            </a:r>
            <a:r>
              <a:rPr lang="fi-FI" sz="2000" dirty="0" smtClean="0"/>
              <a:t>elämässä </a:t>
            </a:r>
            <a:r>
              <a:rPr lang="fi-FI" sz="2000" dirty="0"/>
              <a:t>olevaan vaikeaan </a:t>
            </a:r>
            <a:r>
              <a:rPr lang="fi-FI" sz="2000" dirty="0" smtClean="0"/>
              <a:t>tilanteeseen ja lievittyvät, kun elämäntilanne muuttuu</a:t>
            </a:r>
          </a:p>
          <a:p>
            <a:pPr marL="457560" indent="-457200">
              <a:buClr>
                <a:srgbClr val="000000"/>
              </a:buClr>
            </a:pPr>
            <a:r>
              <a:rPr lang="fi-FI" sz="2400" dirty="0"/>
              <a:t>l</a:t>
            </a:r>
            <a:r>
              <a:rPr lang="fi-FI" sz="2400" dirty="0" smtClean="0"/>
              <a:t>ääketieteessä tarkoitetaan </a:t>
            </a:r>
            <a:r>
              <a:rPr lang="fi-FI" sz="2400" b="1" dirty="0" smtClean="0"/>
              <a:t>oireyhtymää</a:t>
            </a:r>
            <a:endParaRPr lang="fi-FI" sz="2400" dirty="0"/>
          </a:p>
          <a:p>
            <a:pPr marL="857610" lvl="1" indent="-457200">
              <a:buClr>
                <a:srgbClr val="000000"/>
              </a:buClr>
            </a:pPr>
            <a:r>
              <a:rPr lang="fi-FI" sz="2000" dirty="0" smtClean="0"/>
              <a:t>oireita, jotka haittaavat selkeästi </a:t>
            </a:r>
            <a:r>
              <a:rPr lang="fi-FI" sz="2000" dirty="0"/>
              <a:t>arkea tai </a:t>
            </a:r>
            <a:r>
              <a:rPr lang="fi-FI" sz="2000" dirty="0" smtClean="0"/>
              <a:t>työntekoa, tai </a:t>
            </a:r>
            <a:r>
              <a:rPr lang="fi-FI" sz="2000" dirty="0"/>
              <a:t>toimintakyvyn </a:t>
            </a:r>
            <a:r>
              <a:rPr lang="fi-FI" sz="2000" dirty="0" smtClean="0"/>
              <a:t>heikentymistä</a:t>
            </a:r>
          </a:p>
          <a:p>
            <a:pPr marL="857610" lvl="1" indent="-457200">
              <a:buClr>
                <a:srgbClr val="000000"/>
              </a:buClr>
            </a:pPr>
            <a:r>
              <a:rPr lang="fi-FI" sz="2000" dirty="0" smtClean="0"/>
              <a:t>merkitsevästi </a:t>
            </a:r>
            <a:r>
              <a:rPr lang="fi-FI" sz="2000" dirty="0"/>
              <a:t>lisääntynyt kuolemanvaara tai </a:t>
            </a:r>
            <a:r>
              <a:rPr lang="fi-FI" sz="2000" dirty="0" smtClean="0"/>
              <a:t>kärsimystä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Aikuisten mielenterveyshäiriöt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k</a:t>
            </a:r>
            <a:r>
              <a:rPr lang="fi-FI" dirty="0" smtClean="0"/>
              <a:t>ehittymisen syitä</a:t>
            </a:r>
          </a:p>
          <a:p>
            <a:pPr lvl="1"/>
            <a:r>
              <a:rPr lang="fi-FI" dirty="0" smtClean="0"/>
              <a:t>perimä</a:t>
            </a:r>
            <a:endParaRPr lang="fi-FI" dirty="0"/>
          </a:p>
          <a:p>
            <a:pPr lvl="1"/>
            <a:r>
              <a:rPr lang="fi-FI" dirty="0"/>
              <a:t>psykososiaaliset ihmiseen itseensä liittyvät </a:t>
            </a:r>
            <a:r>
              <a:rPr lang="fi-FI" dirty="0" smtClean="0"/>
              <a:t>tekijät </a:t>
            </a:r>
            <a:br>
              <a:rPr lang="fi-FI" dirty="0" smtClean="0"/>
            </a:br>
            <a:r>
              <a:rPr lang="fi-FI" dirty="0" smtClean="0"/>
              <a:t>(esim. persoonallisuuden </a:t>
            </a:r>
            <a:r>
              <a:rPr lang="fi-FI" dirty="0"/>
              <a:t>piirteet, </a:t>
            </a:r>
            <a:r>
              <a:rPr lang="fi-FI" dirty="0" smtClean="0"/>
              <a:t>ympäristö, erilaiset </a:t>
            </a:r>
            <a:r>
              <a:rPr lang="fi-FI" dirty="0"/>
              <a:t>kuormittavat </a:t>
            </a:r>
            <a:r>
              <a:rPr lang="fi-FI" dirty="0" smtClean="0"/>
              <a:t>elämäntapahtumat)</a:t>
            </a:r>
          </a:p>
          <a:p>
            <a:pPr lvl="1"/>
            <a:r>
              <a:rPr lang="fi-FI" dirty="0" smtClean="0"/>
              <a:t>muutokset </a:t>
            </a:r>
            <a:r>
              <a:rPr lang="fi-FI" dirty="0"/>
              <a:t>aivojen </a:t>
            </a:r>
            <a:r>
              <a:rPr lang="fi-FI" dirty="0" smtClean="0"/>
              <a:t>välittäjäaineissa</a:t>
            </a:r>
          </a:p>
          <a:p>
            <a:endParaRPr lang="fi-FI" dirty="0" smtClean="0"/>
          </a:p>
          <a:p>
            <a:r>
              <a:rPr lang="fi-FI" dirty="0" smtClean="0"/>
              <a:t>jaottelu</a:t>
            </a:r>
          </a:p>
          <a:p>
            <a:pPr lvl="1"/>
            <a:r>
              <a:rPr lang="fi-FI" u="sng" dirty="0"/>
              <a:t>l</a:t>
            </a:r>
            <a:r>
              <a:rPr lang="fi-FI" u="sng" dirty="0" smtClean="0"/>
              <a:t>ievät – vakavat</a:t>
            </a:r>
          </a:p>
          <a:p>
            <a:pPr lvl="1"/>
            <a:r>
              <a:rPr lang="fi-FI" u="sng" dirty="0"/>
              <a:t>l</a:t>
            </a:r>
            <a:r>
              <a:rPr lang="fi-FI" u="sng" dirty="0" smtClean="0"/>
              <a:t>yhyt- tai pitkäaikaiset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m</a:t>
            </a:r>
            <a:r>
              <a:rPr lang="fi-FI" dirty="0" smtClean="0"/>
              <a:t>asennustilat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a</a:t>
            </a:r>
            <a:r>
              <a:rPr lang="fi-FI" dirty="0" smtClean="0"/>
              <a:t>hdistuneisuushäiriöt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p</a:t>
            </a:r>
            <a:r>
              <a:rPr lang="fi-FI" dirty="0" smtClean="0"/>
              <a:t>äihdehäiriöt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p</a:t>
            </a:r>
            <a:r>
              <a:rPr lang="fi-FI" dirty="0" smtClean="0"/>
              <a:t>ersoonallisuushäiriöt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psykoosit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46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MT-häiriöt ja kansantalous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kokonaiskustannukset noin 5 miljardia euroa</a:t>
            </a:r>
          </a:p>
          <a:p>
            <a:endParaRPr lang="fi-FI" dirty="0" smtClean="0"/>
          </a:p>
          <a:p>
            <a:r>
              <a:rPr lang="fi-FI" dirty="0" smtClean="0"/>
              <a:t>keskeinen syy työelämästä syrjäytymiseen</a:t>
            </a:r>
          </a:p>
          <a:p>
            <a:pPr lvl="1"/>
            <a:r>
              <a:rPr lang="fi-FI" dirty="0" smtClean="0"/>
              <a:t>lähes puolet työkyvyttömyyseläkkeistä </a:t>
            </a:r>
            <a:br>
              <a:rPr lang="fi-FI" dirty="0" smtClean="0"/>
            </a:br>
            <a:r>
              <a:rPr lang="fi-FI" dirty="0" smtClean="0"/>
              <a:t>(todennäköisimmin ne, joilla yhtä aikaa useita mielenterveyshäiriöitä, fyysinen sairaus tai ylikuormitusta työssä)</a:t>
            </a:r>
          </a:p>
          <a:p>
            <a:pPr lvl="1"/>
            <a:r>
              <a:rPr lang="fi-FI" dirty="0" smtClean="0"/>
              <a:t>työpaikoilla menetetään neljä miljoonaa työpäivää mielenterveysongelmien aiheuttamina sairauslomina</a:t>
            </a:r>
          </a:p>
          <a:p>
            <a:pPr lvl="1"/>
            <a:r>
              <a:rPr lang="fi-FI" dirty="0" smtClean="0"/>
              <a:t>vuosittain 70 000 suomalaisen työkyvyttömyyden pääasiallinen syy</a:t>
            </a:r>
          </a:p>
          <a:p>
            <a:endParaRPr lang="fi-FI" dirty="0" smtClean="0"/>
          </a:p>
          <a:p>
            <a:r>
              <a:rPr lang="fi-FI" dirty="0" smtClean="0"/>
              <a:t>kasvua </a:t>
            </a:r>
            <a:r>
              <a:rPr lang="fi-FI" dirty="0"/>
              <a:t>selittävät </a:t>
            </a:r>
            <a:r>
              <a:rPr lang="fi-FI" dirty="0" smtClean="0"/>
              <a:t>monet </a:t>
            </a:r>
            <a:r>
              <a:rPr lang="fi-FI" dirty="0"/>
              <a:t>yhteiskunnalliset ja kulttuuriset </a:t>
            </a:r>
            <a:r>
              <a:rPr lang="fi-FI" dirty="0" smtClean="0"/>
              <a:t>tekijät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yön vaatima </a:t>
            </a:r>
            <a:r>
              <a:rPr lang="fi-FI" u="sng" dirty="0" smtClean="0"/>
              <a:t>psykososiaalinen kestävyys</a:t>
            </a:r>
          </a:p>
          <a:p>
            <a:pPr lvl="1"/>
            <a:r>
              <a:rPr lang="fi-FI" b="1" dirty="0" smtClean="0"/>
              <a:t>sosioekonomisen</a:t>
            </a:r>
            <a:r>
              <a:rPr lang="fi-FI" dirty="0" smtClean="0"/>
              <a:t> aseman vaikutus</a:t>
            </a:r>
          </a:p>
          <a:p>
            <a:pPr lvl="1"/>
            <a:r>
              <a:rPr lang="fi-FI" dirty="0" smtClean="0"/>
              <a:t>Ikääntyneiden määrän kasvu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104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Nuorten mielenterveyshäiriöt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nuoruus mielenterveyden </a:t>
            </a:r>
            <a:r>
              <a:rPr lang="fi-FI" dirty="0"/>
              <a:t>kannalta herkimpiä </a:t>
            </a:r>
            <a:r>
              <a:rPr lang="fi-FI" dirty="0" smtClean="0"/>
              <a:t>elämänkulun vaiheita</a:t>
            </a:r>
            <a:r>
              <a:rPr lang="fi-FI" dirty="0"/>
              <a:t>:</a:t>
            </a:r>
            <a:r>
              <a:rPr lang="fi-FI" dirty="0" smtClean="0"/>
              <a:t> </a:t>
            </a:r>
            <a:r>
              <a:rPr lang="fi-FI" dirty="0"/>
              <a:t>kehon ja mielen muutokset </a:t>
            </a:r>
            <a:r>
              <a:rPr lang="fi-FI" dirty="0" smtClean="0"/>
              <a:t>voimakkaasti yhteydessä toisiinsa</a:t>
            </a:r>
          </a:p>
          <a:p>
            <a:pPr lvl="1"/>
            <a:r>
              <a:rPr lang="fi-FI" dirty="0" smtClean="0"/>
              <a:t>lyhytaikaisia </a:t>
            </a:r>
            <a:r>
              <a:rPr lang="fi-FI" dirty="0"/>
              <a:t>ikäkauteen </a:t>
            </a:r>
            <a:r>
              <a:rPr lang="fi-FI" dirty="0" smtClean="0"/>
              <a:t>kuuluvia oireita (esim. äkilliset </a:t>
            </a:r>
            <a:r>
              <a:rPr lang="fi-FI" dirty="0"/>
              <a:t>mielialan </a:t>
            </a:r>
            <a:r>
              <a:rPr lang="fi-FI" dirty="0" smtClean="0"/>
              <a:t>muutokset </a:t>
            </a:r>
            <a:r>
              <a:rPr lang="fi-FI" dirty="0"/>
              <a:t>tai </a:t>
            </a:r>
            <a:r>
              <a:rPr lang="fi-FI" dirty="0" smtClean="0"/>
              <a:t>lisääntynyt hermostuneisuuden tai </a:t>
            </a:r>
            <a:r>
              <a:rPr lang="fi-FI" dirty="0"/>
              <a:t>ahdistuneisuuden </a:t>
            </a:r>
            <a:r>
              <a:rPr lang="fi-FI" dirty="0" smtClean="0"/>
              <a:t>tunne)</a:t>
            </a:r>
          </a:p>
          <a:p>
            <a:r>
              <a:rPr lang="fi-FI" dirty="0" smtClean="0"/>
              <a:t>koululaisten </a:t>
            </a:r>
            <a:r>
              <a:rPr lang="fi-FI" dirty="0"/>
              <a:t>ja nuorten </a:t>
            </a:r>
            <a:r>
              <a:rPr lang="fi-FI" dirty="0" smtClean="0"/>
              <a:t>aikuisten </a:t>
            </a:r>
            <a:r>
              <a:rPr lang="fi-FI" dirty="0"/>
              <a:t>yleisimpiä </a:t>
            </a:r>
            <a:r>
              <a:rPr lang="fi-FI" dirty="0" smtClean="0"/>
              <a:t>terveysongelmia</a:t>
            </a:r>
          </a:p>
          <a:p>
            <a:pPr lvl="1"/>
            <a:r>
              <a:rPr lang="fi-FI" dirty="0" smtClean="0"/>
              <a:t>joka </a:t>
            </a:r>
            <a:r>
              <a:rPr lang="fi-FI" dirty="0"/>
              <a:t>neljännellä 10–24-vuotiaalla </a:t>
            </a:r>
            <a:r>
              <a:rPr lang="fi-FI" dirty="0" err="1" smtClean="0"/>
              <a:t>mt-häiriö</a:t>
            </a:r>
            <a:r>
              <a:rPr lang="fi-FI" dirty="0" smtClean="0"/>
              <a:t> </a:t>
            </a:r>
            <a:r>
              <a:rPr lang="fi-FI" dirty="0"/>
              <a:t>jossain vaiheessa </a:t>
            </a:r>
            <a:r>
              <a:rPr lang="fi-FI" dirty="0" smtClean="0"/>
              <a:t>nuoruuttaan</a:t>
            </a:r>
          </a:p>
          <a:p>
            <a:pPr lvl="1"/>
            <a:r>
              <a:rPr lang="fi-FI" dirty="0" smtClean="0"/>
              <a:t>lieviä </a:t>
            </a:r>
            <a:r>
              <a:rPr lang="fi-FI" dirty="0"/>
              <a:t>– vakavia </a:t>
            </a:r>
            <a:endParaRPr lang="fi-FI" dirty="0" smtClean="0"/>
          </a:p>
          <a:p>
            <a:r>
              <a:rPr lang="fi-FI" dirty="0" smtClean="0"/>
              <a:t>monet </a:t>
            </a:r>
            <a:r>
              <a:rPr lang="fi-FI" dirty="0"/>
              <a:t>mielenterveyden häiriöt ilmaantuvat </a:t>
            </a:r>
            <a:r>
              <a:rPr lang="fi-FI" dirty="0" smtClean="0"/>
              <a:t>ensimmäistä kertaa</a:t>
            </a:r>
          </a:p>
          <a:p>
            <a:r>
              <a:rPr lang="fi-FI" dirty="0" smtClean="0"/>
              <a:t>ilman </a:t>
            </a:r>
            <a:r>
              <a:rPr lang="fi-FI" dirty="0"/>
              <a:t>apua jääneiden nuorten syrjäytyminen </a:t>
            </a:r>
            <a:r>
              <a:rPr lang="fi-FI" dirty="0" smtClean="0"/>
              <a:t>merkittävä </a:t>
            </a:r>
            <a:r>
              <a:rPr lang="fi-FI" dirty="0"/>
              <a:t>uhka </a:t>
            </a:r>
            <a:r>
              <a:rPr lang="fi-FI" dirty="0" smtClean="0"/>
              <a:t>työelämälle </a:t>
            </a:r>
            <a:r>
              <a:rPr lang="fi-FI" dirty="0"/>
              <a:t>ja kansantalouden kestävyydelle sekä tietenkin nuorelle </a:t>
            </a:r>
            <a:r>
              <a:rPr lang="fi-FI" dirty="0" smtClean="0"/>
              <a:t>itselleen</a:t>
            </a:r>
            <a:endParaRPr lang="fi-FI" dirty="0"/>
          </a:p>
          <a:p>
            <a:r>
              <a:rPr lang="fi-FI" dirty="0" smtClean="0"/>
              <a:t>jaottelu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m</a:t>
            </a:r>
            <a:r>
              <a:rPr lang="fi-FI" dirty="0" smtClean="0"/>
              <a:t>asennushäiriöt 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a</a:t>
            </a:r>
            <a:r>
              <a:rPr lang="fi-FI" dirty="0" smtClean="0"/>
              <a:t>hdistuneisuushäiriöt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s</a:t>
            </a:r>
            <a:r>
              <a:rPr lang="fi-FI" dirty="0" smtClean="0"/>
              <a:t>yömishäiriöt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ADHD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k</a:t>
            </a:r>
            <a:r>
              <a:rPr lang="fi-FI" dirty="0" smtClean="0"/>
              <a:t>äytöshäiriöt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p</a:t>
            </a:r>
            <a:r>
              <a:rPr lang="fi-FI" dirty="0" smtClean="0"/>
              <a:t>äihdehäiriöt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psykoosit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97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Mielenterveyspalvelut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mielenterveyden </a:t>
            </a:r>
            <a:r>
              <a:rPr lang="fi-FI" dirty="0"/>
              <a:t>häiriöiden ehkäisyä, lievittämistä ja </a:t>
            </a:r>
            <a:r>
              <a:rPr lang="fi-FI" dirty="0" smtClean="0"/>
              <a:t>hoitamista</a:t>
            </a:r>
          </a:p>
          <a:p>
            <a:r>
              <a:rPr lang="fi-FI" smtClean="0"/>
              <a:t>ohjausta</a:t>
            </a:r>
            <a:r>
              <a:rPr lang="fi-FI" dirty="0"/>
              <a:t>, neuvontaa ja psykososiaalista tukea sekä </a:t>
            </a:r>
            <a:r>
              <a:rPr lang="fi-FI" dirty="0" smtClean="0"/>
              <a:t>tutkimusta</a:t>
            </a:r>
            <a:r>
              <a:rPr lang="fi-FI" dirty="0"/>
              <a:t>, hoitoa ja </a:t>
            </a:r>
            <a:r>
              <a:rPr lang="fi-FI" dirty="0" smtClean="0"/>
              <a:t>kuntoutusta</a:t>
            </a:r>
          </a:p>
          <a:p>
            <a:r>
              <a:rPr lang="fi-FI" dirty="0" smtClean="0"/>
              <a:t>terveyskeskukset </a:t>
            </a:r>
            <a:r>
              <a:rPr lang="fi-FI" dirty="0"/>
              <a:t>ja </a:t>
            </a:r>
            <a:r>
              <a:rPr lang="fi-FI" dirty="0" smtClean="0"/>
              <a:t>erikoissairaanhoito (valtaosa </a:t>
            </a:r>
            <a:r>
              <a:rPr lang="fi-FI" dirty="0"/>
              <a:t>potilaista </a:t>
            </a:r>
            <a:r>
              <a:rPr lang="fi-FI" dirty="0" smtClean="0"/>
              <a:t>avohoidossa </a:t>
            </a:r>
            <a:r>
              <a:rPr lang="fi-FI" dirty="0"/>
              <a:t>ja vain </a:t>
            </a:r>
            <a:r>
              <a:rPr lang="fi-FI" dirty="0" smtClean="0"/>
              <a:t>hyvin </a:t>
            </a:r>
            <a:r>
              <a:rPr lang="fi-FI" dirty="0"/>
              <a:t>pieni osa </a:t>
            </a:r>
            <a:r>
              <a:rPr lang="fi-FI" dirty="0" smtClean="0"/>
              <a:t>sairaalahoidossa) </a:t>
            </a:r>
          </a:p>
          <a:p>
            <a:r>
              <a:rPr lang="fi-FI" dirty="0" smtClean="0"/>
              <a:t>myös </a:t>
            </a:r>
            <a:r>
              <a:rPr lang="fi-FI" dirty="0"/>
              <a:t>kunnan tai </a:t>
            </a:r>
            <a:r>
              <a:rPr lang="fi-FI" dirty="0" smtClean="0"/>
              <a:t>kaupungin </a:t>
            </a:r>
            <a:r>
              <a:rPr lang="fi-FI" dirty="0"/>
              <a:t>sosiaalipalvelu, erilaiset </a:t>
            </a:r>
            <a:r>
              <a:rPr lang="fi-FI" dirty="0" smtClean="0"/>
              <a:t>järjestöt (esim. Suomen Mielenterveysseura) </a:t>
            </a:r>
            <a:r>
              <a:rPr lang="fi-FI" dirty="0"/>
              <a:t>ja </a:t>
            </a:r>
            <a:r>
              <a:rPr lang="fi-FI" dirty="0" smtClean="0"/>
              <a:t>seurakunnat</a:t>
            </a:r>
          </a:p>
          <a:p>
            <a:r>
              <a:rPr lang="fi-FI" u="sng" dirty="0" err="1"/>
              <a:t>m</a:t>
            </a:r>
            <a:r>
              <a:rPr lang="fi-FI" u="sng" dirty="0" err="1" smtClean="0"/>
              <a:t>oniammatillisuus</a:t>
            </a:r>
            <a:endParaRPr lang="fi-FI" u="sng" dirty="0" smtClean="0"/>
          </a:p>
          <a:p>
            <a:r>
              <a:rPr lang="fi-FI" dirty="0" smtClean="0"/>
              <a:t>hoito</a:t>
            </a:r>
          </a:p>
          <a:p>
            <a:pPr lvl="1"/>
            <a:r>
              <a:rPr lang="fi-FI" dirty="0"/>
              <a:t>keskusteluapua, lyhytterapiaa tai </a:t>
            </a:r>
            <a:r>
              <a:rPr lang="fi-FI" dirty="0" smtClean="0"/>
              <a:t>pitkäkestoista </a:t>
            </a:r>
            <a:r>
              <a:rPr lang="fi-FI" dirty="0"/>
              <a:t>vuosia jatkuvaa </a:t>
            </a:r>
            <a:r>
              <a:rPr lang="fi-FI" dirty="0" smtClean="0"/>
              <a:t>tukea</a:t>
            </a:r>
          </a:p>
          <a:p>
            <a:pPr lvl="1"/>
            <a:r>
              <a:rPr lang="fi-FI" dirty="0" smtClean="0"/>
              <a:t>pohjautuu </a:t>
            </a:r>
            <a:r>
              <a:rPr lang="fi-FI" dirty="0"/>
              <a:t>erilaisiin </a:t>
            </a:r>
            <a:r>
              <a:rPr lang="fi-FI" dirty="0" smtClean="0"/>
              <a:t>terapioihin (esim. perheterapia </a:t>
            </a:r>
            <a:r>
              <a:rPr lang="fi-FI" dirty="0"/>
              <a:t>tai </a:t>
            </a:r>
            <a:r>
              <a:rPr lang="fi-FI" dirty="0" smtClean="0"/>
              <a:t>psykoterapia)</a:t>
            </a:r>
          </a:p>
          <a:p>
            <a:pPr lvl="1"/>
            <a:r>
              <a:rPr lang="fi-FI" dirty="0" smtClean="0"/>
              <a:t>lääkitys myös usein tarpeellista </a:t>
            </a:r>
            <a:r>
              <a:rPr lang="fi-FI" dirty="0"/>
              <a:t>vakavien häiriöiden </a:t>
            </a:r>
            <a:r>
              <a:rPr lang="fi-FI" dirty="0" smtClean="0"/>
              <a:t>hoidossa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331</Words>
  <Application>Microsoft Office PowerPoint</Application>
  <PresentationFormat>Näytössä katseltava diaesitys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Terve 1: Terveyden perusteet</vt:lpstr>
      <vt:lpstr>Mielenterveyden häiriöt</vt:lpstr>
      <vt:lpstr>Aikuisten mielenterveyshäiriöt</vt:lpstr>
      <vt:lpstr>MT-häiriöt ja kansantalous</vt:lpstr>
      <vt:lpstr>Nuorten mielenterveyshäiriöt</vt:lpstr>
      <vt:lpstr>Mielenterveyspalvelut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509</cp:revision>
  <dcterms:created xsi:type="dcterms:W3CDTF">2017-06-09T06:02:13Z</dcterms:created>
  <dcterms:modified xsi:type="dcterms:W3CDTF">2022-02-11T09:59:02Z</dcterms:modified>
</cp:coreProperties>
</file>