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1" r:id="rId9"/>
    <p:sldId id="271" r:id="rId10"/>
    <p:sldId id="262" r:id="rId11"/>
    <p:sldId id="263" r:id="rId12"/>
    <p:sldId id="264" r:id="rId13"/>
    <p:sldId id="265" r:id="rId14"/>
    <p:sldId id="272" r:id="rId15"/>
    <p:sldId id="266" r:id="rId16"/>
    <p:sldId id="273" r:id="rId17"/>
    <p:sldId id="267" r:id="rId18"/>
    <p:sldId id="268" r:id="rId1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1"/>
    <p:restoredTop sz="94670"/>
  </p:normalViewPr>
  <p:slideViewPr>
    <p:cSldViewPr>
      <p:cViewPr varScale="1">
        <p:scale>
          <a:sx n="39" d="100"/>
          <a:sy n="39" d="100"/>
        </p:scale>
        <p:origin x="1268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9: Tupakkatuotteet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Suomen tupakkapolitiikka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sz="3500" dirty="0"/>
              <a:t>t</a:t>
            </a:r>
            <a:r>
              <a:rPr lang="fi-FI" sz="3500" dirty="0" smtClean="0"/>
              <a:t>upakkapolitiikan keskeisimmät toteuttamisalueet </a:t>
            </a:r>
            <a:r>
              <a:rPr lang="fi-FI" sz="3500" dirty="0"/>
              <a:t>ja -</a:t>
            </a:r>
            <a:r>
              <a:rPr lang="fi-FI" sz="3500" dirty="0" smtClean="0"/>
              <a:t>keinot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900" dirty="0" smtClean="0"/>
              <a:t>terveyskasvatus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900" dirty="0" smtClean="0"/>
              <a:t>hintapolitiikka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900" dirty="0"/>
              <a:t>r</a:t>
            </a:r>
            <a:r>
              <a:rPr lang="fi-FI" sz="2900" dirty="0" smtClean="0"/>
              <a:t>ajoitukset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900" dirty="0" smtClean="0"/>
              <a:t>tutkimus </a:t>
            </a:r>
            <a:r>
              <a:rPr lang="fi-FI" sz="2900" dirty="0"/>
              <a:t>ja </a:t>
            </a:r>
            <a:r>
              <a:rPr lang="fi-FI" sz="2900" dirty="0" smtClean="0"/>
              <a:t>kehitys</a:t>
            </a:r>
            <a:endParaRPr lang="fi-FI" sz="2900" dirty="0"/>
          </a:p>
          <a:p>
            <a:r>
              <a:rPr lang="fi-FI" sz="3500" dirty="0"/>
              <a:t>t</a:t>
            </a:r>
            <a:r>
              <a:rPr lang="fi-FI" sz="3500" dirty="0" smtClean="0"/>
              <a:t>upakkalainsäädännön tavoitteena</a:t>
            </a:r>
          </a:p>
          <a:p>
            <a:pPr lvl="1"/>
            <a:r>
              <a:rPr lang="fi-FI" sz="2900" dirty="0" smtClean="0"/>
              <a:t>vähentää </a:t>
            </a:r>
            <a:r>
              <a:rPr lang="fi-FI" sz="2900" dirty="0"/>
              <a:t>tupakointia ja </a:t>
            </a:r>
            <a:r>
              <a:rPr lang="fi-FI" sz="2900" dirty="0" smtClean="0"/>
              <a:t>tupakasta </a:t>
            </a:r>
            <a:r>
              <a:rPr lang="fi-FI" sz="2900" dirty="0"/>
              <a:t>johtuvia </a:t>
            </a:r>
            <a:r>
              <a:rPr lang="fi-FI" sz="2900" dirty="0" smtClean="0"/>
              <a:t>terveyshaittoja</a:t>
            </a:r>
          </a:p>
          <a:p>
            <a:pPr lvl="1"/>
            <a:r>
              <a:rPr lang="fi-FI" sz="2900" dirty="0" smtClean="0"/>
              <a:t>suojella </a:t>
            </a:r>
            <a:r>
              <a:rPr lang="fi-FI" sz="2900" dirty="0"/>
              <a:t>uusia sukupolvia </a:t>
            </a:r>
            <a:r>
              <a:rPr lang="fi-FI" sz="2900" dirty="0" smtClean="0"/>
              <a:t>tupakalta</a:t>
            </a:r>
          </a:p>
          <a:p>
            <a:pPr lvl="1"/>
            <a:r>
              <a:rPr lang="fi-FI" sz="2900" dirty="0" smtClean="0"/>
              <a:t>taata</a:t>
            </a:r>
            <a:r>
              <a:rPr lang="fi-FI" sz="2900" dirty="0"/>
              <a:t>, ettei kukaan vastoin tahtoaan altistu </a:t>
            </a:r>
            <a:r>
              <a:rPr lang="fi-FI" sz="2900" dirty="0" smtClean="0"/>
              <a:t>tupakansavulle</a:t>
            </a:r>
            <a:endParaRPr lang="fi-FI" sz="2900" dirty="0"/>
          </a:p>
          <a:p>
            <a:r>
              <a:rPr lang="fi-FI" sz="3500" dirty="0" smtClean="0"/>
              <a:t>Suomi </a:t>
            </a:r>
            <a:r>
              <a:rPr lang="fi-FI" sz="3500" dirty="0"/>
              <a:t>tupakkapolitiikan edelläkävijämaita maailmassa </a:t>
            </a:r>
            <a:endParaRPr lang="fi-FI" sz="3500" dirty="0" smtClean="0"/>
          </a:p>
          <a:p>
            <a:r>
              <a:rPr lang="fi-FI" sz="3500" dirty="0" smtClean="0"/>
              <a:t>v. 2014 </a:t>
            </a:r>
            <a:r>
              <a:rPr lang="fi-FI" sz="3500" dirty="0"/>
              <a:t>EU:n </a:t>
            </a:r>
            <a:r>
              <a:rPr lang="fi-FI" sz="3500" b="1" dirty="0"/>
              <a:t>tupakkatuotedirektiivin</a:t>
            </a:r>
            <a:r>
              <a:rPr lang="fi-FI" sz="3500" dirty="0"/>
              <a:t> </a:t>
            </a:r>
            <a:r>
              <a:rPr lang="fi-FI" sz="3500" dirty="0" smtClean="0"/>
              <a:t>tarkoituksena vähentää </a:t>
            </a:r>
            <a:r>
              <a:rPr lang="fi-FI" sz="3500" dirty="0"/>
              <a:t>tupakkatuotteiden käyttöä </a:t>
            </a:r>
            <a:r>
              <a:rPr lang="fi-FI" sz="3500" dirty="0" smtClean="0"/>
              <a:t>2 % viiden </a:t>
            </a:r>
            <a:r>
              <a:rPr lang="fi-FI" sz="3500" dirty="0"/>
              <a:t>vuoden </a:t>
            </a:r>
            <a:r>
              <a:rPr lang="fi-FI" sz="3500" dirty="0" smtClean="0"/>
              <a:t>kuluessa</a:t>
            </a:r>
            <a:endParaRPr lang="fi-FI" sz="3500" dirty="0"/>
          </a:p>
        </p:txBody>
      </p:sp>
    </p:spTree>
    <p:extLst>
      <p:ext uri="{BB962C8B-B14F-4D97-AF65-F5344CB8AC3E}">
        <p14:creationId xmlns:p14="http://schemas.microsoft.com/office/powerpoint/2010/main" val="969346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Tupakoinnin vähentyminen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Suomessa </a:t>
            </a:r>
            <a:r>
              <a:rPr lang="fi-FI" dirty="0" smtClean="0"/>
              <a:t>tupakointi vähentynyt </a:t>
            </a:r>
            <a:r>
              <a:rPr lang="fi-FI" dirty="0"/>
              <a:t>kolmen viimeisen </a:t>
            </a:r>
            <a:r>
              <a:rPr lang="fi-FI" dirty="0" smtClean="0"/>
              <a:t>vuosikymmenen aikana - Suomessa nykyään EU:n </a:t>
            </a:r>
            <a:r>
              <a:rPr lang="fi-FI" dirty="0"/>
              <a:t>toiseksi </a:t>
            </a:r>
            <a:r>
              <a:rPr lang="fi-FI" dirty="0" smtClean="0"/>
              <a:t>vähäisintä</a:t>
            </a:r>
          </a:p>
          <a:p>
            <a:r>
              <a:rPr lang="fi-FI" dirty="0" smtClean="0"/>
              <a:t>koulutusryhmien </a:t>
            </a:r>
            <a:r>
              <a:rPr lang="fi-FI" dirty="0"/>
              <a:t>väliset tupakointierot </a:t>
            </a:r>
            <a:r>
              <a:rPr lang="fi-FI" dirty="0" smtClean="0"/>
              <a:t>työikäisillä kasvaneet 1980-luvun puolivälistä alkaen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iesten </a:t>
            </a:r>
            <a:r>
              <a:rPr lang="fi-FI" dirty="0"/>
              <a:t>tupakointi </a:t>
            </a:r>
            <a:r>
              <a:rPr lang="fi-FI" dirty="0" smtClean="0"/>
              <a:t>vähentynyt </a:t>
            </a:r>
            <a:r>
              <a:rPr lang="fi-FI" dirty="0"/>
              <a:t>eniten </a:t>
            </a:r>
            <a:r>
              <a:rPr lang="fi-FI" dirty="0" smtClean="0"/>
              <a:t>ylimmässä koulutusryhmässä</a:t>
            </a:r>
          </a:p>
          <a:p>
            <a:pPr lvl="1"/>
            <a:r>
              <a:rPr lang="fi-FI" dirty="0" smtClean="0"/>
              <a:t>naisten </a:t>
            </a:r>
            <a:r>
              <a:rPr lang="fi-FI" dirty="0"/>
              <a:t>tupakointi </a:t>
            </a:r>
            <a:r>
              <a:rPr lang="fi-FI" dirty="0" smtClean="0"/>
              <a:t>yleistynyt </a:t>
            </a:r>
            <a:r>
              <a:rPr lang="fi-FI" dirty="0"/>
              <a:t>lähinnä alimmassa </a:t>
            </a:r>
            <a:r>
              <a:rPr lang="fi-FI" dirty="0" smtClean="0"/>
              <a:t>koulutusryhmässä</a:t>
            </a:r>
          </a:p>
          <a:p>
            <a:pPr lvl="1"/>
            <a:r>
              <a:rPr lang="fi-FI" dirty="0" smtClean="0"/>
              <a:t>nuorista </a:t>
            </a:r>
            <a:r>
              <a:rPr lang="fi-FI" dirty="0"/>
              <a:t>päivittäin tupakoivat eniten </a:t>
            </a:r>
            <a:r>
              <a:rPr lang="fi-FI" dirty="0" smtClean="0"/>
              <a:t>koulussa </a:t>
            </a:r>
            <a:r>
              <a:rPr lang="fi-FI" dirty="0"/>
              <a:t>huonosti menestyvät ja koulunkäynnin </a:t>
            </a:r>
            <a:r>
              <a:rPr lang="fi-FI" dirty="0" smtClean="0"/>
              <a:t>lopettaneet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mmattioppilaitoksissa opiskelevien </a:t>
            </a:r>
            <a:r>
              <a:rPr lang="fi-FI" dirty="0"/>
              <a:t>nuorten päivittäistupakointi on selvästi </a:t>
            </a:r>
            <a:r>
              <a:rPr lang="fi-FI" dirty="0" smtClean="0"/>
              <a:t>yleisempää kuin lukiossa opiskelevien</a:t>
            </a:r>
            <a:endParaRPr lang="fi-FI" dirty="0"/>
          </a:p>
          <a:p>
            <a:r>
              <a:rPr lang="fi-FI" dirty="0"/>
              <a:t>s</a:t>
            </a:r>
            <a:r>
              <a:rPr lang="fi-FI" dirty="0" smtClean="0"/>
              <a:t>uurin </a:t>
            </a:r>
            <a:r>
              <a:rPr lang="fi-FI" dirty="0"/>
              <a:t>osa Suomen suurimmista työnantajista </a:t>
            </a:r>
            <a:r>
              <a:rPr lang="fi-FI" dirty="0" smtClean="0"/>
              <a:t>(kunnat) julistautunut savuttomiksi - myös </a:t>
            </a:r>
            <a:r>
              <a:rPr lang="fi-FI" dirty="0"/>
              <a:t>yksityiset suuret </a:t>
            </a:r>
            <a:r>
              <a:rPr lang="fi-FI" dirty="0" smtClean="0"/>
              <a:t>työnantajat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5317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Tupakkamainonta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sz="3500" dirty="0"/>
              <a:t>k</a:t>
            </a:r>
            <a:r>
              <a:rPr lang="fi-FI" sz="3500" dirty="0" smtClean="0"/>
              <a:t>iellettiin Suomessa jo vuonna 1977</a:t>
            </a:r>
          </a:p>
          <a:p>
            <a:r>
              <a:rPr lang="fi-FI" sz="3500" dirty="0" smtClean="0"/>
              <a:t>mainontaa yhä internetissä</a:t>
            </a:r>
            <a:r>
              <a:rPr lang="fi-FI" sz="3500" dirty="0"/>
              <a:t>, ulkomaisissa lehdissä, </a:t>
            </a:r>
            <a:r>
              <a:rPr lang="fi-FI" sz="3500" dirty="0" smtClean="0"/>
              <a:t>ulkomailla, piilomainontana</a:t>
            </a:r>
          </a:p>
          <a:p>
            <a:r>
              <a:rPr lang="fi-FI" sz="3500" dirty="0" smtClean="0"/>
              <a:t>tupakkateollisuus </a:t>
            </a:r>
            <a:r>
              <a:rPr lang="fi-FI" sz="3500" dirty="0"/>
              <a:t>sponsoroi </a:t>
            </a:r>
            <a:r>
              <a:rPr lang="fi-FI" sz="3500" dirty="0" smtClean="0"/>
              <a:t>viihdeteollisuutta</a:t>
            </a:r>
            <a:r>
              <a:rPr lang="fi-FI" sz="3500" dirty="0"/>
              <a:t> </a:t>
            </a:r>
            <a:r>
              <a:rPr lang="fi-FI" sz="3500" dirty="0" smtClean="0"/>
              <a:t>(esim. elokuvat)</a:t>
            </a:r>
          </a:p>
          <a:p>
            <a:r>
              <a:rPr lang="fi-FI" sz="3500" dirty="0" smtClean="0"/>
              <a:t>tupakkamainonnan vaikutuksia</a:t>
            </a:r>
          </a:p>
          <a:p>
            <a:pPr lvl="1"/>
            <a:r>
              <a:rPr lang="fi-FI" sz="2900" dirty="0" smtClean="0"/>
              <a:t>houkuttelee </a:t>
            </a:r>
            <a:r>
              <a:rPr lang="fi-FI" sz="2900" dirty="0"/>
              <a:t>lapsia ja nuoria tupakoinnin </a:t>
            </a:r>
            <a:r>
              <a:rPr lang="fi-FI" sz="2900" dirty="0" smtClean="0"/>
              <a:t>aloittamiseen</a:t>
            </a:r>
          </a:p>
          <a:p>
            <a:pPr lvl="1"/>
            <a:r>
              <a:rPr lang="fi-FI" sz="2900" dirty="0" smtClean="0"/>
              <a:t>yllyttää polttamaan enemmän</a:t>
            </a:r>
          </a:p>
          <a:p>
            <a:pPr lvl="1"/>
            <a:r>
              <a:rPr lang="fi-FI" sz="2900" dirty="0" smtClean="0"/>
              <a:t>heikentää </a:t>
            </a:r>
            <a:r>
              <a:rPr lang="fi-FI" sz="2900" dirty="0"/>
              <a:t>motivaatiota </a:t>
            </a:r>
            <a:r>
              <a:rPr lang="fi-FI" sz="2900" dirty="0" smtClean="0"/>
              <a:t>lopettaa</a:t>
            </a:r>
          </a:p>
          <a:p>
            <a:pPr lvl="1"/>
            <a:r>
              <a:rPr lang="fi-FI" sz="2900" dirty="0" smtClean="0"/>
              <a:t>kannustaa </a:t>
            </a:r>
            <a:r>
              <a:rPr lang="fi-FI" sz="2900" dirty="0"/>
              <a:t>entisiä tupakoijia aloittamaan </a:t>
            </a:r>
            <a:r>
              <a:rPr lang="fi-FI" sz="2900" dirty="0" smtClean="0"/>
              <a:t>uudelleen</a:t>
            </a:r>
          </a:p>
          <a:p>
            <a:pPr lvl="1"/>
            <a:r>
              <a:rPr lang="fi-FI" sz="2900" dirty="0" smtClean="0"/>
              <a:t>tekee </a:t>
            </a:r>
            <a:r>
              <a:rPr lang="fi-FI" sz="2900" dirty="0"/>
              <a:t>tupakanpoltosta tuttua ja helpommin </a:t>
            </a:r>
            <a:r>
              <a:rPr lang="fi-FI" sz="2900" dirty="0" smtClean="0"/>
              <a:t>hyväksyttävää</a:t>
            </a:r>
          </a:p>
          <a:p>
            <a:pPr lvl="1"/>
            <a:r>
              <a:rPr lang="fi-FI" sz="2900" dirty="0" smtClean="0"/>
              <a:t>heikentää </a:t>
            </a:r>
            <a:r>
              <a:rPr lang="fi-FI" sz="2900" dirty="0"/>
              <a:t>terveysvaroitusten </a:t>
            </a:r>
            <a:r>
              <a:rPr lang="fi-FI" sz="2900" dirty="0" smtClean="0"/>
              <a:t>vaikuttavuutta</a:t>
            </a:r>
            <a:endParaRPr lang="fi-FI" sz="2900" dirty="0"/>
          </a:p>
          <a:p>
            <a:r>
              <a:rPr lang="fi-FI" sz="3500" dirty="0" smtClean="0"/>
              <a:t>tupakkateollisuus kehittää markkinointistrategioitaan</a:t>
            </a:r>
          </a:p>
          <a:p>
            <a:pPr lvl="1"/>
            <a:r>
              <a:rPr lang="fi-FI" sz="2900" dirty="0" smtClean="0"/>
              <a:t>markkinoille </a:t>
            </a:r>
            <a:r>
              <a:rPr lang="fi-FI" sz="2900" dirty="0"/>
              <a:t>uusia </a:t>
            </a:r>
            <a:r>
              <a:rPr lang="fi-FI" sz="2900" dirty="0" smtClean="0"/>
              <a:t>tupakkatuotteita (esim. sähkösavuke, vesipiippu) </a:t>
            </a:r>
          </a:p>
          <a:p>
            <a:pPr lvl="1"/>
            <a:r>
              <a:rPr lang="fi-FI" sz="2900" dirty="0" smtClean="0"/>
              <a:t>kohdennettua mainontaa (esim. </a:t>
            </a:r>
            <a:r>
              <a:rPr lang="fi-FI" sz="2900" dirty="0" err="1" smtClean="0"/>
              <a:t>some</a:t>
            </a:r>
            <a:r>
              <a:rPr lang="fi-FI" sz="2900" dirty="0" smtClean="0"/>
              <a:t> ja keskustelufoorumit)</a:t>
            </a:r>
          </a:p>
          <a:p>
            <a:pPr lvl="1"/>
            <a:r>
              <a:rPr lang="fi-FI" sz="2900" dirty="0" smtClean="0"/>
              <a:t>kyseenalaistaa </a:t>
            </a:r>
            <a:r>
              <a:rPr lang="fi-FI" sz="2900" dirty="0"/>
              <a:t>tutkimustietoa ja </a:t>
            </a:r>
            <a:r>
              <a:rPr lang="fi-FI" sz="2900" dirty="0" smtClean="0"/>
              <a:t>tulkitsee sitä </a:t>
            </a:r>
            <a:r>
              <a:rPr lang="fi-FI" sz="2900" dirty="0"/>
              <a:t>haluamallaan </a:t>
            </a:r>
            <a:r>
              <a:rPr lang="fi-FI" sz="2900" dirty="0" smtClean="0"/>
              <a:t>tavalla</a:t>
            </a:r>
          </a:p>
          <a:p>
            <a:pPr lvl="1"/>
            <a:r>
              <a:rPr lang="fi-FI" sz="2900" dirty="0" smtClean="0"/>
              <a:t>tuottaa </a:t>
            </a:r>
            <a:r>
              <a:rPr lang="fi-FI" sz="2900" dirty="0"/>
              <a:t>omiin tarkoituksiinsa </a:t>
            </a:r>
            <a:r>
              <a:rPr lang="fi-FI" sz="2900" dirty="0" smtClean="0"/>
              <a:t>valjastettua tutkimustietoa   </a:t>
            </a:r>
            <a:endParaRPr lang="fi-FI" sz="2900" dirty="0"/>
          </a:p>
        </p:txBody>
      </p:sp>
    </p:spTree>
    <p:extLst>
      <p:ext uri="{BB962C8B-B14F-4D97-AF65-F5344CB8AC3E}">
        <p14:creationId xmlns:p14="http://schemas.microsoft.com/office/powerpoint/2010/main" val="1730576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Nuuska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jauhetusta tupakasta ja makuaineista </a:t>
            </a:r>
            <a:r>
              <a:rPr lang="fi-FI" dirty="0" smtClean="0"/>
              <a:t>muodostettu seos, </a:t>
            </a:r>
            <a:r>
              <a:rPr lang="fi-FI" dirty="0"/>
              <a:t>käytetään suun </a:t>
            </a:r>
            <a:r>
              <a:rPr lang="fi-FI" dirty="0" smtClean="0"/>
              <a:t>limakalvoilla, ikenessä </a:t>
            </a:r>
            <a:r>
              <a:rPr lang="fi-FI" dirty="0"/>
              <a:t>tai kielen </a:t>
            </a:r>
            <a:r>
              <a:rPr lang="fi-FI" dirty="0" smtClean="0"/>
              <a:t>alla</a:t>
            </a:r>
            <a:endParaRPr lang="fi-FI" dirty="0"/>
          </a:p>
          <a:p>
            <a:r>
              <a:rPr lang="fi-FI" dirty="0"/>
              <a:t>s</a:t>
            </a:r>
            <a:r>
              <a:rPr lang="fi-FI" dirty="0" smtClean="0"/>
              <a:t>isältää tupakan</a:t>
            </a:r>
            <a:r>
              <a:rPr lang="fi-FI" dirty="0"/>
              <a:t>, nikotiinin ja veden </a:t>
            </a:r>
            <a:r>
              <a:rPr lang="fi-FI" dirty="0" smtClean="0"/>
              <a:t>lisäksi</a:t>
            </a:r>
          </a:p>
          <a:p>
            <a:pPr lvl="1"/>
            <a:r>
              <a:rPr lang="fi-FI" dirty="0" smtClean="0"/>
              <a:t>tuhansia </a:t>
            </a:r>
            <a:r>
              <a:rPr lang="fi-FI" dirty="0"/>
              <a:t>kemiallisia </a:t>
            </a:r>
            <a:r>
              <a:rPr lang="fi-FI" dirty="0" smtClean="0"/>
              <a:t>yhdisteitä (osa </a:t>
            </a:r>
            <a:r>
              <a:rPr lang="fi-FI" dirty="0"/>
              <a:t>on syöpävaarallisia </a:t>
            </a:r>
            <a:r>
              <a:rPr lang="fi-FI" dirty="0" smtClean="0"/>
              <a:t>aineita)</a:t>
            </a:r>
          </a:p>
          <a:p>
            <a:pPr lvl="1"/>
            <a:r>
              <a:rPr lang="fi-FI" dirty="0"/>
              <a:t>r</a:t>
            </a:r>
            <a:r>
              <a:rPr lang="fi-FI" dirty="0" smtClean="0"/>
              <a:t>askasmetalleja (esim. lyijy, kadmium), arsenikkia</a:t>
            </a:r>
            <a:r>
              <a:rPr lang="fi-FI" dirty="0"/>
              <a:t>, </a:t>
            </a:r>
            <a:r>
              <a:rPr lang="fi-FI" dirty="0" smtClean="0"/>
              <a:t>nikkeliä</a:t>
            </a:r>
          </a:p>
          <a:p>
            <a:pPr lvl="1"/>
            <a:r>
              <a:rPr lang="fi-FI" dirty="0" smtClean="0"/>
              <a:t>myrkyllisiä </a:t>
            </a:r>
            <a:r>
              <a:rPr lang="fi-FI" dirty="0"/>
              <a:t>kasvinsuojeluaineita </a:t>
            </a:r>
            <a:r>
              <a:rPr lang="fi-FI" dirty="0" smtClean="0"/>
              <a:t>ja </a:t>
            </a:r>
            <a:r>
              <a:rPr lang="fi-FI" dirty="0"/>
              <a:t>radioaktiivisia </a:t>
            </a:r>
            <a:r>
              <a:rPr lang="fi-FI" dirty="0" smtClean="0"/>
              <a:t>aineita</a:t>
            </a:r>
          </a:p>
          <a:p>
            <a:r>
              <a:rPr lang="fi-FI" dirty="0" smtClean="0"/>
              <a:t>Suomen lain mukaan maahantuonti</a:t>
            </a:r>
            <a:r>
              <a:rPr lang="fi-FI" dirty="0"/>
              <a:t>, </a:t>
            </a:r>
            <a:r>
              <a:rPr lang="fi-FI" dirty="0" smtClean="0"/>
              <a:t>myynti </a:t>
            </a:r>
            <a:r>
              <a:rPr lang="fi-FI" dirty="0"/>
              <a:t>ja muu luovuttaminen on </a:t>
            </a:r>
            <a:r>
              <a:rPr lang="fi-FI" dirty="0" smtClean="0"/>
              <a:t>kielletty,  ulkomailta saa </a:t>
            </a:r>
            <a:r>
              <a:rPr lang="fi-FI" dirty="0"/>
              <a:t>tuoda rajoitetusti omaan </a:t>
            </a:r>
            <a:r>
              <a:rPr lang="fi-FI" dirty="0" smtClean="0"/>
              <a:t>henkilökohtaiseen käyttöönsä</a:t>
            </a:r>
          </a:p>
          <a:p>
            <a:r>
              <a:rPr lang="fi-FI" b="1" dirty="0"/>
              <a:t>e</a:t>
            </a:r>
            <a:r>
              <a:rPr lang="fi-FI" b="1" dirty="0" smtClean="0"/>
              <a:t>nergianuuska</a:t>
            </a:r>
          </a:p>
          <a:p>
            <a:pPr lvl="1"/>
            <a:r>
              <a:rPr lang="fi-FI" dirty="0" smtClean="0"/>
              <a:t>ei </a:t>
            </a:r>
            <a:r>
              <a:rPr lang="fi-FI" dirty="0"/>
              <a:t>sisällä </a:t>
            </a:r>
            <a:r>
              <a:rPr lang="fi-FI" dirty="0" smtClean="0"/>
              <a:t>tupakkaa </a:t>
            </a:r>
            <a:r>
              <a:rPr lang="fi-FI" dirty="0"/>
              <a:t>eikä </a:t>
            </a:r>
            <a:r>
              <a:rPr lang="fi-FI" dirty="0" smtClean="0"/>
              <a:t>nikotiinia</a:t>
            </a:r>
          </a:p>
          <a:p>
            <a:pPr lvl="1"/>
            <a:r>
              <a:rPr lang="fi-FI" dirty="0" smtClean="0"/>
              <a:t>sisältää energiajuomien </a:t>
            </a:r>
            <a:r>
              <a:rPr lang="fi-FI" dirty="0"/>
              <a:t>tapaan </a:t>
            </a:r>
            <a:r>
              <a:rPr lang="fi-FI" dirty="0" smtClean="0"/>
              <a:t>kofeiinia </a:t>
            </a:r>
            <a:r>
              <a:rPr lang="fi-FI" dirty="0"/>
              <a:t>ja muita piristäviä </a:t>
            </a:r>
            <a:r>
              <a:rPr lang="fi-FI" dirty="0" smtClean="0"/>
              <a:t>ainesosia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9181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Nuuskan terveyshaitat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k</a:t>
            </a:r>
            <a:r>
              <a:rPr lang="fi-FI" dirty="0" smtClean="0"/>
              <a:t>ehittää nopeasti voimakkaan riippuvuuden </a:t>
            </a:r>
            <a:br>
              <a:rPr lang="fi-FI" dirty="0" smtClean="0"/>
            </a:br>
            <a:r>
              <a:rPr lang="fi-FI" dirty="0" smtClean="0"/>
              <a:t>(nikotiinimäärä moninkertainen savukkeeseen verrattuna) </a:t>
            </a:r>
            <a:r>
              <a:rPr lang="fi-FI" dirty="0" smtClean="0">
                <a:sym typeface="Wingdings" panose="05000000000000000000" pitchFamily="2" charset="2"/>
              </a:rPr>
              <a:t> irtipääsy vaikeaa</a:t>
            </a:r>
            <a:endParaRPr lang="fi-FI" dirty="0" smtClean="0"/>
          </a:p>
          <a:p>
            <a:r>
              <a:rPr lang="fi-FI" dirty="0" smtClean="0"/>
              <a:t>hengitystiesairauksia </a:t>
            </a:r>
            <a:r>
              <a:rPr lang="fi-FI" dirty="0"/>
              <a:t>lukuun ottamatta </a:t>
            </a:r>
            <a:r>
              <a:rPr lang="fi-FI" dirty="0" smtClean="0"/>
              <a:t>haitat samankaltaisia </a:t>
            </a:r>
            <a:r>
              <a:rPr lang="fi-FI" dirty="0"/>
              <a:t>kuin tupakan </a:t>
            </a:r>
            <a:r>
              <a:rPr lang="fi-FI" dirty="0" smtClean="0"/>
              <a:t>aiheuttamat</a:t>
            </a:r>
          </a:p>
          <a:p>
            <a:pPr lvl="1"/>
            <a:r>
              <a:rPr lang="fi-FI" dirty="0" smtClean="0"/>
              <a:t>pitkään </a:t>
            </a:r>
            <a:r>
              <a:rPr lang="fi-FI" dirty="0"/>
              <a:t>käytettynä </a:t>
            </a:r>
            <a:r>
              <a:rPr lang="fi-FI" dirty="0" smtClean="0"/>
              <a:t>lisää esim. </a:t>
            </a:r>
            <a:r>
              <a:rPr lang="fi-FI" dirty="0"/>
              <a:t>ruokatorven syövän ja haimasyövän </a:t>
            </a:r>
            <a:r>
              <a:rPr lang="fi-FI" dirty="0" smtClean="0"/>
              <a:t>riskiä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isää sydän- ja </a:t>
            </a:r>
            <a:r>
              <a:rPr lang="fi-FI" dirty="0"/>
              <a:t>verisuonitautien sekä liikuntaelinten toimintahäiriöiden </a:t>
            </a:r>
            <a:r>
              <a:rPr lang="fi-FI" dirty="0" smtClean="0"/>
              <a:t>riskiä</a:t>
            </a:r>
            <a:endParaRPr lang="fi-FI" dirty="0"/>
          </a:p>
          <a:p>
            <a:pPr lvl="1"/>
            <a:r>
              <a:rPr lang="fi-FI" dirty="0" smtClean="0"/>
              <a:t>urheilijoiden </a:t>
            </a:r>
            <a:r>
              <a:rPr lang="fi-FI" dirty="0"/>
              <a:t>vammat paranevat </a:t>
            </a:r>
            <a:r>
              <a:rPr lang="fi-FI" dirty="0" smtClean="0"/>
              <a:t>hitaammin</a:t>
            </a:r>
            <a:endParaRPr lang="fi-FI" dirty="0"/>
          </a:p>
          <a:p>
            <a:pPr lvl="1"/>
            <a:r>
              <a:rPr lang="fi-FI" dirty="0" smtClean="0"/>
              <a:t>loukkaantumisriski kasvaa (lihaskestävyys </a:t>
            </a:r>
            <a:r>
              <a:rPr lang="fi-FI" dirty="0"/>
              <a:t>ja -</a:t>
            </a:r>
            <a:r>
              <a:rPr lang="fi-FI" dirty="0" smtClean="0"/>
              <a:t>voimat vähenevät)</a:t>
            </a:r>
          </a:p>
          <a:p>
            <a:r>
              <a:rPr lang="fi-FI" dirty="0"/>
              <a:t>l</a:t>
            </a:r>
            <a:r>
              <a:rPr lang="fi-FI" dirty="0" smtClean="0"/>
              <a:t>opettaminen parantaa nopeasti esim. suun terveyttä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4808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Sähkösavuke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sähköllä </a:t>
            </a:r>
            <a:r>
              <a:rPr lang="fi-FI" dirty="0"/>
              <a:t>toimiva, tehdasvalmisteisen </a:t>
            </a:r>
            <a:r>
              <a:rPr lang="fi-FI" dirty="0" smtClean="0"/>
              <a:t>savukkeen käyttötapaa </a:t>
            </a:r>
            <a:r>
              <a:rPr lang="fi-FI" dirty="0"/>
              <a:t>imitoiva </a:t>
            </a:r>
            <a:r>
              <a:rPr lang="fi-FI" dirty="0" smtClean="0"/>
              <a:t>laite</a:t>
            </a:r>
          </a:p>
          <a:p>
            <a:r>
              <a:rPr lang="fi-FI" dirty="0"/>
              <a:t>nikotiinia sisältäviä ja nikotiinittomia </a:t>
            </a:r>
            <a:r>
              <a:rPr lang="fi-FI" dirty="0" smtClean="0"/>
              <a:t>versioita (Suomessa saa myydä </a:t>
            </a:r>
            <a:r>
              <a:rPr lang="fi-FI" dirty="0"/>
              <a:t>vain nikotiinittomia </a:t>
            </a:r>
            <a:r>
              <a:rPr lang="fi-FI" dirty="0" smtClean="0"/>
              <a:t>nesteitä)</a:t>
            </a:r>
          </a:p>
          <a:p>
            <a:r>
              <a:rPr lang="fi-FI" dirty="0"/>
              <a:t>o</a:t>
            </a:r>
            <a:r>
              <a:rPr lang="fi-FI" dirty="0" smtClean="0"/>
              <a:t>ngelmia sähköturvallisuudessa</a:t>
            </a:r>
          </a:p>
          <a:p>
            <a:r>
              <a:rPr lang="fi-FI" dirty="0" smtClean="0"/>
              <a:t>nesteiden </a:t>
            </a:r>
            <a:r>
              <a:rPr lang="fi-FI" dirty="0"/>
              <a:t>koostumus ja haitta-ainepitoisuudet </a:t>
            </a:r>
            <a:r>
              <a:rPr lang="fi-FI" dirty="0" smtClean="0"/>
              <a:t>eroavat </a:t>
            </a:r>
            <a:r>
              <a:rPr lang="fi-FI" dirty="0"/>
              <a:t>toisistaan </a:t>
            </a:r>
            <a:r>
              <a:rPr lang="fi-FI" dirty="0" smtClean="0"/>
              <a:t>samassakin tuotteessa</a:t>
            </a:r>
          </a:p>
          <a:p>
            <a:r>
              <a:rPr lang="fi-FI" dirty="0"/>
              <a:t>muodostuvasta </a:t>
            </a:r>
            <a:r>
              <a:rPr lang="fi-FI" dirty="0" smtClean="0"/>
              <a:t>höyrystä </a:t>
            </a:r>
            <a:r>
              <a:rPr lang="fi-FI" dirty="0"/>
              <a:t>löydetty syöpävaarallisia </a:t>
            </a:r>
            <a:r>
              <a:rPr lang="fi-FI" dirty="0" smtClean="0"/>
              <a:t>yhdisteitä (esim. formaldehydi, </a:t>
            </a:r>
            <a:r>
              <a:rPr lang="fi-FI" dirty="0" err="1" smtClean="0"/>
              <a:t>asetaldehydi</a:t>
            </a:r>
            <a:r>
              <a:rPr lang="fi-FI" dirty="0" smtClean="0"/>
              <a:t>)</a:t>
            </a:r>
          </a:p>
          <a:p>
            <a:r>
              <a:rPr lang="fi-FI" dirty="0"/>
              <a:t>e</a:t>
            </a:r>
            <a:r>
              <a:rPr lang="fi-FI" dirty="0" smtClean="0"/>
              <a:t>i näyttöä avusta tupakoinnin lopettamisessa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21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Vesipiippu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luokitellaan Suomen lainsäädännössä </a:t>
            </a:r>
            <a:r>
              <a:rPr lang="fi-FI" dirty="0" smtClean="0"/>
              <a:t>tupakointivälineeksi</a:t>
            </a:r>
          </a:p>
          <a:p>
            <a:r>
              <a:rPr lang="fi-FI" dirty="0" smtClean="0"/>
              <a:t>poltetaan </a:t>
            </a:r>
            <a:r>
              <a:rPr lang="fi-FI" dirty="0"/>
              <a:t>joko tupakkatuotteita tai </a:t>
            </a:r>
            <a:r>
              <a:rPr lang="fi-FI" dirty="0" smtClean="0"/>
              <a:t>tupakan vastiketta</a:t>
            </a:r>
          </a:p>
          <a:p>
            <a:r>
              <a:rPr lang="fi-FI" dirty="0" smtClean="0"/>
              <a:t>käyttöön </a:t>
            </a:r>
            <a:r>
              <a:rPr lang="fi-FI" dirty="0"/>
              <a:t>liittyy </a:t>
            </a:r>
            <a:r>
              <a:rPr lang="fi-FI" dirty="0" smtClean="0"/>
              <a:t>terveydellisiä riskejä</a:t>
            </a:r>
          </a:p>
          <a:p>
            <a:pPr lvl="1"/>
            <a:r>
              <a:rPr lang="fi-FI" dirty="0" smtClean="0"/>
              <a:t>aiheuttaa elimistöön </a:t>
            </a:r>
            <a:r>
              <a:rPr lang="fi-FI" dirty="0"/>
              <a:t>suurempia terveydelle haitallisten ja </a:t>
            </a:r>
            <a:r>
              <a:rPr lang="fi-FI" dirty="0" smtClean="0"/>
              <a:t>vaarallisten </a:t>
            </a:r>
            <a:r>
              <a:rPr lang="fi-FI" dirty="0"/>
              <a:t>aineiden pitoisuuksia kuin </a:t>
            </a:r>
            <a:r>
              <a:rPr lang="fi-FI" dirty="0" smtClean="0"/>
              <a:t>savukkeen polttaminen</a:t>
            </a:r>
          </a:p>
          <a:p>
            <a:pPr lvl="1"/>
            <a:r>
              <a:rPr lang="fi-FI" dirty="0" smtClean="0"/>
              <a:t>tupakkakasvia </a:t>
            </a:r>
            <a:r>
              <a:rPr lang="fi-FI" dirty="0"/>
              <a:t>sisältämättömiä </a:t>
            </a:r>
            <a:r>
              <a:rPr lang="fi-FI" dirty="0" smtClean="0"/>
              <a:t>yrttiseoksia </a:t>
            </a:r>
            <a:r>
              <a:rPr lang="fi-FI" dirty="0"/>
              <a:t>poltettaessa syntyy </a:t>
            </a:r>
            <a:r>
              <a:rPr lang="fi-FI" dirty="0" smtClean="0"/>
              <a:t>myös huomattavia </a:t>
            </a:r>
            <a:r>
              <a:rPr lang="fi-FI" dirty="0"/>
              <a:t>määriä terveydelle haitallisia </a:t>
            </a:r>
            <a:r>
              <a:rPr lang="fi-FI" dirty="0" smtClean="0"/>
              <a:t>yhdisteitä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aitteen yhteiskäyttöön </a:t>
            </a:r>
            <a:r>
              <a:rPr lang="fi-FI" dirty="0"/>
              <a:t>liittyy </a:t>
            </a:r>
            <a:r>
              <a:rPr lang="fi-FI" dirty="0" smtClean="0"/>
              <a:t>hygieniariskejä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24415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Savuton Suomi 2030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v</a:t>
            </a:r>
            <a:r>
              <a:rPr lang="fi-FI" dirty="0" smtClean="0"/>
              <a:t>uoden 2010 tupakkalain </a:t>
            </a:r>
            <a:r>
              <a:rPr lang="fi-FI" dirty="0"/>
              <a:t>tavoite on </a:t>
            </a:r>
            <a:r>
              <a:rPr lang="fi-FI" dirty="0" smtClean="0"/>
              <a:t>tupakkatuotteiden </a:t>
            </a:r>
            <a:r>
              <a:rPr lang="fi-FI" dirty="0"/>
              <a:t>käytön loppuminen </a:t>
            </a:r>
            <a:r>
              <a:rPr lang="fi-FI" dirty="0" smtClean="0"/>
              <a:t>Suomessa (maailman 1. maa)</a:t>
            </a:r>
            <a:endParaRPr lang="fi-FI" dirty="0"/>
          </a:p>
          <a:p>
            <a:pPr lvl="1"/>
            <a:r>
              <a:rPr lang="fi-FI" dirty="0" smtClean="0"/>
              <a:t>väestön tupakoimattomuutta koskevan myönteisen asennoitumisen vahvistaminen</a:t>
            </a:r>
          </a:p>
          <a:p>
            <a:pPr lvl="1"/>
            <a:r>
              <a:rPr lang="fi-FI" dirty="0" smtClean="0"/>
              <a:t>nuorten </a:t>
            </a:r>
            <a:r>
              <a:rPr lang="fi-FI" dirty="0"/>
              <a:t>tupakoinnin </a:t>
            </a:r>
            <a:r>
              <a:rPr lang="fi-FI" dirty="0" smtClean="0"/>
              <a:t>aloittamisen ehkäiseminen</a:t>
            </a:r>
          </a:p>
          <a:p>
            <a:pPr lvl="1"/>
            <a:r>
              <a:rPr lang="fi-FI" dirty="0" smtClean="0"/>
              <a:t>tupakkalain täytäntöönpanon vahvistaminen</a:t>
            </a:r>
          </a:p>
          <a:p>
            <a:pPr lvl="1"/>
            <a:r>
              <a:rPr lang="fi-FI" dirty="0" smtClean="0"/>
              <a:t>tupakkatuotteiden käytön lopettamisen tukeminen (esim. nikotiinikorvaustuotteet)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1762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Globaaleja näkökulmia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tupakointi ja sen tuotanto siirtyy </a:t>
            </a:r>
            <a:r>
              <a:rPr lang="fi-FI" dirty="0"/>
              <a:t>rikkaista maista köyhiin </a:t>
            </a:r>
            <a:r>
              <a:rPr lang="fi-FI" dirty="0" smtClean="0"/>
              <a:t>maihin</a:t>
            </a:r>
          </a:p>
          <a:p>
            <a:r>
              <a:rPr lang="fi-FI" dirty="0"/>
              <a:t>v</a:t>
            </a:r>
            <a:r>
              <a:rPr lang="fi-FI" dirty="0" smtClean="0"/>
              <a:t>uonna 2003 WHO:n </a:t>
            </a:r>
            <a:r>
              <a:rPr lang="fi-FI" dirty="0"/>
              <a:t>tupakkatuotteita koskeva sopimus </a:t>
            </a:r>
            <a:r>
              <a:rPr lang="fi-FI" dirty="0" smtClean="0"/>
              <a:t>(FCTC)</a:t>
            </a:r>
          </a:p>
          <a:p>
            <a:pPr lvl="1"/>
            <a:r>
              <a:rPr lang="fi-FI" dirty="0" smtClean="0"/>
              <a:t>tupakkatuotteiden </a:t>
            </a:r>
            <a:r>
              <a:rPr lang="fi-FI" dirty="0"/>
              <a:t>myyntiä, pakkausmerkintöjä, laitonta kauppaa ja </a:t>
            </a:r>
            <a:r>
              <a:rPr lang="fi-FI" dirty="0" smtClean="0"/>
              <a:t>verotusta koskevia artikloja</a:t>
            </a:r>
          </a:p>
          <a:p>
            <a:pPr lvl="1"/>
            <a:r>
              <a:rPr lang="fi-FI" dirty="0"/>
              <a:t>rajoitetaan </a:t>
            </a:r>
            <a:r>
              <a:rPr lang="fi-FI" dirty="0" smtClean="0"/>
              <a:t>tupakkatuotteiden mainontaa </a:t>
            </a:r>
            <a:r>
              <a:rPr lang="fi-FI" dirty="0"/>
              <a:t>ja tupakansavun leviämistä </a:t>
            </a:r>
            <a:r>
              <a:rPr lang="fi-FI" dirty="0" smtClean="0"/>
              <a:t>ympäristöön</a:t>
            </a:r>
          </a:p>
          <a:p>
            <a:pPr lvl="1"/>
            <a:r>
              <a:rPr lang="fi-FI" dirty="0"/>
              <a:t>y</a:t>
            </a:r>
            <a:r>
              <a:rPr lang="fi-FI" dirty="0" smtClean="0"/>
              <a:t>htenä päätavoitteena </a:t>
            </a:r>
            <a:r>
              <a:rPr lang="fi-FI" dirty="0"/>
              <a:t>estää tupakoinnin yleistyminen </a:t>
            </a:r>
            <a:r>
              <a:rPr lang="fi-FI" dirty="0" smtClean="0"/>
              <a:t>kehitysmaissa</a:t>
            </a:r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542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Tupakointi merkittävä riskitekijä</a:t>
            </a:r>
            <a:endParaRPr lang="fi-FI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r>
              <a:rPr lang="fi-FI" sz="2000" dirty="0" smtClean="0"/>
              <a:t>suuri yksittäinen</a:t>
            </a:r>
            <a:r>
              <a:rPr lang="fi-FI" sz="2000" dirty="0"/>
              <a:t>, ehkäistävissä oleva sairauksien ja ennenaikaisen kuolleisuuden </a:t>
            </a:r>
            <a:r>
              <a:rPr lang="fi-FI" sz="2000" dirty="0" smtClean="0"/>
              <a:t>aiheuttaja</a:t>
            </a:r>
          </a:p>
          <a:p>
            <a:pPr lvl="1"/>
            <a:r>
              <a:rPr lang="fi-FI" sz="1600" dirty="0"/>
              <a:t>j</a:t>
            </a:r>
            <a:r>
              <a:rPr lang="fi-FI" sz="1600" dirty="0" smtClean="0"/>
              <a:t>oka </a:t>
            </a:r>
            <a:r>
              <a:rPr lang="fi-FI" sz="1600" dirty="0"/>
              <a:t>toinen tupakoitsija kuolee tupakoinnista aiheutuviin </a:t>
            </a:r>
            <a:r>
              <a:rPr lang="fi-FI" sz="1600" dirty="0" smtClean="0"/>
              <a:t>sairauksiin </a:t>
            </a:r>
          </a:p>
          <a:p>
            <a:pPr lvl="1"/>
            <a:r>
              <a:rPr lang="fi-FI" sz="1600" dirty="0" smtClean="0"/>
              <a:t>tupakoinnista </a:t>
            </a:r>
            <a:r>
              <a:rPr lang="fi-FI" sz="1600" dirty="0"/>
              <a:t>johtuvat sairaudet heikentävät elämänlaatua ja aiheuttavat </a:t>
            </a:r>
            <a:r>
              <a:rPr lang="fi-FI" sz="1600" dirty="0" smtClean="0"/>
              <a:t>taloudellisia </a:t>
            </a:r>
            <a:r>
              <a:rPr lang="fi-FI" sz="1600" dirty="0"/>
              <a:t>haittoja yksilölle </a:t>
            </a:r>
            <a:r>
              <a:rPr lang="fi-FI" sz="1600" dirty="0" smtClean="0"/>
              <a:t>(esim. lääke- </a:t>
            </a:r>
            <a:r>
              <a:rPr lang="fi-FI" sz="1600" dirty="0"/>
              <a:t>ja </a:t>
            </a:r>
            <a:r>
              <a:rPr lang="fi-FI" sz="1600" dirty="0" smtClean="0"/>
              <a:t>sairauskustannukset)</a:t>
            </a:r>
          </a:p>
          <a:p>
            <a:r>
              <a:rPr lang="fi-FI" sz="2000" dirty="0" smtClean="0"/>
              <a:t>tupakkasairauksien </a:t>
            </a:r>
            <a:r>
              <a:rPr lang="fi-FI" sz="2000" dirty="0"/>
              <a:t>hoito kuormittaa terveydenhuoltoa ja aiheuttaa työnantajille ja </a:t>
            </a:r>
            <a:r>
              <a:rPr lang="fi-FI" sz="2000" dirty="0" smtClean="0"/>
              <a:t>yhteiskunnalle </a:t>
            </a:r>
            <a:r>
              <a:rPr lang="fi-FI" sz="2000" dirty="0"/>
              <a:t>mittavat </a:t>
            </a:r>
            <a:r>
              <a:rPr lang="fi-FI" sz="2000" dirty="0" smtClean="0"/>
              <a:t>kustannukset</a:t>
            </a:r>
          </a:p>
          <a:p>
            <a:endParaRPr lang="fi-FI" sz="2000" b="1" dirty="0" smtClean="0"/>
          </a:p>
          <a:p>
            <a:r>
              <a:rPr lang="fi-FI" sz="2000" b="1" dirty="0" smtClean="0"/>
              <a:t>tupakkatuotteet</a:t>
            </a:r>
          </a:p>
          <a:p>
            <a:pPr lvl="1"/>
            <a:r>
              <a:rPr lang="fi-FI" sz="1600" dirty="0" smtClean="0"/>
              <a:t>myrkyllisimpiä </a:t>
            </a:r>
            <a:r>
              <a:rPr lang="fi-FI" sz="1600" dirty="0"/>
              <a:t>laillisilla markkinoilla </a:t>
            </a:r>
            <a:r>
              <a:rPr lang="fi-FI" sz="1600" dirty="0" smtClean="0"/>
              <a:t>myytäviä </a:t>
            </a:r>
            <a:r>
              <a:rPr lang="fi-FI" sz="1600" dirty="0"/>
              <a:t>nautintoaineiksi tarkoitettuja </a:t>
            </a:r>
            <a:r>
              <a:rPr lang="fi-FI" sz="1600" dirty="0" smtClean="0"/>
              <a:t>tuotteita</a:t>
            </a:r>
            <a:endParaRPr lang="fi-FI" sz="1600" dirty="0"/>
          </a:p>
          <a:p>
            <a:pPr lvl="1"/>
            <a:r>
              <a:rPr lang="fi-FI" sz="1600" dirty="0" smtClean="0"/>
              <a:t>aiheuttavat käyttäjälleen </a:t>
            </a:r>
            <a:r>
              <a:rPr lang="fi-FI" sz="1600" dirty="0"/>
              <a:t>riippuvuuden ja sisältävät aineita, jotka aiheuttavat </a:t>
            </a:r>
            <a:r>
              <a:rPr lang="fi-FI" sz="1600" dirty="0" smtClean="0"/>
              <a:t>elimistössä vakavia </a:t>
            </a:r>
            <a:r>
              <a:rPr lang="fi-FI" sz="1600" dirty="0"/>
              <a:t>solumuutoksia, kudosvaurioita ja </a:t>
            </a:r>
            <a:r>
              <a:rPr lang="fi-FI" sz="1600" dirty="0" smtClean="0"/>
              <a:t>lukuisia sairauksia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Nikotiiniriippuvuuden kehittyminen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terveyden </a:t>
            </a:r>
            <a:r>
              <a:rPr lang="fi-FI" dirty="0" smtClean="0"/>
              <a:t>kannalta </a:t>
            </a:r>
            <a:r>
              <a:rPr lang="fi-FI" dirty="0"/>
              <a:t>tupakansavun haitallisimpia aineita ovat </a:t>
            </a:r>
            <a:r>
              <a:rPr lang="fi-FI" b="1" dirty="0"/>
              <a:t>terva, häkä ja </a:t>
            </a:r>
            <a:r>
              <a:rPr lang="fi-FI" b="1" dirty="0" smtClean="0"/>
              <a:t>nikotiini</a:t>
            </a:r>
          </a:p>
          <a:p>
            <a:pPr lvl="1"/>
            <a:r>
              <a:rPr lang="fi-FI" b="1" dirty="0"/>
              <a:t>k</a:t>
            </a:r>
            <a:r>
              <a:rPr lang="fi-FI" b="1" dirty="0" smtClean="0"/>
              <a:t>arsinogeeneja</a:t>
            </a:r>
            <a:r>
              <a:rPr lang="fi-FI" dirty="0" smtClean="0"/>
              <a:t> tunnistettu noin 60</a:t>
            </a:r>
          </a:p>
          <a:p>
            <a:pPr lvl="1"/>
            <a:r>
              <a:rPr lang="fi-FI" dirty="0"/>
              <a:t>moni muu </a:t>
            </a:r>
            <a:r>
              <a:rPr lang="fi-FI" dirty="0" smtClean="0"/>
              <a:t>yhdiste </a:t>
            </a:r>
            <a:r>
              <a:rPr lang="fi-FI" b="1" dirty="0" smtClean="0"/>
              <a:t>toksinen</a:t>
            </a:r>
            <a:r>
              <a:rPr lang="fi-FI" dirty="0" smtClean="0"/>
              <a:t> </a:t>
            </a:r>
            <a:r>
              <a:rPr lang="fi-FI" dirty="0"/>
              <a:t>eli myrkyllinen </a:t>
            </a:r>
            <a:r>
              <a:rPr lang="fi-FI" dirty="0" smtClean="0"/>
              <a:t>elimistölle</a:t>
            </a:r>
          </a:p>
          <a:p>
            <a:r>
              <a:rPr lang="fi-FI" b="1" dirty="0" smtClean="0"/>
              <a:t>nikotiinin</a:t>
            </a:r>
            <a:r>
              <a:rPr lang="fi-FI" dirty="0" smtClean="0"/>
              <a:t> vaikutus aivoihin nopea </a:t>
            </a:r>
            <a:r>
              <a:rPr lang="fi-FI" dirty="0" smtClean="0">
                <a:sym typeface="Wingdings" panose="05000000000000000000" pitchFamily="2" charset="2"/>
              </a:rPr>
              <a:t> riippuvuus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erityisen </a:t>
            </a:r>
            <a:r>
              <a:rPr lang="fi-FI" dirty="0">
                <a:sym typeface="Wingdings" panose="05000000000000000000" pitchFamily="2" charset="2"/>
              </a:rPr>
              <a:t>haitallista lapsille ja </a:t>
            </a:r>
            <a:r>
              <a:rPr lang="fi-FI" dirty="0" smtClean="0">
                <a:sym typeface="Wingdings" panose="05000000000000000000" pitchFamily="2" charset="2"/>
              </a:rPr>
              <a:t>nuorille </a:t>
            </a:r>
            <a:br>
              <a:rPr lang="fi-FI" dirty="0" smtClean="0">
                <a:sym typeface="Wingdings" panose="05000000000000000000" pitchFamily="2" charset="2"/>
              </a:rPr>
            </a:br>
            <a:r>
              <a:rPr lang="fi-FI" dirty="0" smtClean="0">
                <a:sym typeface="Wingdings" panose="05000000000000000000" pitchFamily="2" charset="2"/>
              </a:rPr>
              <a:t>(aivot </a:t>
            </a:r>
            <a:r>
              <a:rPr lang="fi-FI" dirty="0">
                <a:sym typeface="Wingdings" panose="05000000000000000000" pitchFamily="2" charset="2"/>
              </a:rPr>
              <a:t>herkemmät riippuvuuksien </a:t>
            </a:r>
            <a:r>
              <a:rPr lang="fi-FI" dirty="0" smtClean="0">
                <a:sym typeface="Wingdings" panose="05000000000000000000" pitchFamily="2" charset="2"/>
              </a:rPr>
              <a:t>syntymiselle)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3–6 </a:t>
            </a:r>
            <a:r>
              <a:rPr lang="fi-FI" dirty="0">
                <a:sym typeface="Wingdings" panose="05000000000000000000" pitchFamily="2" charset="2"/>
              </a:rPr>
              <a:t>viikon kuluttua </a:t>
            </a:r>
            <a:r>
              <a:rPr lang="fi-FI" dirty="0" smtClean="0">
                <a:sym typeface="Wingdings" panose="05000000000000000000" pitchFamily="2" charset="2"/>
              </a:rPr>
              <a:t>käytön aloittamisesta aivoissa pysyviä muutoksia</a:t>
            </a:r>
          </a:p>
          <a:p>
            <a:pPr lvl="2"/>
            <a:r>
              <a:rPr lang="fi-FI" sz="2600" b="1" dirty="0">
                <a:sym typeface="Wingdings" panose="05000000000000000000" pitchFamily="2" charset="2"/>
              </a:rPr>
              <a:t>n</a:t>
            </a:r>
            <a:r>
              <a:rPr lang="fi-FI" sz="2600" b="1" dirty="0" smtClean="0">
                <a:sym typeface="Wingdings" panose="05000000000000000000" pitchFamily="2" charset="2"/>
              </a:rPr>
              <a:t>ikotiinireseptorien</a:t>
            </a:r>
            <a:r>
              <a:rPr lang="fi-FI" sz="2600" dirty="0" smtClean="0">
                <a:sym typeface="Wingdings" panose="05000000000000000000" pitchFamily="2" charset="2"/>
              </a:rPr>
              <a:t> määrä </a:t>
            </a:r>
            <a:r>
              <a:rPr lang="fi-FI" sz="2600" dirty="0">
                <a:sym typeface="Wingdings" panose="05000000000000000000" pitchFamily="2" charset="2"/>
              </a:rPr>
              <a:t>lisääntyy ja niiden toiminta </a:t>
            </a:r>
            <a:r>
              <a:rPr lang="fi-FI" sz="2600" dirty="0" smtClean="0">
                <a:sym typeface="Wingdings" panose="05000000000000000000" pitchFamily="2" charset="2"/>
              </a:rPr>
              <a:t>muuttuu</a:t>
            </a:r>
          </a:p>
          <a:p>
            <a:pPr lvl="2"/>
            <a:r>
              <a:rPr lang="fi-FI" sz="2600" dirty="0">
                <a:sym typeface="Wingdings" panose="05000000000000000000" pitchFamily="2" charset="2"/>
              </a:rPr>
              <a:t>j</a:t>
            </a:r>
            <a:r>
              <a:rPr lang="fi-FI" sz="2600" dirty="0" smtClean="0">
                <a:sym typeface="Wingdings" panose="05000000000000000000" pitchFamily="2" charset="2"/>
              </a:rPr>
              <a:t>atkuva nikotiinialtistus </a:t>
            </a:r>
            <a:r>
              <a:rPr lang="fi-FI" sz="2600" dirty="0">
                <a:sym typeface="Wingdings" panose="05000000000000000000" pitchFamily="2" charset="2"/>
              </a:rPr>
              <a:t>aiheuttaa aivoissa </a:t>
            </a:r>
            <a:r>
              <a:rPr lang="fi-FI" sz="2600" b="1" dirty="0">
                <a:sym typeface="Wingdings" panose="05000000000000000000" pitchFamily="2" charset="2"/>
              </a:rPr>
              <a:t>neuroadaptaatiota</a:t>
            </a:r>
            <a:r>
              <a:rPr lang="fi-FI" sz="2600" dirty="0">
                <a:sym typeface="Wingdings" panose="05000000000000000000" pitchFamily="2" charset="2"/>
              </a:rPr>
              <a:t> </a:t>
            </a:r>
            <a:r>
              <a:rPr lang="fi-FI" sz="2600" dirty="0" smtClean="0">
                <a:sym typeface="Wingdings" panose="05000000000000000000" pitchFamily="2" charset="2"/>
              </a:rPr>
              <a:t/>
            </a:r>
            <a:br>
              <a:rPr lang="fi-FI" sz="2600" dirty="0" smtClean="0">
                <a:sym typeface="Wingdings" panose="05000000000000000000" pitchFamily="2" charset="2"/>
              </a:rPr>
            </a:br>
            <a:r>
              <a:rPr lang="fi-FI" sz="2600" dirty="0" smtClean="0">
                <a:sym typeface="Wingdings" panose="05000000000000000000" pitchFamily="2" charset="2"/>
              </a:rPr>
              <a:t>(= fysiologisia </a:t>
            </a:r>
            <a:r>
              <a:rPr lang="fi-FI" sz="2600" dirty="0">
                <a:sym typeface="Wingdings" panose="05000000000000000000" pitchFamily="2" charset="2"/>
              </a:rPr>
              <a:t>ja </a:t>
            </a:r>
            <a:r>
              <a:rPr lang="fi-FI" sz="2600" dirty="0" smtClean="0">
                <a:sym typeface="Wingdings" panose="05000000000000000000" pitchFamily="2" charset="2"/>
              </a:rPr>
              <a:t>rakenteellisia muutoksia)  </a:t>
            </a:r>
            <a:r>
              <a:rPr lang="fi-FI" sz="2600" b="1" dirty="0">
                <a:sym typeface="Wingdings" panose="05000000000000000000" pitchFamily="2" charset="2"/>
              </a:rPr>
              <a:t>toleranssin</a:t>
            </a:r>
            <a:r>
              <a:rPr lang="fi-FI" sz="2600" dirty="0">
                <a:sym typeface="Wingdings" panose="05000000000000000000" pitchFamily="2" charset="2"/>
              </a:rPr>
              <a:t> </a:t>
            </a:r>
            <a:r>
              <a:rPr lang="fi-FI" sz="2600" dirty="0" smtClean="0">
                <a:sym typeface="Wingdings" panose="05000000000000000000" pitchFamily="2" charset="2"/>
              </a:rPr>
              <a:t>kehittyminen</a:t>
            </a:r>
            <a:endParaRPr lang="fi-FI" sz="2600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367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</a:t>
            </a:r>
            <a:r>
              <a:rPr lang="fi-FI" b="1" dirty="0" smtClean="0"/>
              <a:t>euhkosyöpä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1900" dirty="0" smtClean="0"/>
              <a:t>yksi </a:t>
            </a:r>
            <a:r>
              <a:rPr lang="fi-FI" sz="1900" dirty="0"/>
              <a:t>yleisimmistä </a:t>
            </a:r>
            <a:r>
              <a:rPr lang="fi-FI" sz="1900" dirty="0" smtClean="0"/>
              <a:t>syöpätaudeista,  yli </a:t>
            </a:r>
            <a:r>
              <a:rPr lang="fi-FI" sz="1900" dirty="0"/>
              <a:t>90 % t</a:t>
            </a:r>
            <a:r>
              <a:rPr lang="fi-FI" sz="1900" dirty="0" smtClean="0"/>
              <a:t>apauksista </a:t>
            </a:r>
            <a:r>
              <a:rPr lang="fi-FI" sz="1900" dirty="0"/>
              <a:t>johtuu </a:t>
            </a:r>
            <a:r>
              <a:rPr lang="fi-FI" sz="1900" dirty="0" smtClean="0"/>
              <a:t>tupakoinnista</a:t>
            </a:r>
          </a:p>
          <a:p>
            <a:r>
              <a:rPr lang="fi-FI" sz="1900" dirty="0" smtClean="0"/>
              <a:t>tapausten ilmaantuvuus vähenemässä tupakoinnin vähenemisen myötä</a:t>
            </a:r>
          </a:p>
          <a:p>
            <a:r>
              <a:rPr lang="fi-FI" sz="1900" dirty="0"/>
              <a:t>saa alkunsa </a:t>
            </a:r>
            <a:r>
              <a:rPr lang="fi-FI" sz="1900" dirty="0" smtClean="0"/>
              <a:t>keuhkoputken </a:t>
            </a:r>
            <a:r>
              <a:rPr lang="fi-FI" sz="1900" dirty="0"/>
              <a:t>tai keuhkokudoksen solun </a:t>
            </a:r>
            <a:r>
              <a:rPr lang="fi-FI" sz="1900" dirty="0" smtClean="0"/>
              <a:t>muuttuessa syöpäsoluksi</a:t>
            </a:r>
          </a:p>
          <a:p>
            <a:r>
              <a:rPr lang="fi-FI" sz="1900" dirty="0" smtClean="0"/>
              <a:t>vaikea </a:t>
            </a:r>
            <a:r>
              <a:rPr lang="fi-FI" sz="1900" dirty="0"/>
              <a:t>havaita </a:t>
            </a:r>
            <a:r>
              <a:rPr lang="fi-FI" sz="1900" dirty="0" smtClean="0"/>
              <a:t>varhaisessa </a:t>
            </a:r>
            <a:r>
              <a:rPr lang="fi-FI" sz="1900" dirty="0"/>
              <a:t>vaiheessa, </a:t>
            </a:r>
            <a:r>
              <a:rPr lang="fi-FI" sz="1900" dirty="0" smtClean="0"/>
              <a:t>usein todetaan kun </a:t>
            </a:r>
            <a:r>
              <a:rPr lang="fi-FI" sz="1900" dirty="0"/>
              <a:t>levinnyt </a:t>
            </a:r>
            <a:r>
              <a:rPr lang="fi-FI" sz="1900" dirty="0" smtClean="0"/>
              <a:t>jo muualle elimistöön </a:t>
            </a:r>
            <a:r>
              <a:rPr lang="fi-FI" sz="1900" dirty="0" smtClean="0">
                <a:sym typeface="Wingdings" panose="05000000000000000000" pitchFamily="2" charset="2"/>
              </a:rPr>
              <a:t> </a:t>
            </a:r>
            <a:r>
              <a:rPr lang="fi-FI" sz="1900" dirty="0" smtClean="0"/>
              <a:t>hoitoennuste huono</a:t>
            </a:r>
          </a:p>
          <a:p>
            <a:pPr lvl="1"/>
            <a:r>
              <a:rPr lang="fi-FI" sz="1500" dirty="0"/>
              <a:t>o</a:t>
            </a:r>
            <a:r>
              <a:rPr lang="fi-FI" sz="1500" dirty="0" smtClean="0"/>
              <a:t>ireina aluksi usein vain yskää</a:t>
            </a:r>
          </a:p>
          <a:p>
            <a:pPr lvl="1"/>
            <a:r>
              <a:rPr lang="fi-FI" sz="1500" dirty="0"/>
              <a:t>v</a:t>
            </a:r>
            <a:r>
              <a:rPr lang="fi-FI" sz="1500" dirty="0" smtClean="0"/>
              <a:t>asta myöhemmin hengenahdistusta, verisiä ysköksiä sekä jatkuva keuhkotulehdus</a:t>
            </a:r>
          </a:p>
          <a:p>
            <a:r>
              <a:rPr lang="fi-FI" sz="1900" dirty="0" smtClean="0"/>
              <a:t>todetaan </a:t>
            </a:r>
            <a:r>
              <a:rPr lang="fi-FI" sz="1900" dirty="0"/>
              <a:t>röntgenkuvalla, </a:t>
            </a:r>
            <a:r>
              <a:rPr lang="fi-FI" sz="1900" dirty="0" smtClean="0"/>
              <a:t>tähystyksellä </a:t>
            </a:r>
            <a:r>
              <a:rPr lang="fi-FI" sz="1900" dirty="0"/>
              <a:t>ja </a:t>
            </a:r>
            <a:r>
              <a:rPr lang="fi-FI" sz="1900" dirty="0" smtClean="0"/>
              <a:t>kudosnäytteellä</a:t>
            </a:r>
          </a:p>
          <a:p>
            <a:r>
              <a:rPr lang="fi-FI" sz="1900" dirty="0"/>
              <a:t>h</a:t>
            </a:r>
            <a:r>
              <a:rPr lang="fi-FI" sz="1900" dirty="0" smtClean="0"/>
              <a:t>oitoon </a:t>
            </a:r>
            <a:r>
              <a:rPr lang="fi-FI" sz="1900" dirty="0"/>
              <a:t>ja ennusteeseen vaikuttavat </a:t>
            </a:r>
            <a:endParaRPr lang="fi-FI" sz="1900" dirty="0" smtClean="0"/>
          </a:p>
          <a:p>
            <a:pPr lvl="1"/>
            <a:r>
              <a:rPr lang="fi-FI" sz="1600" dirty="0" smtClean="0"/>
              <a:t>levinneisyys elimistössä</a:t>
            </a:r>
          </a:p>
          <a:p>
            <a:pPr lvl="1"/>
            <a:r>
              <a:rPr lang="fi-FI" sz="1600" dirty="0" smtClean="0"/>
              <a:t>potilaan ikä</a:t>
            </a:r>
          </a:p>
          <a:p>
            <a:pPr lvl="1"/>
            <a:r>
              <a:rPr lang="fi-FI" sz="1600" dirty="0"/>
              <a:t>s</a:t>
            </a:r>
            <a:r>
              <a:rPr lang="fi-FI" sz="1600" dirty="0" smtClean="0"/>
              <a:t>ukupuoli</a:t>
            </a:r>
          </a:p>
          <a:p>
            <a:pPr lvl="1"/>
            <a:r>
              <a:rPr lang="fi-FI" sz="1600" dirty="0" smtClean="0"/>
              <a:t>yleiskunto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228909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Keuhkoahtaumatauti eli COPD</a:t>
            </a:r>
            <a:r>
              <a:rPr lang="fi-FI" b="1" dirty="0"/>
              <a:t> </a:t>
            </a: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 smtClean="0"/>
              <a:t>ja sen oireet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fi-FI" sz="3500" dirty="0" smtClean="0"/>
          </a:p>
          <a:p>
            <a:r>
              <a:rPr lang="fi-FI" sz="3500" dirty="0" smtClean="0"/>
              <a:t>keuhkojen </a:t>
            </a:r>
            <a:r>
              <a:rPr lang="fi-FI" sz="3500" dirty="0"/>
              <a:t>sairaus, jossa ilmaa keuhkoihin kuljettavat keuhkoputket </a:t>
            </a:r>
            <a:r>
              <a:rPr lang="fi-FI" sz="3500" dirty="0" smtClean="0"/>
              <a:t>pysyvästi </a:t>
            </a:r>
            <a:r>
              <a:rPr lang="fi-FI" sz="3500" dirty="0"/>
              <a:t>vaurioituneet  ja ahtautuneet</a:t>
            </a:r>
          </a:p>
          <a:p>
            <a:r>
              <a:rPr lang="fi-FI" sz="3500" dirty="0"/>
              <a:t>maailman neljänneksi yleisin kuolemaan johtava sairaus </a:t>
            </a:r>
          </a:p>
          <a:p>
            <a:r>
              <a:rPr lang="fi-FI" sz="3500" dirty="0" smtClean="0"/>
              <a:t>tupakointi </a:t>
            </a:r>
            <a:r>
              <a:rPr lang="fi-FI" sz="3500" dirty="0"/>
              <a:t>suurin yksittäinen keuhkoahtaumataudin aiheuttaja</a:t>
            </a:r>
          </a:p>
          <a:p>
            <a:r>
              <a:rPr lang="fi-FI" sz="3500" dirty="0" smtClean="0"/>
              <a:t>tyypillisimpiä oireita </a:t>
            </a:r>
            <a:br>
              <a:rPr lang="fi-FI" sz="3500" dirty="0" smtClean="0"/>
            </a:br>
            <a:r>
              <a:rPr lang="fi-FI" sz="3500" dirty="0" smtClean="0"/>
              <a:t>(ilmaantuvat </a:t>
            </a:r>
            <a:r>
              <a:rPr lang="fi-FI" sz="3500" dirty="0"/>
              <a:t>pikkuhiljaa vuosien </a:t>
            </a:r>
            <a:r>
              <a:rPr lang="fi-FI" sz="3500" dirty="0" smtClean="0"/>
              <a:t>kuluessa)</a:t>
            </a:r>
          </a:p>
          <a:p>
            <a:pPr lvl="1"/>
            <a:r>
              <a:rPr lang="fi-FI" sz="2900" dirty="0" smtClean="0"/>
              <a:t>kroonisesta </a:t>
            </a:r>
            <a:r>
              <a:rPr lang="fi-FI" sz="2900" dirty="0"/>
              <a:t>keuhkoputkitulehduksesta aiheutuva </a:t>
            </a:r>
            <a:r>
              <a:rPr lang="fi-FI" sz="2900" dirty="0" smtClean="0"/>
              <a:t>yskä</a:t>
            </a:r>
          </a:p>
          <a:p>
            <a:pPr lvl="1"/>
            <a:r>
              <a:rPr lang="fi-FI" sz="2900" dirty="0" smtClean="0"/>
              <a:t>lisääntynyt </a:t>
            </a:r>
            <a:r>
              <a:rPr lang="fi-FI" sz="2900" dirty="0"/>
              <a:t>limaneritys ja hengenahdistus rasituksen </a:t>
            </a:r>
            <a:r>
              <a:rPr lang="fi-FI" sz="2900" dirty="0" smtClean="0"/>
              <a:t>aikana</a:t>
            </a:r>
          </a:p>
          <a:p>
            <a:pPr lvl="1"/>
            <a:r>
              <a:rPr lang="fi-FI" sz="2900" dirty="0" smtClean="0"/>
              <a:t>saattaa </a:t>
            </a:r>
            <a:r>
              <a:rPr lang="fi-FI" sz="2900" dirty="0"/>
              <a:t>oireilla limaisuutena ja yskimisenä pitkäänkin </a:t>
            </a:r>
            <a:r>
              <a:rPr lang="fi-FI" sz="2900" dirty="0" smtClean="0"/>
              <a:t/>
            </a:r>
            <a:br>
              <a:rPr lang="fi-FI" sz="2900" dirty="0" smtClean="0"/>
            </a:br>
            <a:r>
              <a:rPr lang="fi-FI" sz="2900" dirty="0" smtClean="0">
                <a:sym typeface="Wingdings" panose="05000000000000000000" pitchFamily="2" charset="2"/>
              </a:rPr>
              <a:t> </a:t>
            </a:r>
            <a:r>
              <a:rPr lang="fi-FI" sz="2900" dirty="0"/>
              <a:t>tupakoija saattaa pitää oireita vain tupakointiin, ikääntymiseen tai huonoon kuntoon kuuluvina </a:t>
            </a:r>
          </a:p>
        </p:txBody>
      </p:sp>
    </p:spTree>
    <p:extLst>
      <p:ext uri="{BB962C8B-B14F-4D97-AF65-F5344CB8AC3E}">
        <p14:creationId xmlns:p14="http://schemas.microsoft.com/office/powerpoint/2010/main" val="196902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Keuhkoahtaumataudin </a:t>
            </a:r>
            <a:br>
              <a:rPr lang="fi-FI" b="1" dirty="0" smtClean="0"/>
            </a:br>
            <a:r>
              <a:rPr lang="fi-FI" b="1" dirty="0" smtClean="0"/>
              <a:t>kehittyminen ja toteaminen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000" dirty="0"/>
              <a:t>k</a:t>
            </a:r>
            <a:r>
              <a:rPr lang="fi-FI" sz="2000" dirty="0" smtClean="0"/>
              <a:t>ehittyminen</a:t>
            </a:r>
          </a:p>
          <a:p>
            <a:pPr lvl="1"/>
            <a:r>
              <a:rPr lang="fi-FI" sz="1600" dirty="0" smtClean="0"/>
              <a:t>tupakansavu </a:t>
            </a:r>
            <a:r>
              <a:rPr lang="fi-FI" sz="1600" dirty="0"/>
              <a:t>vaurioittaa keuhkoputkia </a:t>
            </a:r>
            <a:r>
              <a:rPr lang="fi-FI" sz="1600" dirty="0">
                <a:sym typeface="Wingdings" panose="05000000000000000000" pitchFamily="2" charset="2"/>
              </a:rPr>
              <a:t> </a:t>
            </a:r>
            <a:r>
              <a:rPr lang="fi-FI" sz="1600" dirty="0"/>
              <a:t>alkaa pesiä tulehduksen aiheuttavia bakteereita</a:t>
            </a:r>
          </a:p>
          <a:p>
            <a:pPr lvl="1"/>
            <a:r>
              <a:rPr lang="fi-FI" sz="1600" dirty="0"/>
              <a:t>keuhkoputket vähitellen kovettuvat ja ahtautuvat pysyvästi </a:t>
            </a:r>
            <a:r>
              <a:rPr lang="fi-FI" sz="1600" dirty="0">
                <a:sym typeface="Wingdings" panose="05000000000000000000" pitchFamily="2" charset="2"/>
              </a:rPr>
              <a:t></a:t>
            </a:r>
            <a:r>
              <a:rPr lang="fi-FI" sz="1600" dirty="0"/>
              <a:t> ilman kulkuaukko pienenee</a:t>
            </a:r>
          </a:p>
          <a:p>
            <a:pPr lvl="1"/>
            <a:r>
              <a:rPr lang="fi-FI" sz="1600" dirty="0"/>
              <a:t>pienimpien keuhkorakkuloiden seinien rakenne rappeutuu, rakkulat löystyvät ja laajenevat </a:t>
            </a:r>
            <a:r>
              <a:rPr lang="fi-FI" sz="1600" dirty="0">
                <a:sym typeface="Wingdings" panose="05000000000000000000" pitchFamily="2" charset="2"/>
              </a:rPr>
              <a:t></a:t>
            </a:r>
            <a:r>
              <a:rPr lang="fi-FI" sz="1600" dirty="0"/>
              <a:t> elimistön hapensaanti vaikeutuu ja keuhkojen toimintakyky heikkenee </a:t>
            </a:r>
            <a:br>
              <a:rPr lang="fi-FI" sz="1600" dirty="0"/>
            </a:br>
            <a:r>
              <a:rPr lang="fi-FI" sz="1600" dirty="0">
                <a:sym typeface="Wingdings" panose="05000000000000000000" pitchFamily="2" charset="2"/>
              </a:rPr>
              <a:t> h</a:t>
            </a:r>
            <a:r>
              <a:rPr lang="fi-FI" sz="1600" dirty="0"/>
              <a:t>appi ei pääse kulkeutumaan verenkiertoon </a:t>
            </a:r>
            <a:r>
              <a:rPr lang="fi-FI" sz="1600" dirty="0">
                <a:sym typeface="Wingdings" panose="05000000000000000000" pitchFamily="2" charset="2"/>
              </a:rPr>
              <a:t> </a:t>
            </a:r>
            <a:r>
              <a:rPr lang="fi-FI" sz="1600" dirty="0"/>
              <a:t>liikkuminen muuttuu äärimmäisen vaativaksi ja fyysisesti </a:t>
            </a:r>
            <a:r>
              <a:rPr lang="fi-FI" sz="1600" dirty="0" smtClean="0"/>
              <a:t>rasittavaksi</a:t>
            </a:r>
          </a:p>
          <a:p>
            <a:r>
              <a:rPr lang="fi-FI" sz="2000" dirty="0" smtClean="0"/>
              <a:t>tärkeää </a:t>
            </a:r>
            <a:r>
              <a:rPr lang="fi-FI" sz="2000" dirty="0"/>
              <a:t>hakeutua tutkimuksiin </a:t>
            </a:r>
            <a:r>
              <a:rPr lang="fi-FI" sz="2000" dirty="0" smtClean="0"/>
              <a:t>mahdollisimman </a:t>
            </a:r>
            <a:r>
              <a:rPr lang="fi-FI" sz="2000" dirty="0"/>
              <a:t>varhaisessa vaiheessa </a:t>
            </a:r>
            <a:endParaRPr lang="fi-FI" sz="2000" dirty="0" smtClean="0"/>
          </a:p>
          <a:p>
            <a:pPr lvl="1">
              <a:buFont typeface="Wingdings"/>
              <a:buChar char="à"/>
            </a:pPr>
            <a:r>
              <a:rPr lang="fi-FI" sz="1600" dirty="0" smtClean="0"/>
              <a:t>taudin hidastaminen</a:t>
            </a:r>
          </a:p>
          <a:p>
            <a:pPr lvl="1">
              <a:buFont typeface="Wingdings"/>
              <a:buChar char="à"/>
            </a:pPr>
            <a:r>
              <a:rPr lang="fi-FI" sz="1600" dirty="0" smtClean="0"/>
              <a:t>paremman </a:t>
            </a:r>
            <a:r>
              <a:rPr lang="fi-FI" sz="1600" dirty="0"/>
              <a:t>elämänlaadun ja pitemmän </a:t>
            </a:r>
            <a:r>
              <a:rPr lang="fi-FI" sz="1600" dirty="0" smtClean="0"/>
              <a:t>eliniän saavuttaminen</a:t>
            </a:r>
          </a:p>
          <a:p>
            <a:r>
              <a:rPr lang="fi-FI" sz="2000" dirty="0" smtClean="0"/>
              <a:t>todetaan </a:t>
            </a:r>
            <a:r>
              <a:rPr lang="fi-FI" sz="2000" b="1" dirty="0" err="1" smtClean="0"/>
              <a:t>spirometriatutkimuksella</a:t>
            </a:r>
            <a:endParaRPr lang="fi-FI" sz="2000" b="1" dirty="0" smtClean="0"/>
          </a:p>
          <a:p>
            <a:pPr lvl="1"/>
            <a:r>
              <a:rPr lang="fi-FI" sz="1600" dirty="0" smtClean="0"/>
              <a:t>puhalluskoe, </a:t>
            </a:r>
            <a:r>
              <a:rPr lang="fi-FI" sz="1600" dirty="0"/>
              <a:t>johon hakeudutaan </a:t>
            </a:r>
            <a:r>
              <a:rPr lang="fi-FI" sz="1600" dirty="0" smtClean="0"/>
              <a:t>lääkärin lähetteellä</a:t>
            </a:r>
          </a:p>
          <a:p>
            <a:pPr lvl="1"/>
            <a:r>
              <a:rPr lang="fi-FI" sz="1600" dirty="0" smtClean="0"/>
              <a:t>kertoo </a:t>
            </a:r>
            <a:r>
              <a:rPr lang="fi-FI" sz="1600" dirty="0"/>
              <a:t>keuhkojen </a:t>
            </a:r>
            <a:r>
              <a:rPr lang="fi-FI" sz="1600" dirty="0" smtClean="0"/>
              <a:t>tilavuudesta </a:t>
            </a:r>
            <a:r>
              <a:rPr lang="fi-FI" sz="1600" dirty="0"/>
              <a:t>sekä </a:t>
            </a:r>
            <a:r>
              <a:rPr lang="fi-FI" sz="1600" dirty="0" smtClean="0"/>
              <a:t>keuhkoputkien toiminnasta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990171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Keuhkoahtaumataudin hoito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sz="3500" dirty="0" smtClean="0"/>
              <a:t>ei voi </a:t>
            </a:r>
            <a:r>
              <a:rPr lang="fi-FI" sz="3500" dirty="0"/>
              <a:t>parantaa, </a:t>
            </a:r>
            <a:r>
              <a:rPr lang="fi-FI" sz="3500" dirty="0" smtClean="0"/>
              <a:t>keuhkojen </a:t>
            </a:r>
            <a:r>
              <a:rPr lang="fi-FI" sz="3500" dirty="0"/>
              <a:t>toimintakykyä </a:t>
            </a:r>
            <a:r>
              <a:rPr lang="fi-FI" sz="3500" dirty="0" smtClean="0"/>
              <a:t>ei saa </a:t>
            </a:r>
            <a:r>
              <a:rPr lang="fi-FI" sz="3500" dirty="0"/>
              <a:t>takaisin</a:t>
            </a:r>
          </a:p>
          <a:p>
            <a:pPr lvl="1"/>
            <a:r>
              <a:rPr lang="fi-FI" sz="2900" dirty="0"/>
              <a:t>ilman lääketieteellistä hoitoa </a:t>
            </a:r>
            <a:r>
              <a:rPr lang="fi-FI" sz="2900" dirty="0" smtClean="0"/>
              <a:t>potilas tukehtuu hitaasti</a:t>
            </a:r>
            <a:endParaRPr lang="fi-FI" sz="2900" dirty="0"/>
          </a:p>
          <a:p>
            <a:r>
              <a:rPr lang="fi-FI" sz="3500" dirty="0" smtClean="0"/>
              <a:t>tärkein </a:t>
            </a:r>
            <a:r>
              <a:rPr lang="fi-FI" sz="3500" dirty="0"/>
              <a:t>hoito tupakoinnin lopettaminen </a:t>
            </a:r>
            <a:r>
              <a:rPr lang="fi-FI" sz="3500" dirty="0" smtClean="0"/>
              <a:t/>
            </a:r>
            <a:br>
              <a:rPr lang="fi-FI" sz="3500" dirty="0" smtClean="0"/>
            </a:br>
            <a:r>
              <a:rPr lang="fi-FI" sz="3500" dirty="0" smtClean="0">
                <a:sym typeface="Wingdings" panose="05000000000000000000" pitchFamily="2" charset="2"/>
              </a:rPr>
              <a:t> </a:t>
            </a:r>
            <a:r>
              <a:rPr lang="fi-FI" sz="3500" dirty="0"/>
              <a:t>voidaan pysäyttää taudin eteneminen ja suojata jäljelle jäänyttä keuhkokudosta</a:t>
            </a:r>
          </a:p>
          <a:p>
            <a:r>
              <a:rPr lang="fi-FI" sz="3500" dirty="0"/>
              <a:t>oireita voidaan lievittää yksilöllisellä lääkehoidolla</a:t>
            </a:r>
          </a:p>
          <a:p>
            <a:r>
              <a:rPr lang="fi-FI" sz="3500" dirty="0"/>
              <a:t>liikunta keskeinen osa omahoitoa</a:t>
            </a:r>
          </a:p>
          <a:p>
            <a:pPr lvl="1">
              <a:buFont typeface="Wingdings"/>
              <a:buChar char="à"/>
            </a:pPr>
            <a:r>
              <a:rPr lang="fi-FI" sz="2900" dirty="0" smtClean="0"/>
              <a:t> edistää </a:t>
            </a:r>
            <a:r>
              <a:rPr lang="fi-FI" sz="2900" dirty="0"/>
              <a:t>sairastavan hyvinvointia ja arjesta selviytymistä</a:t>
            </a:r>
          </a:p>
          <a:p>
            <a:pPr lvl="1">
              <a:buFont typeface="Wingdings"/>
              <a:buChar char="à"/>
            </a:pPr>
            <a:r>
              <a:rPr lang="fi-FI" sz="2900" dirty="0" smtClean="0"/>
              <a:t> suositeltava </a:t>
            </a:r>
            <a:r>
              <a:rPr lang="fi-FI" sz="2900" dirty="0"/>
              <a:t>liikunta on kohtuukuormitteista </a:t>
            </a:r>
            <a:r>
              <a:rPr lang="fi-FI" sz="2900" dirty="0" smtClean="0"/>
              <a:t/>
            </a:r>
            <a:br>
              <a:rPr lang="fi-FI" sz="2900" dirty="0" smtClean="0"/>
            </a:br>
            <a:r>
              <a:rPr lang="fi-FI" sz="2900" dirty="0" smtClean="0"/>
              <a:t>(</a:t>
            </a:r>
            <a:r>
              <a:rPr lang="fi-FI" sz="2900" dirty="0"/>
              <a:t>esim. kävely tai uinti)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4117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Passiivinen tupakointi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sivullisten </a:t>
            </a:r>
            <a:r>
              <a:rPr lang="fi-FI" dirty="0"/>
              <a:t>altistumista tupakansavun </a:t>
            </a:r>
            <a:r>
              <a:rPr lang="fi-FI" dirty="0" smtClean="0"/>
              <a:t>karsinogeeneille </a:t>
            </a:r>
            <a:r>
              <a:rPr lang="fi-FI" dirty="0"/>
              <a:t>sekä elimistöä ärsyttäville ja toksisille aineille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tupakan </a:t>
            </a:r>
            <a:r>
              <a:rPr lang="fi-FI" dirty="0"/>
              <a:t>aiheuttamille </a:t>
            </a:r>
            <a:r>
              <a:rPr lang="fi-FI" dirty="0" smtClean="0"/>
              <a:t>sairauksille</a:t>
            </a:r>
          </a:p>
          <a:p>
            <a:r>
              <a:rPr lang="fi-FI" dirty="0"/>
              <a:t>pääosin </a:t>
            </a:r>
            <a:r>
              <a:rPr lang="fi-FI" b="1" dirty="0" smtClean="0"/>
              <a:t>sivuvirran</a:t>
            </a:r>
            <a:r>
              <a:rPr lang="fi-FI" dirty="0" smtClean="0"/>
              <a:t> </a:t>
            </a:r>
            <a:r>
              <a:rPr lang="fi-FI" dirty="0"/>
              <a:t>savua </a:t>
            </a:r>
            <a:r>
              <a:rPr lang="fi-FI" dirty="0" smtClean="0"/>
              <a:t>(= savukkeen </a:t>
            </a:r>
            <a:r>
              <a:rPr lang="fi-FI" dirty="0"/>
              <a:t>palavasta päästä </a:t>
            </a:r>
            <a:r>
              <a:rPr lang="fi-FI" dirty="0" smtClean="0"/>
              <a:t>ilmaan vapautuvaa) + lisäksi </a:t>
            </a:r>
            <a:r>
              <a:rPr lang="fi-FI" dirty="0"/>
              <a:t>tupakoitsijan </a:t>
            </a:r>
            <a:r>
              <a:rPr lang="fi-FI" dirty="0" smtClean="0"/>
              <a:t>ulos hengittämää savua (= päävirta)</a:t>
            </a:r>
            <a:endParaRPr lang="fi-FI" dirty="0"/>
          </a:p>
          <a:p>
            <a:pPr lvl="1"/>
            <a:r>
              <a:rPr lang="fi-FI" dirty="0"/>
              <a:t>monien haitallisten aineiden pitoisuus </a:t>
            </a:r>
            <a:r>
              <a:rPr lang="fi-FI" dirty="0" smtClean="0"/>
              <a:t>suurempi </a:t>
            </a:r>
            <a:r>
              <a:rPr lang="fi-FI" dirty="0"/>
              <a:t>sivuvirran kuin </a:t>
            </a:r>
            <a:r>
              <a:rPr lang="fi-FI" dirty="0" smtClean="0"/>
              <a:t>päävirran </a:t>
            </a:r>
            <a:r>
              <a:rPr lang="fi-FI" dirty="0"/>
              <a:t>savussa</a:t>
            </a:r>
          </a:p>
          <a:p>
            <a:r>
              <a:rPr lang="fi-FI" dirty="0"/>
              <a:t>sisäilman tupakansavu tarttuu pintamateriaaleihin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vapautuu </a:t>
            </a:r>
            <a:r>
              <a:rPr lang="fi-FI" dirty="0" smtClean="0"/>
              <a:t>ilmaan myöhemmin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7476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Passiivisen tupakoinnin seuraukset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erityisen haitallista lapsille, pitkäaikaissairaille sekä sikiölle</a:t>
            </a:r>
          </a:p>
          <a:p>
            <a:pPr lvl="1"/>
            <a:r>
              <a:rPr lang="fi-FI" dirty="0"/>
              <a:t>lapsilla lisää esim. korvatulehduksia, hengitystieinfektioita, astmaa ja kätkytkuolemia</a:t>
            </a:r>
          </a:p>
          <a:p>
            <a:pPr lvl="1"/>
            <a:r>
              <a:rPr lang="fi-FI" dirty="0"/>
              <a:t>pienikin määrä tupakansavua voi aiheuttaa astmaatikolle kohtauksen</a:t>
            </a:r>
          </a:p>
          <a:p>
            <a:r>
              <a:rPr lang="fi-FI" dirty="0"/>
              <a:t>raskaudenaikainen tupakointi johtaa usein sikiön kasvu- ja kehityshäiriöihin</a:t>
            </a:r>
          </a:p>
          <a:p>
            <a:pPr lvl="1"/>
            <a:r>
              <a:rPr lang="fi-FI" dirty="0"/>
              <a:t>haitalliset aineet kulkeutuvat odottavan äidin elimistöstä istukan kautta sikiöön</a:t>
            </a:r>
          </a:p>
          <a:p>
            <a:pPr lvl="1"/>
            <a:r>
              <a:rPr lang="fi-FI" dirty="0"/>
              <a:t>tupakoivat äidit synnyttävät keskimäärin pienempikokoisia lapsia kuin tupakoimattomat </a:t>
            </a:r>
            <a:r>
              <a:rPr lang="fi-FI" dirty="0">
                <a:sym typeface="Wingdings" panose="05000000000000000000" pitchFamily="2" charset="2"/>
              </a:rPr>
              <a:t> p</a:t>
            </a:r>
            <a:r>
              <a:rPr lang="fi-FI" dirty="0"/>
              <a:t>ieni syntymäpaino </a:t>
            </a:r>
            <a:r>
              <a:rPr lang="fi-FI" dirty="0" smtClean="0"/>
              <a:t>altistaa </a:t>
            </a:r>
            <a:r>
              <a:rPr lang="fi-FI" dirty="0"/>
              <a:t>esim. sydän- ja verisuonisairauksille</a:t>
            </a:r>
          </a:p>
          <a:p>
            <a:pPr lvl="1"/>
            <a:r>
              <a:rPr lang="fi-FI" dirty="0"/>
              <a:t>sikiön kyky poistaa nikotiinia elimistöstä </a:t>
            </a:r>
            <a:r>
              <a:rPr lang="fi-FI" dirty="0" smtClean="0"/>
              <a:t>aikuista </a:t>
            </a:r>
            <a:r>
              <a:rPr lang="fi-FI" dirty="0"/>
              <a:t>huonompi, joten sikiön veressä voi olla nikotiinia enemmän kuin äidillä</a:t>
            </a:r>
          </a:p>
          <a:p>
            <a:pPr lvl="1"/>
            <a:r>
              <a:rPr lang="fi-FI" dirty="0"/>
              <a:t>vastasyntynyt saattaa kärsiä </a:t>
            </a:r>
            <a:r>
              <a:rPr lang="fi-FI" dirty="0" smtClean="0"/>
              <a:t>vieroitusoireista</a:t>
            </a:r>
            <a:r>
              <a:rPr lang="fi-FI" dirty="0"/>
              <a:t> </a:t>
            </a:r>
            <a:r>
              <a:rPr lang="fi-FI" dirty="0" smtClean="0"/>
              <a:t>(itkuisuus, levottomuus)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4243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1107</Words>
  <Application>Microsoft Office PowerPoint</Application>
  <PresentationFormat>Näytössä katseltava diaesitys (4:3)</PresentationFormat>
  <Paragraphs>155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Terve 1: Terveyden perusteet</vt:lpstr>
      <vt:lpstr>Tupakointi merkittävä riskitekijä</vt:lpstr>
      <vt:lpstr>Nikotiiniriippuvuuden kehittyminen</vt:lpstr>
      <vt:lpstr>Keuhkosyöpä</vt:lpstr>
      <vt:lpstr>Keuhkoahtaumatauti eli COPD  ja sen oireet</vt:lpstr>
      <vt:lpstr>Keuhkoahtaumataudin  kehittyminen ja toteaminen</vt:lpstr>
      <vt:lpstr>Keuhkoahtaumataudin hoito</vt:lpstr>
      <vt:lpstr>Passiivinen tupakointi</vt:lpstr>
      <vt:lpstr>Passiivisen tupakoinnin seuraukset</vt:lpstr>
      <vt:lpstr>Suomen tupakkapolitiikka</vt:lpstr>
      <vt:lpstr>Tupakoinnin vähentyminen</vt:lpstr>
      <vt:lpstr>Tupakkamainonta</vt:lpstr>
      <vt:lpstr>Nuuska</vt:lpstr>
      <vt:lpstr>Nuuskan terveyshaitat</vt:lpstr>
      <vt:lpstr>Sähkösavuke</vt:lpstr>
      <vt:lpstr>Vesipiippu</vt:lpstr>
      <vt:lpstr>Savuton Suomi 2030</vt:lpstr>
      <vt:lpstr>Globaaleja näkökulmia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75</cp:revision>
  <dcterms:created xsi:type="dcterms:W3CDTF">2017-06-09T06:02:13Z</dcterms:created>
  <dcterms:modified xsi:type="dcterms:W3CDTF">2022-02-11T09:52:31Z</dcterms:modified>
</cp:coreProperties>
</file>