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7: Itsehoito ja hätäensiapu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Sähköinen lääkemääräys (resepti)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l</a:t>
            </a:r>
            <a:r>
              <a:rPr lang="fi-FI" dirty="0" smtClean="0"/>
              <a:t>ääkäri laatii </a:t>
            </a:r>
            <a:r>
              <a:rPr lang="fi-FI" dirty="0"/>
              <a:t>sähköisesti </a:t>
            </a:r>
            <a:r>
              <a:rPr lang="fi-FI" dirty="0" smtClean="0"/>
              <a:t>diagnoosin </a:t>
            </a:r>
            <a:r>
              <a:rPr lang="fi-FI" dirty="0"/>
              <a:t>perusteella sairauden hoitoon tai sen </a:t>
            </a:r>
            <a:r>
              <a:rPr lang="fi-FI" dirty="0" smtClean="0"/>
              <a:t>ehkäisyyn</a:t>
            </a:r>
          </a:p>
          <a:p>
            <a:r>
              <a:rPr lang="fi-FI" dirty="0" smtClean="0"/>
              <a:t>tallennetaan </a:t>
            </a:r>
            <a:r>
              <a:rPr lang="fi-FI" dirty="0"/>
              <a:t>tietokantaan, jota kutsutaan </a:t>
            </a:r>
            <a:r>
              <a:rPr lang="fi-FI" b="1" dirty="0" smtClean="0"/>
              <a:t>Reseptikeskukseksi</a:t>
            </a:r>
          </a:p>
          <a:p>
            <a:pPr lvl="1"/>
            <a:r>
              <a:rPr lang="fi-FI" dirty="0" smtClean="0"/>
              <a:t>Kela ylläpitäjä</a:t>
            </a:r>
          </a:p>
          <a:p>
            <a:pPr lvl="1"/>
            <a:r>
              <a:rPr lang="fi-FI" dirty="0" smtClean="0"/>
              <a:t>kaikki </a:t>
            </a:r>
            <a:r>
              <a:rPr lang="fi-FI" dirty="0"/>
              <a:t>potilaan sähköiset reseptit ja </a:t>
            </a:r>
            <a:r>
              <a:rPr lang="fi-FI" dirty="0" smtClean="0"/>
              <a:t>apteekkien </a:t>
            </a:r>
            <a:r>
              <a:rPr lang="fi-FI" dirty="0"/>
              <a:t>niihin tekemät </a:t>
            </a:r>
            <a:r>
              <a:rPr lang="fi-FI" dirty="0" smtClean="0"/>
              <a:t>merkinnät</a:t>
            </a:r>
          </a:p>
          <a:p>
            <a:pPr lvl="1"/>
            <a:r>
              <a:rPr lang="fi-FI" dirty="0" smtClean="0"/>
              <a:t>tietojen </a:t>
            </a:r>
            <a:r>
              <a:rPr lang="fi-FI" dirty="0"/>
              <a:t>perusteella lääkkeen </a:t>
            </a:r>
            <a:r>
              <a:rPr lang="fi-FI" dirty="0" smtClean="0"/>
              <a:t>voi </a:t>
            </a:r>
            <a:r>
              <a:rPr lang="fi-FI" dirty="0"/>
              <a:t>käydä ostamassa mistä tahansa </a:t>
            </a:r>
            <a:r>
              <a:rPr lang="fi-FI" dirty="0" smtClean="0"/>
              <a:t>apteekista</a:t>
            </a:r>
          </a:p>
          <a:p>
            <a:pPr lvl="1"/>
            <a:r>
              <a:rPr lang="fi-FI" dirty="0" smtClean="0"/>
              <a:t>oikeus </a:t>
            </a:r>
            <a:r>
              <a:rPr lang="fi-FI" dirty="0"/>
              <a:t>saada paperinen lääkemääräys, jos </a:t>
            </a:r>
            <a:r>
              <a:rPr lang="fi-FI" dirty="0" smtClean="0"/>
              <a:t>kieltäytyy </a:t>
            </a:r>
            <a:r>
              <a:rPr lang="fi-FI" dirty="0"/>
              <a:t>sähköisestä reseptistä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/>
              <a:t>tietoja ei tallenneta Reseptikeskukseen)</a:t>
            </a:r>
          </a:p>
          <a:p>
            <a:r>
              <a:rPr lang="fi-FI" dirty="0" smtClean="0"/>
              <a:t>paperinen </a:t>
            </a:r>
            <a:r>
              <a:rPr lang="fi-FI" b="1" dirty="0" smtClean="0"/>
              <a:t>potilasohje</a:t>
            </a:r>
          </a:p>
          <a:p>
            <a:pPr lvl="1"/>
            <a:r>
              <a:rPr lang="fi-FI" dirty="0"/>
              <a:t>lääkäri antaa potilaalle vastaanottokäynnillä </a:t>
            </a:r>
            <a:endParaRPr lang="fi-FI" dirty="0" smtClean="0"/>
          </a:p>
          <a:p>
            <a:pPr lvl="1"/>
            <a:r>
              <a:rPr lang="fi-FI" dirty="0" smtClean="0"/>
              <a:t>tietoa </a:t>
            </a:r>
            <a:r>
              <a:rPr lang="fi-FI" dirty="0"/>
              <a:t>sairaudesta ja </a:t>
            </a:r>
            <a:r>
              <a:rPr lang="fi-FI" dirty="0" smtClean="0"/>
              <a:t>lääkityksestä</a:t>
            </a:r>
            <a:endParaRPr lang="fi-FI" dirty="0"/>
          </a:p>
          <a:p>
            <a:r>
              <a:rPr lang="fi-FI" dirty="0"/>
              <a:t>k</a:t>
            </a:r>
            <a:r>
              <a:rPr lang="fi-FI" dirty="0" smtClean="0"/>
              <a:t>un reseptilääke </a:t>
            </a:r>
            <a:r>
              <a:rPr lang="fi-FI" dirty="0"/>
              <a:t>lopussa tai </a:t>
            </a:r>
            <a:r>
              <a:rPr lang="fi-FI" dirty="0" smtClean="0"/>
              <a:t>lääkemääräys vanhentunut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lääkemääräys pitää </a:t>
            </a:r>
            <a:r>
              <a:rPr lang="fi-FI" dirty="0" smtClean="0"/>
              <a:t>tarvittaessa </a:t>
            </a:r>
            <a:r>
              <a:rPr lang="fi-FI" dirty="0"/>
              <a:t>uusia lääkärillä tai </a:t>
            </a:r>
            <a:r>
              <a:rPr lang="fi-FI" dirty="0" smtClean="0"/>
              <a:t>apteekissa (välittää uusimispyynnön lääkärille)</a:t>
            </a:r>
            <a:endParaRPr lang="fi-FI" dirty="0"/>
          </a:p>
          <a:p>
            <a:r>
              <a:rPr lang="fi-FI" b="1" dirty="0" smtClean="0"/>
              <a:t>Omakanta-</a:t>
            </a:r>
            <a:r>
              <a:rPr lang="fi-FI" dirty="0" smtClean="0"/>
              <a:t>nettipalvelu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ähköinen tunnistautuminen</a:t>
            </a:r>
            <a:endParaRPr lang="fi-FI" dirty="0"/>
          </a:p>
          <a:p>
            <a:pPr lvl="1"/>
            <a:r>
              <a:rPr lang="fi-FI" dirty="0" smtClean="0"/>
              <a:t>reseptit, niiden voimassaolo, reseptien  toimittamattomat lääkkeet</a:t>
            </a:r>
          </a:p>
          <a:p>
            <a:pPr lvl="1"/>
            <a:r>
              <a:rPr lang="fi-FI" dirty="0" smtClean="0"/>
              <a:t>myös </a:t>
            </a:r>
            <a:r>
              <a:rPr lang="fi-FI" dirty="0"/>
              <a:t>muita </a:t>
            </a:r>
            <a:r>
              <a:rPr lang="fi-FI" dirty="0" smtClean="0"/>
              <a:t>terveystietoja, </a:t>
            </a:r>
            <a:r>
              <a:rPr lang="fi-FI" dirty="0"/>
              <a:t>kun sähköinen </a:t>
            </a:r>
            <a:r>
              <a:rPr lang="fi-FI" dirty="0" smtClean="0"/>
              <a:t>järjestelmä </a:t>
            </a:r>
            <a:r>
              <a:rPr lang="fi-FI" dirty="0"/>
              <a:t>otetaan </a:t>
            </a:r>
            <a:r>
              <a:rPr lang="fi-FI" dirty="0" smtClean="0"/>
              <a:t>laajasti käyttöön</a:t>
            </a:r>
          </a:p>
        </p:txBody>
      </p:sp>
    </p:spTree>
    <p:extLst>
      <p:ext uri="{BB962C8B-B14F-4D97-AF65-F5344CB8AC3E}">
        <p14:creationId xmlns:p14="http://schemas.microsoft.com/office/powerpoint/2010/main" val="344676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Lääkkeiden haittavaikutukset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800" dirty="0" smtClean="0"/>
              <a:t>suurin </a:t>
            </a:r>
            <a:r>
              <a:rPr lang="fi-FI" sz="1800" dirty="0"/>
              <a:t>osa käyttäjistä ei saa </a:t>
            </a:r>
            <a:r>
              <a:rPr lang="fi-FI" sz="1800" dirty="0" smtClean="0"/>
              <a:t>haittoja ja haittavaikutuksista </a:t>
            </a:r>
            <a:r>
              <a:rPr lang="fi-FI" sz="1800" dirty="0"/>
              <a:t>valtaosa </a:t>
            </a:r>
            <a:r>
              <a:rPr lang="fi-FI" sz="1800" dirty="0" smtClean="0"/>
              <a:t>lieviä</a:t>
            </a:r>
          </a:p>
          <a:p>
            <a:pPr lvl="1"/>
            <a:r>
              <a:rPr lang="fi-FI" sz="1600" dirty="0" smtClean="0"/>
              <a:t>yleisimpiä vatsan </a:t>
            </a:r>
            <a:r>
              <a:rPr lang="fi-FI" sz="1600" dirty="0"/>
              <a:t>tai </a:t>
            </a:r>
            <a:r>
              <a:rPr lang="fi-FI" sz="1600" dirty="0" smtClean="0"/>
              <a:t>suoliston oireet </a:t>
            </a:r>
          </a:p>
          <a:p>
            <a:pPr lvl="1"/>
            <a:r>
              <a:rPr lang="fi-FI" sz="1600" dirty="0" smtClean="0"/>
              <a:t>joskus iho-oireita</a:t>
            </a:r>
            <a:r>
              <a:rPr lang="fi-FI" sz="1600" dirty="0"/>
              <a:t>, väsymystä, päänsärkyä tai </a:t>
            </a:r>
            <a:r>
              <a:rPr lang="fi-FI" sz="1600" dirty="0" smtClean="0"/>
              <a:t>huimausta</a:t>
            </a:r>
          </a:p>
          <a:p>
            <a:r>
              <a:rPr lang="fi-FI" sz="1800" dirty="0" smtClean="0"/>
              <a:t>usein </a:t>
            </a:r>
            <a:r>
              <a:rPr lang="fi-FI" sz="1800" dirty="0"/>
              <a:t>voimakkaimmillaan hoidon </a:t>
            </a:r>
            <a:r>
              <a:rPr lang="fi-FI" sz="1800" dirty="0" smtClean="0"/>
              <a:t>alussa, voivat hävitä </a:t>
            </a:r>
            <a:r>
              <a:rPr lang="fi-FI" sz="1800" dirty="0"/>
              <a:t>kokonaan hoidon </a:t>
            </a:r>
            <a:r>
              <a:rPr lang="fi-FI" sz="1800" dirty="0" smtClean="0"/>
              <a:t>jatkuessa</a:t>
            </a:r>
          </a:p>
          <a:p>
            <a:r>
              <a:rPr lang="fi-FI" sz="1800" dirty="0"/>
              <a:t>s</a:t>
            </a:r>
            <a:r>
              <a:rPr lang="fi-FI" sz="1800" dirty="0" smtClean="0"/>
              <a:t>uurin </a:t>
            </a:r>
            <a:r>
              <a:rPr lang="fi-FI" sz="1800" dirty="0"/>
              <a:t>osa </a:t>
            </a:r>
            <a:r>
              <a:rPr lang="fi-FI" sz="1800" dirty="0" smtClean="0"/>
              <a:t>haitoista ennakoitavissa </a:t>
            </a:r>
            <a:endParaRPr lang="fi-FI" sz="1800" dirty="0"/>
          </a:p>
          <a:p>
            <a:r>
              <a:rPr lang="fi-FI" sz="1800" dirty="0" smtClean="0"/>
              <a:t>monilla </a:t>
            </a:r>
            <a:r>
              <a:rPr lang="fi-FI" sz="1800" dirty="0"/>
              <a:t>lääkkeillä </a:t>
            </a:r>
            <a:r>
              <a:rPr lang="fi-FI" sz="1800" dirty="0" smtClean="0"/>
              <a:t>yhteisvaikutuksia keskenään</a:t>
            </a:r>
          </a:p>
          <a:p>
            <a:pPr lvl="1"/>
            <a:r>
              <a:rPr lang="fi-FI" sz="1600" dirty="0"/>
              <a:t>l</a:t>
            </a:r>
            <a:r>
              <a:rPr lang="fi-FI" sz="1600" dirty="0" smtClean="0"/>
              <a:t>ääke saattaa </a:t>
            </a:r>
            <a:r>
              <a:rPr lang="fi-FI" sz="1600" dirty="0"/>
              <a:t>vähentää tai lisätä samanaikaisesti otetun toisen lääkkeen </a:t>
            </a:r>
            <a:r>
              <a:rPr lang="fi-FI" sz="1600" dirty="0" smtClean="0"/>
              <a:t>vaikutuksia </a:t>
            </a:r>
          </a:p>
          <a:p>
            <a:pPr lvl="1"/>
            <a:r>
              <a:rPr lang="fi-FI" sz="1600" dirty="0" smtClean="0"/>
              <a:t>muista kertoa lääkärille kaikista </a:t>
            </a:r>
            <a:r>
              <a:rPr lang="fi-FI" sz="1600" dirty="0"/>
              <a:t>jatkuvasti käytettävistä lääkkeistä, luontaistuotteista </a:t>
            </a:r>
            <a:r>
              <a:rPr lang="fi-FI" sz="1600" dirty="0" smtClean="0"/>
              <a:t>ja ravintolisistä</a:t>
            </a:r>
          </a:p>
          <a:p>
            <a:r>
              <a:rPr lang="fi-FI" sz="1800" dirty="0" smtClean="0"/>
              <a:t>lääkkeiden </a:t>
            </a:r>
            <a:r>
              <a:rPr lang="fi-FI" sz="1800" dirty="0"/>
              <a:t>ja alkoholin yhtäaikainen käyttö voi johtaa vakaviin seurauksiin</a:t>
            </a:r>
            <a:endParaRPr lang="fi-FI" sz="1800" dirty="0" smtClean="0"/>
          </a:p>
          <a:p>
            <a:pPr lvl="1"/>
            <a:r>
              <a:rPr lang="fi-FI" sz="1600" dirty="0" smtClean="0"/>
              <a:t>lääkeaineiden </a:t>
            </a:r>
            <a:r>
              <a:rPr lang="fi-FI" sz="1600" dirty="0"/>
              <a:t>imeytyminen voi </a:t>
            </a:r>
            <a:r>
              <a:rPr lang="fi-FI" sz="1600" dirty="0" smtClean="0"/>
              <a:t>heikentyä</a:t>
            </a:r>
          </a:p>
          <a:p>
            <a:pPr lvl="1"/>
            <a:r>
              <a:rPr lang="fi-FI" sz="1600" dirty="0" smtClean="0"/>
              <a:t>elimistöön voi </a:t>
            </a:r>
            <a:r>
              <a:rPr lang="fi-FI" sz="1600" dirty="0"/>
              <a:t>syntyä haitallisia </a:t>
            </a:r>
            <a:r>
              <a:rPr lang="fi-FI" sz="1600" dirty="0" smtClean="0"/>
              <a:t>aineenvaihduntatuotteita</a:t>
            </a:r>
          </a:p>
          <a:p>
            <a:pPr lvl="1"/>
            <a:r>
              <a:rPr lang="fi-FI" sz="1600" dirty="0" smtClean="0"/>
              <a:t>lääkkeiden </a:t>
            </a:r>
            <a:r>
              <a:rPr lang="fi-FI" sz="1600" dirty="0"/>
              <a:t>ja </a:t>
            </a:r>
            <a:r>
              <a:rPr lang="fi-FI" sz="1600" dirty="0" smtClean="0"/>
              <a:t>alkoholin </a:t>
            </a:r>
            <a:r>
              <a:rPr lang="fi-FI" sz="1600" dirty="0"/>
              <a:t>lamaava vaikutus voi </a:t>
            </a:r>
            <a:r>
              <a:rPr lang="fi-FI" sz="1600" dirty="0" smtClean="0"/>
              <a:t>moninkertaistua</a:t>
            </a:r>
          </a:p>
          <a:p>
            <a:r>
              <a:rPr lang="fi-FI" sz="1800" dirty="0"/>
              <a:t>r</a:t>
            </a:r>
            <a:r>
              <a:rPr lang="fi-FI" sz="1800" dirty="0" smtClean="0"/>
              <a:t>askauden </a:t>
            </a:r>
            <a:r>
              <a:rPr lang="fi-FI" sz="1800" dirty="0"/>
              <a:t>ja imetyksen </a:t>
            </a:r>
            <a:r>
              <a:rPr lang="fi-FI" sz="1800" dirty="0" smtClean="0"/>
              <a:t>aikana </a:t>
            </a:r>
            <a:r>
              <a:rPr lang="fi-FI" sz="1800" dirty="0"/>
              <a:t>tulisi olla erityisen varovainen </a:t>
            </a:r>
            <a:r>
              <a:rPr lang="fi-FI" sz="1800" dirty="0" smtClean="0"/>
              <a:t>lääkkeiden ja </a:t>
            </a:r>
            <a:r>
              <a:rPr lang="fi-FI" sz="1800" dirty="0"/>
              <a:t>ravintolisien </a:t>
            </a:r>
            <a:r>
              <a:rPr lang="fi-FI" sz="1800" dirty="0" smtClean="0"/>
              <a:t>käytössä</a:t>
            </a:r>
          </a:p>
        </p:txBody>
      </p:sp>
    </p:spTree>
    <p:extLst>
      <p:ext uri="{BB962C8B-B14F-4D97-AF65-F5344CB8AC3E}">
        <p14:creationId xmlns:p14="http://schemas.microsoft.com/office/powerpoint/2010/main" val="28111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Hätäensiapu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pyritään </a:t>
            </a:r>
            <a:r>
              <a:rPr lang="fi-FI" dirty="0"/>
              <a:t>turvaamaan ihmisen elämää ylläpitävät hengitys- ja </a:t>
            </a:r>
            <a:r>
              <a:rPr lang="fi-FI" dirty="0" smtClean="0"/>
              <a:t>verenkiertotoiminnot </a:t>
            </a:r>
            <a:r>
              <a:rPr lang="fi-FI" dirty="0"/>
              <a:t>sekä estämään potilaan tilan </a:t>
            </a:r>
            <a:r>
              <a:rPr lang="fi-FI" dirty="0" smtClean="0"/>
              <a:t>paheneminen</a:t>
            </a:r>
          </a:p>
          <a:p>
            <a:r>
              <a:rPr lang="fi-FI" dirty="0"/>
              <a:t>t</a:t>
            </a:r>
            <a:r>
              <a:rPr lang="fi-FI" dirty="0" smtClean="0"/>
              <a:t>ieliikennelaki: kaikilla </a:t>
            </a:r>
            <a:r>
              <a:rPr lang="fi-FI" dirty="0"/>
              <a:t>liikenteessä </a:t>
            </a:r>
            <a:r>
              <a:rPr lang="fi-FI" dirty="0" smtClean="0"/>
              <a:t>liikkuvilla auttamisvelvollisuus onnettomuuspaikalla </a:t>
            </a:r>
            <a:endParaRPr lang="fi-FI" dirty="0"/>
          </a:p>
          <a:p>
            <a:r>
              <a:rPr lang="fi-FI" dirty="0" smtClean="0"/>
              <a:t>tärkein </a:t>
            </a:r>
            <a:r>
              <a:rPr lang="fi-FI" dirty="0"/>
              <a:t>hätäensiaputehtävä on soitto </a:t>
            </a:r>
            <a:r>
              <a:rPr lang="fi-FI" dirty="0" smtClean="0"/>
              <a:t>hätäkeskukseen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ollei potilas hengitä </a:t>
            </a:r>
            <a:r>
              <a:rPr lang="fi-FI" dirty="0"/>
              <a:t>ja on </a:t>
            </a:r>
            <a:r>
              <a:rPr lang="fi-FI" b="1" dirty="0" smtClean="0"/>
              <a:t>eloton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painelu-puhalluselvytys</a:t>
            </a:r>
          </a:p>
          <a:p>
            <a:pPr lvl="1"/>
            <a:r>
              <a:rPr lang="fi-FI" dirty="0" smtClean="0"/>
              <a:t>hengittää </a:t>
            </a:r>
            <a:r>
              <a:rPr lang="fi-FI" dirty="0"/>
              <a:t>mutta ei vastaa </a:t>
            </a:r>
            <a:r>
              <a:rPr lang="fi-FI" dirty="0" smtClean="0"/>
              <a:t>puhutteluun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/>
              <a:t>tajuton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kylkiasento</a:t>
            </a:r>
          </a:p>
          <a:p>
            <a:pPr lvl="1"/>
            <a:r>
              <a:rPr lang="fi-FI" dirty="0" smtClean="0"/>
              <a:t>suurten verenvuotojen tyrehdyttäminen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881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Itsehoito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kaikkea, mitä ihmiset tekevät ylläpitääkseen ja vahvistaakseen terveyttään sekä ehkäistäkseen sairauksia</a:t>
            </a:r>
          </a:p>
          <a:p>
            <a:pPr lvl="1"/>
            <a:r>
              <a:rPr lang="fi-FI" dirty="0" smtClean="0"/>
              <a:t>esim. terveellistä syömistä, itsehoitolääkkeiden asianmukaista käyttöä, vammojen hoitamista kotikonstein ja laajemmin ajateltuna myös terveyden edistämistä</a:t>
            </a:r>
          </a:p>
          <a:p>
            <a:r>
              <a:rPr lang="fi-FI" b="1" dirty="0" smtClean="0"/>
              <a:t>voimaantuminen</a:t>
            </a:r>
            <a:r>
              <a:rPr lang="fi-FI" dirty="0" smtClean="0"/>
              <a:t> (</a:t>
            </a:r>
            <a:r>
              <a:rPr lang="fi-FI" dirty="0" err="1" smtClean="0"/>
              <a:t>empowerment</a:t>
            </a:r>
            <a:r>
              <a:rPr lang="fi-FI" dirty="0" smtClean="0"/>
              <a:t>) vahvistaa itsehoitovalmiuksia</a:t>
            </a:r>
          </a:p>
          <a:p>
            <a:pPr lvl="1"/>
            <a:r>
              <a:rPr lang="fi-FI" dirty="0" smtClean="0"/>
              <a:t>oman </a:t>
            </a:r>
            <a:r>
              <a:rPr lang="fi-FI" dirty="0"/>
              <a:t>terveyden ja hyvinvoinnin havainnointia, oman elämän haltuunottoa, vastuuta itsestä ja omista teoista sekä uskoa siihen, että omat voimavarat </a:t>
            </a:r>
            <a:r>
              <a:rPr lang="fi-FI" dirty="0" smtClean="0"/>
              <a:t>riittävät</a:t>
            </a:r>
          </a:p>
          <a:p>
            <a:pPr lvl="1"/>
            <a:r>
              <a:rPr lang="fi-FI" dirty="0" smtClean="0"/>
              <a:t>ilon</a:t>
            </a:r>
            <a:r>
              <a:rPr lang="fi-FI" dirty="0"/>
              <a:t>, hyvän olon, energisyyden ja oman vastuullisen terveystasapainon </a:t>
            </a:r>
            <a:r>
              <a:rPr lang="fi-FI" dirty="0" smtClean="0"/>
              <a:t>löytymistä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anhemmilla vastuu lapsestaan -  iän myötä oma vastuu kasvaa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Omahoito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potilaan </a:t>
            </a:r>
            <a:r>
              <a:rPr lang="fi-FI" dirty="0"/>
              <a:t>itse toteuttamaa, </a:t>
            </a:r>
            <a:r>
              <a:rPr lang="fi-FI" dirty="0" smtClean="0"/>
              <a:t>terveydenhuollon </a:t>
            </a:r>
            <a:r>
              <a:rPr lang="fi-FI" dirty="0"/>
              <a:t>ammattilaisen kanssa yhdessä suunniteltua </a:t>
            </a:r>
            <a:r>
              <a:rPr lang="fi-FI" b="1" dirty="0"/>
              <a:t>kroonisen sairauden hoitoa </a:t>
            </a:r>
            <a:r>
              <a:rPr lang="fi-FI" b="1" dirty="0" smtClean="0"/>
              <a:t>kotona</a:t>
            </a:r>
          </a:p>
          <a:p>
            <a:r>
              <a:rPr lang="fi-FI" dirty="0" smtClean="0"/>
              <a:t>tärkeää </a:t>
            </a:r>
            <a:r>
              <a:rPr lang="fi-FI" dirty="0"/>
              <a:t>vahvistaa tietojen lisäksi myös potilaan </a:t>
            </a:r>
            <a:r>
              <a:rPr lang="fi-FI" dirty="0" smtClean="0"/>
              <a:t>hoitomotivaatiota</a:t>
            </a:r>
          </a:p>
          <a:p>
            <a:r>
              <a:rPr lang="fi-FI" dirty="0"/>
              <a:t>t</a:t>
            </a:r>
            <a:r>
              <a:rPr lang="fi-FI" dirty="0" smtClean="0"/>
              <a:t>avoitteena </a:t>
            </a:r>
            <a:r>
              <a:rPr lang="fi-FI" dirty="0"/>
              <a:t>on, että potilaasta tulee oman sairautensa </a:t>
            </a:r>
            <a:r>
              <a:rPr lang="fi-FI" dirty="0" smtClean="0"/>
              <a:t>asiantuntija</a:t>
            </a:r>
          </a:p>
          <a:p>
            <a:pPr lvl="1"/>
            <a:r>
              <a:rPr lang="fi-FI" dirty="0" smtClean="0"/>
              <a:t>esim. </a:t>
            </a:r>
            <a:r>
              <a:rPr lang="fi-FI" dirty="0"/>
              <a:t>diabeetikon päivittäiset verensokerimittaukset ja insuliinilääkkeen </a:t>
            </a:r>
            <a:r>
              <a:rPr lang="fi-FI" dirty="0" smtClean="0"/>
              <a:t>annostelu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fysioterapeutin </a:t>
            </a:r>
            <a:r>
              <a:rPr lang="fi-FI" dirty="0"/>
              <a:t>antamien </a:t>
            </a:r>
            <a:r>
              <a:rPr lang="fi-FI" dirty="0" smtClean="0"/>
              <a:t>kuntoutusohjeiden noudattaminen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97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Hoidon muodot vs. kansantalous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 smtClean="0"/>
              <a:t>kansalaisten </a:t>
            </a:r>
            <a:r>
              <a:rPr lang="fi-FI" sz="2000" b="1" dirty="0"/>
              <a:t>itse- ja omahoito</a:t>
            </a:r>
            <a:r>
              <a:rPr lang="fi-FI" sz="2000" dirty="0"/>
              <a:t>valmiuksia vahvistetaan </a:t>
            </a:r>
            <a:r>
              <a:rPr lang="fi-FI" sz="2000" dirty="0" smtClean="0"/>
              <a:t>eri tasoill</a:t>
            </a:r>
            <a:r>
              <a:rPr lang="fi-FI" sz="2000" dirty="0"/>
              <a:t>a</a:t>
            </a:r>
            <a:r>
              <a:rPr lang="fi-FI" sz="2000" dirty="0" smtClean="0"/>
              <a:t> </a:t>
            </a:r>
          </a:p>
          <a:p>
            <a:pPr lvl="1"/>
            <a:r>
              <a:rPr lang="fi-FI" sz="1500" dirty="0" smtClean="0"/>
              <a:t>lapset </a:t>
            </a:r>
            <a:r>
              <a:rPr lang="fi-FI" sz="1500" dirty="0"/>
              <a:t>ja </a:t>
            </a:r>
            <a:r>
              <a:rPr lang="fi-FI" sz="1500" dirty="0" smtClean="0"/>
              <a:t>nuoret – esim. terveystiedon tunnit </a:t>
            </a:r>
            <a:r>
              <a:rPr lang="fi-FI" sz="1500" dirty="0"/>
              <a:t>ja </a:t>
            </a:r>
            <a:r>
              <a:rPr lang="fi-FI" sz="1500" dirty="0" smtClean="0"/>
              <a:t>kouluterveydenhuolto</a:t>
            </a:r>
          </a:p>
          <a:p>
            <a:pPr lvl="1"/>
            <a:r>
              <a:rPr lang="fi-FI" sz="1500" dirty="0"/>
              <a:t>a</a:t>
            </a:r>
            <a:r>
              <a:rPr lang="fi-FI" sz="1500" dirty="0" smtClean="0"/>
              <a:t>ikuiset – </a:t>
            </a:r>
            <a:r>
              <a:rPr lang="fi-FI" sz="1500" smtClean="0"/>
              <a:t>esim. työterveyshuolto </a:t>
            </a:r>
            <a:endParaRPr lang="fi-FI" sz="1500" dirty="0" smtClean="0"/>
          </a:p>
          <a:p>
            <a:pPr lvl="1"/>
            <a:r>
              <a:rPr lang="fi-FI" sz="1500" dirty="0" smtClean="0"/>
              <a:t>tuo </a:t>
            </a:r>
            <a:r>
              <a:rPr lang="fi-FI" sz="1500" dirty="0"/>
              <a:t>jopa miljardien eurojen säästön yhteiskunnalle ihmisten työkyvyn säilymisen </a:t>
            </a:r>
            <a:r>
              <a:rPr lang="fi-FI" sz="1500" dirty="0" smtClean="0"/>
              <a:t>ansiosta</a:t>
            </a:r>
          </a:p>
          <a:p>
            <a:r>
              <a:rPr lang="fi-FI" sz="2000" dirty="0"/>
              <a:t>t</a:t>
            </a:r>
            <a:r>
              <a:rPr lang="fi-FI" sz="2000" dirty="0" smtClean="0"/>
              <a:t>erveydenhuollon </a:t>
            </a:r>
            <a:r>
              <a:rPr lang="fi-FI" sz="2000" dirty="0"/>
              <a:t>ammattilaisen antama </a:t>
            </a:r>
            <a:r>
              <a:rPr lang="fi-FI" sz="2000" b="1" dirty="0" smtClean="0"/>
              <a:t>avohoito</a:t>
            </a:r>
          </a:p>
          <a:p>
            <a:pPr lvl="1"/>
            <a:r>
              <a:rPr lang="fi-FI" sz="1500" dirty="0" smtClean="0"/>
              <a:t>potilaan </a:t>
            </a:r>
            <a:r>
              <a:rPr lang="fi-FI" sz="1500" dirty="0"/>
              <a:t>asumista ja yöpymistä kotona mutta käyntejä sairaalan poliklinikalla, päiväkirurgiassa ja -osastolla tai muussa </a:t>
            </a:r>
            <a:r>
              <a:rPr lang="fi-FI" sz="1500" dirty="0" smtClean="0"/>
              <a:t>avohoitoyksikössä</a:t>
            </a:r>
          </a:p>
          <a:p>
            <a:pPr lvl="1"/>
            <a:r>
              <a:rPr lang="fi-FI" sz="1500" dirty="0" smtClean="0"/>
              <a:t>terveys- </a:t>
            </a:r>
            <a:r>
              <a:rPr lang="fi-FI" sz="1500" dirty="0"/>
              <a:t>tai hyvinvointialan ammattilainen käy tekemässä hoitotoimenpiteet potilaan </a:t>
            </a:r>
            <a:r>
              <a:rPr lang="fi-FI" sz="1500" dirty="0" smtClean="0"/>
              <a:t>kotona</a:t>
            </a:r>
          </a:p>
          <a:p>
            <a:r>
              <a:rPr lang="fi-FI" sz="2000" dirty="0" smtClean="0"/>
              <a:t>lyhyt- </a:t>
            </a:r>
            <a:r>
              <a:rPr lang="fi-FI" sz="2000" dirty="0"/>
              <a:t>tai </a:t>
            </a:r>
            <a:r>
              <a:rPr lang="fi-FI" sz="2000" dirty="0" smtClean="0"/>
              <a:t>pitkäaikainen </a:t>
            </a:r>
            <a:r>
              <a:rPr lang="fi-FI" sz="2000" dirty="0"/>
              <a:t>sairaalan </a:t>
            </a:r>
            <a:r>
              <a:rPr lang="fi-FI" sz="2000" b="1" dirty="0" smtClean="0"/>
              <a:t>laitoshoito</a:t>
            </a:r>
          </a:p>
          <a:p>
            <a:pPr lvl="1"/>
            <a:r>
              <a:rPr lang="fi-FI" sz="1500" dirty="0" smtClean="0"/>
              <a:t>potilaille</a:t>
            </a:r>
            <a:r>
              <a:rPr lang="fi-FI" sz="1500" dirty="0"/>
              <a:t>, jotka tarvitsevat tehostettua tai ympärivuorokautista hoivaa tai </a:t>
            </a:r>
            <a:r>
              <a:rPr lang="fi-FI" sz="1500" dirty="0" smtClean="0"/>
              <a:t>sairaanhoitoa</a:t>
            </a:r>
            <a:endParaRPr lang="fi-FI" sz="1500" dirty="0"/>
          </a:p>
          <a:p>
            <a:pPr lvl="1"/>
            <a:r>
              <a:rPr lang="fi-FI" sz="1500" dirty="0"/>
              <a:t>j</a:t>
            </a:r>
            <a:r>
              <a:rPr lang="fi-FI" sz="1500" dirty="0" smtClean="0"/>
              <a:t>ärkevämpää edistää terveyttä, jotta laitoshoitoa tarvitaan mahdollisimman vähän</a:t>
            </a:r>
          </a:p>
          <a:p>
            <a:r>
              <a:rPr lang="fi-FI" sz="2000" dirty="0"/>
              <a:t>t</a:t>
            </a:r>
            <a:r>
              <a:rPr lang="fi-FI" sz="2000" dirty="0" smtClean="0"/>
              <a:t>ulevaisuudessa </a:t>
            </a:r>
            <a:r>
              <a:rPr lang="fi-FI" sz="2000" dirty="0"/>
              <a:t>ihmisten omien terveysvalintojen ja tekojen tai tekemättä jättämisten merkitys </a:t>
            </a:r>
            <a:r>
              <a:rPr lang="fi-FI" sz="2000" dirty="0" smtClean="0"/>
              <a:t>kasvaa - terveydenhoidossa </a:t>
            </a:r>
            <a:r>
              <a:rPr lang="fi-FI" sz="2000" b="1" dirty="0"/>
              <a:t>priorisoidaan</a:t>
            </a:r>
            <a:r>
              <a:rPr lang="fi-FI" sz="2000" dirty="0"/>
              <a:t> eli asetetaan asioita </a:t>
            </a:r>
            <a:r>
              <a:rPr lang="fi-FI" sz="2000" dirty="0" smtClean="0"/>
              <a:t>tärkeysjärjestykseen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073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Kipu ja sen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/>
              <a:t>k</a:t>
            </a:r>
            <a:r>
              <a:rPr lang="fi-FI" b="1" dirty="0" smtClean="0"/>
              <a:t>ipu</a:t>
            </a:r>
            <a:r>
              <a:rPr lang="fi-FI" dirty="0" smtClean="0"/>
              <a:t> </a:t>
            </a:r>
            <a:r>
              <a:rPr lang="fi-FI" dirty="0"/>
              <a:t>on monimuotoinen, epämiellyttävä </a:t>
            </a:r>
            <a:r>
              <a:rPr lang="fi-FI" dirty="0" smtClean="0"/>
              <a:t>aistimus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ipua välittävät hermoradat: selkäydin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aivojen hermoverkosto </a:t>
            </a:r>
            <a:br>
              <a:rPr lang="fi-FI" dirty="0" smtClean="0"/>
            </a:br>
            <a:r>
              <a:rPr lang="fi-FI" dirty="0" smtClean="0"/>
              <a:t>(havaitsevat </a:t>
            </a:r>
            <a:r>
              <a:rPr lang="fi-FI" dirty="0"/>
              <a:t>kivun voimakkuutta, laajuutta, kestoa ja </a:t>
            </a:r>
            <a:r>
              <a:rPr lang="fi-FI" dirty="0" smtClean="0"/>
              <a:t>paikkaa)</a:t>
            </a:r>
            <a:endParaRPr lang="fi-FI" dirty="0"/>
          </a:p>
          <a:p>
            <a:pPr lvl="1"/>
            <a:r>
              <a:rPr lang="fi-FI" dirty="0"/>
              <a:t>f</a:t>
            </a:r>
            <a:r>
              <a:rPr lang="fi-FI" dirty="0" smtClean="0"/>
              <a:t>ysiologiset </a:t>
            </a:r>
            <a:r>
              <a:rPr lang="fi-FI" dirty="0"/>
              <a:t>mittaukset kertovat vain </a:t>
            </a:r>
            <a:r>
              <a:rPr lang="fi-FI" dirty="0" smtClean="0"/>
              <a:t>vähän, tärkeämpää </a:t>
            </a:r>
            <a:r>
              <a:rPr lang="fi-FI" dirty="0"/>
              <a:t>yksilöllinen, subjektiivinen kivun </a:t>
            </a:r>
            <a:r>
              <a:rPr lang="fi-FI" dirty="0" smtClean="0"/>
              <a:t>kokemus</a:t>
            </a:r>
            <a:r>
              <a:rPr lang="fi-FI" dirty="0"/>
              <a:t> </a:t>
            </a:r>
            <a:r>
              <a:rPr lang="fi-FI" dirty="0" smtClean="0"/>
              <a:t>(potilaan oma kertomus, kipumittarit)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ikaisemmat </a:t>
            </a:r>
            <a:r>
              <a:rPr lang="fi-FI" dirty="0"/>
              <a:t>kipukokemukset voivat herkistää </a:t>
            </a:r>
            <a:r>
              <a:rPr lang="fi-FI" dirty="0" smtClean="0"/>
              <a:t>kivulle</a:t>
            </a:r>
            <a:endParaRPr lang="fi-FI" dirty="0"/>
          </a:p>
          <a:p>
            <a:r>
              <a:rPr lang="fi-FI" dirty="0" smtClean="0"/>
              <a:t>lääkäriin </a:t>
            </a:r>
            <a:r>
              <a:rPr lang="fi-FI" dirty="0"/>
              <a:t>tai päivystykseen lähdön kynnys </a:t>
            </a:r>
            <a:r>
              <a:rPr lang="fi-FI" dirty="0" smtClean="0"/>
              <a:t>erilainen </a:t>
            </a:r>
            <a:r>
              <a:rPr lang="fi-FI" dirty="0"/>
              <a:t>eri </a:t>
            </a:r>
            <a:r>
              <a:rPr lang="fi-FI" dirty="0" smtClean="0"/>
              <a:t>kulttuureissa </a:t>
            </a:r>
            <a:r>
              <a:rPr lang="fi-FI" dirty="0"/>
              <a:t>ja eri </a:t>
            </a:r>
            <a:r>
              <a:rPr lang="fi-FI" dirty="0" smtClean="0"/>
              <a:t>perheissä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os henkilö </a:t>
            </a:r>
            <a:r>
              <a:rPr lang="fi-FI" dirty="0"/>
              <a:t>ei </a:t>
            </a:r>
            <a:r>
              <a:rPr lang="fi-FI" dirty="0" smtClean="0"/>
              <a:t>itse </a:t>
            </a:r>
            <a:r>
              <a:rPr lang="fi-FI" dirty="0"/>
              <a:t>osaa kunnolla kuvailla kipujaan tai </a:t>
            </a:r>
            <a:r>
              <a:rPr lang="fi-FI" dirty="0" smtClean="0"/>
              <a:t>oireitaan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potilaan </a:t>
            </a:r>
            <a:r>
              <a:rPr lang="fi-FI" dirty="0" smtClean="0"/>
              <a:t>voinnin huolellinen tarkkailu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arvittaessa soitto oman alueen </a:t>
            </a:r>
            <a:r>
              <a:rPr lang="fi-FI" dirty="0"/>
              <a:t>päivystys- tai </a:t>
            </a:r>
            <a:r>
              <a:rPr lang="fi-FI" dirty="0" smtClean="0"/>
              <a:t>neuvontapuhelimeen</a:t>
            </a:r>
            <a:r>
              <a:rPr lang="fi-FI" dirty="0"/>
              <a:t> </a:t>
            </a:r>
            <a:r>
              <a:rPr lang="fi-FI" dirty="0" smtClean="0"/>
              <a:t>(päivystysammattilaiset vastaavat, </a:t>
            </a:r>
            <a:r>
              <a:rPr lang="fi-FI" dirty="0"/>
              <a:t>ovatko </a:t>
            </a:r>
            <a:r>
              <a:rPr lang="fi-FI" dirty="0" smtClean="0"/>
              <a:t>oireet </a:t>
            </a:r>
            <a:r>
              <a:rPr lang="fi-FI" dirty="0"/>
              <a:t>lääkärin- tai </a:t>
            </a:r>
            <a:r>
              <a:rPr lang="fi-FI" dirty="0" smtClean="0"/>
              <a:t>sairaalahoitoa vaativia</a:t>
            </a:r>
            <a:r>
              <a:rPr lang="fi-FI" dirty="0"/>
              <a:t>)</a:t>
            </a:r>
            <a:endParaRPr lang="fi-FI" dirty="0" smtClean="0"/>
          </a:p>
          <a:p>
            <a:pPr lvl="1"/>
            <a:r>
              <a:rPr lang="fi-FI" dirty="0"/>
              <a:t>m</a:t>
            </a:r>
            <a:r>
              <a:rPr lang="fi-FI" dirty="0" smtClean="0"/>
              <a:t>onet </a:t>
            </a:r>
            <a:r>
              <a:rPr lang="fi-FI" dirty="0"/>
              <a:t>oireet, lievät sairaudet ja </a:t>
            </a:r>
            <a:r>
              <a:rPr lang="fi-FI" dirty="0" smtClean="0"/>
              <a:t>tapaturmavammat (esim. päänsärky</a:t>
            </a:r>
            <a:r>
              <a:rPr lang="fi-FI" dirty="0"/>
              <a:t>, flunssa ja nilkan </a:t>
            </a:r>
            <a:r>
              <a:rPr lang="fi-FI" dirty="0" smtClean="0"/>
              <a:t>venähdykset) </a:t>
            </a:r>
            <a:r>
              <a:rPr lang="fi-FI" dirty="0"/>
              <a:t>paranevat </a:t>
            </a:r>
            <a:r>
              <a:rPr lang="fi-FI" dirty="0" smtClean="0"/>
              <a:t>kotikonstein </a:t>
            </a:r>
            <a:r>
              <a:rPr lang="fi-FI" dirty="0"/>
              <a:t>lepäämällä ja lievittämällä oireita itsehoidollisin </a:t>
            </a:r>
            <a:r>
              <a:rPr lang="fi-FI" dirty="0" smtClean="0"/>
              <a:t>keinoin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905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Päänsärky ja sen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3600" dirty="0" smtClean="0"/>
              <a:t>Syyt</a:t>
            </a:r>
          </a:p>
          <a:p>
            <a:r>
              <a:rPr lang="fi-FI" sz="3600" dirty="0" smtClean="0"/>
              <a:t>päänsärky voi </a:t>
            </a:r>
            <a:r>
              <a:rPr lang="fi-FI" sz="3600" dirty="0"/>
              <a:t>olla peräisin </a:t>
            </a:r>
            <a:r>
              <a:rPr lang="fi-FI" sz="3600" dirty="0" smtClean="0"/>
              <a:t>erilaisista </a:t>
            </a:r>
            <a:r>
              <a:rPr lang="fi-FI" sz="3600" dirty="0"/>
              <a:t>lähteistä: </a:t>
            </a:r>
            <a:r>
              <a:rPr lang="fi-FI" sz="3600" dirty="0" smtClean="0"/>
              <a:t>lihaksista</a:t>
            </a:r>
            <a:r>
              <a:rPr lang="fi-FI" sz="3600" dirty="0"/>
              <a:t>, verisuonista, aivokalvoista, aivohermoista, luukalvoista, </a:t>
            </a:r>
            <a:r>
              <a:rPr lang="fi-FI" sz="3600" dirty="0" smtClean="0"/>
              <a:t>silmistä</a:t>
            </a:r>
            <a:r>
              <a:rPr lang="fi-FI" sz="3600" dirty="0"/>
              <a:t>, poskionteloista, korvista tai </a:t>
            </a:r>
            <a:r>
              <a:rPr lang="fi-FI" sz="3600" dirty="0" smtClean="0"/>
              <a:t>hampaista</a:t>
            </a:r>
          </a:p>
          <a:p>
            <a:r>
              <a:rPr lang="fi-FI" sz="3600" dirty="0" smtClean="0"/>
              <a:t>nuorten </a:t>
            </a:r>
            <a:r>
              <a:rPr lang="fi-FI" sz="3600" dirty="0"/>
              <a:t>yleisin päänsäryn syy </a:t>
            </a:r>
            <a:r>
              <a:rPr lang="fi-FI" sz="3600" dirty="0" smtClean="0"/>
              <a:t>niska- </a:t>
            </a:r>
            <a:r>
              <a:rPr lang="fi-FI" sz="3600" dirty="0"/>
              <a:t>tai hartialihasten </a:t>
            </a:r>
            <a:r>
              <a:rPr lang="fi-FI" sz="3600" dirty="0" smtClean="0"/>
              <a:t>staattinen jännitystila </a:t>
            </a:r>
            <a:br>
              <a:rPr lang="fi-FI" sz="3600" dirty="0" smtClean="0"/>
            </a:br>
            <a:r>
              <a:rPr lang="fi-FI" sz="3600" dirty="0" smtClean="0"/>
              <a:t>(= </a:t>
            </a:r>
            <a:r>
              <a:rPr lang="fi-FI" sz="3600" b="1" dirty="0" smtClean="0"/>
              <a:t>tensiopäänsärky</a:t>
            </a:r>
            <a:r>
              <a:rPr lang="fi-FI" sz="3600" dirty="0" smtClean="0"/>
              <a:t>)</a:t>
            </a:r>
          </a:p>
          <a:p>
            <a:pPr marL="0" indent="0">
              <a:buNone/>
            </a:pPr>
            <a:r>
              <a:rPr lang="fi-FI" sz="3600" dirty="0" smtClean="0"/>
              <a:t>Hoito</a:t>
            </a:r>
            <a:endParaRPr lang="fi-FI" sz="3600" dirty="0"/>
          </a:p>
          <a:p>
            <a:r>
              <a:rPr lang="fi-FI" sz="3600" dirty="0" smtClean="0"/>
              <a:t>omia elintavat (esim. riittävä </a:t>
            </a:r>
            <a:r>
              <a:rPr lang="fi-FI" sz="3600" dirty="0"/>
              <a:t>nukkuminen, säännöllinen ruokailu, </a:t>
            </a:r>
            <a:r>
              <a:rPr lang="fi-FI" sz="3600" dirty="0" smtClean="0"/>
              <a:t>ergonomia, taukoliikunta</a:t>
            </a:r>
            <a:r>
              <a:rPr lang="fi-FI" sz="3600" dirty="0"/>
              <a:t>, hyvää </a:t>
            </a:r>
            <a:r>
              <a:rPr lang="fi-FI" sz="3600" dirty="0" smtClean="0"/>
              <a:t>työskentelyasentoa </a:t>
            </a:r>
            <a:r>
              <a:rPr lang="fi-FI" sz="3600" dirty="0"/>
              <a:t>ylläpitävien lihasten voimistaminen ja </a:t>
            </a:r>
            <a:r>
              <a:rPr lang="fi-FI" sz="3600" dirty="0" smtClean="0"/>
              <a:t>näkökykyyn </a:t>
            </a:r>
            <a:r>
              <a:rPr lang="fi-FI" sz="3600" dirty="0"/>
              <a:t>sekä purentaan liittyvien ongelmien </a:t>
            </a:r>
            <a:r>
              <a:rPr lang="fi-FI" sz="3600" dirty="0" smtClean="0"/>
              <a:t>korjaaminen)</a:t>
            </a:r>
          </a:p>
          <a:p>
            <a:r>
              <a:rPr lang="fi-FI" sz="3600" dirty="0" smtClean="0"/>
              <a:t>kipulääkkeet </a:t>
            </a:r>
          </a:p>
          <a:p>
            <a:pPr lvl="1"/>
            <a:r>
              <a:rPr lang="fi-FI" sz="3200" dirty="0"/>
              <a:t>tarkoitettu vain muutaman päivän yhtäjaksoiseen käyttöön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(</a:t>
            </a:r>
            <a:r>
              <a:rPr lang="fi-FI" sz="3200" dirty="0"/>
              <a:t>jos kipu jatkuu useita päiviä </a:t>
            </a:r>
            <a:r>
              <a:rPr lang="fi-FI" sz="3200" dirty="0">
                <a:sym typeface="Wingdings" panose="05000000000000000000" pitchFamily="2" charset="2"/>
              </a:rPr>
              <a:t> </a:t>
            </a:r>
            <a:r>
              <a:rPr lang="fi-FI" sz="3200" dirty="0" smtClean="0"/>
              <a:t>lääkäriin)</a:t>
            </a:r>
            <a:endParaRPr lang="fi-FI" sz="3200" dirty="0"/>
          </a:p>
          <a:p>
            <a:pPr lvl="1"/>
            <a:r>
              <a:rPr lang="fi-FI" sz="3200" dirty="0" smtClean="0"/>
              <a:t>vaikuttavat </a:t>
            </a:r>
            <a:r>
              <a:rPr lang="fi-FI" sz="3200" dirty="0"/>
              <a:t>koko </a:t>
            </a:r>
            <a:r>
              <a:rPr lang="fi-FI" sz="3200" dirty="0" smtClean="0"/>
              <a:t>kehossa (särky </a:t>
            </a:r>
            <a:r>
              <a:rPr lang="fi-FI" sz="3200" dirty="0"/>
              <a:t>hellittää noin puolen tunnin </a:t>
            </a:r>
            <a:r>
              <a:rPr lang="fi-FI" sz="3200" dirty="0" smtClean="0"/>
              <a:t>kuluttua)</a:t>
            </a:r>
            <a:endParaRPr lang="fi-FI" sz="3200" dirty="0"/>
          </a:p>
          <a:p>
            <a:pPr lvl="1"/>
            <a:r>
              <a:rPr lang="fi-FI" sz="3200" dirty="0" smtClean="0"/>
              <a:t>pitkään </a:t>
            </a:r>
            <a:r>
              <a:rPr lang="fi-FI" sz="3200" dirty="0"/>
              <a:t>käytettyinä </a:t>
            </a:r>
            <a:r>
              <a:rPr lang="fi-FI" sz="3200" b="1" dirty="0" smtClean="0"/>
              <a:t>lääkepäänsärkyä</a:t>
            </a:r>
            <a:endParaRPr lang="fi-FI" sz="3200" b="1" dirty="0"/>
          </a:p>
          <a:p>
            <a:pPr lvl="1"/>
            <a:r>
              <a:rPr lang="fi-FI" sz="3200" dirty="0" smtClean="0"/>
              <a:t>voivat </a:t>
            </a:r>
            <a:r>
              <a:rPr lang="fi-FI" sz="3200" dirty="0"/>
              <a:t>aiheuttaa </a:t>
            </a:r>
            <a:r>
              <a:rPr lang="fi-FI" sz="3200" dirty="0" smtClean="0"/>
              <a:t>ongelmia (esim. haavauma </a:t>
            </a:r>
            <a:r>
              <a:rPr lang="fi-FI" sz="3200" dirty="0"/>
              <a:t>mahaan tai </a:t>
            </a:r>
            <a:r>
              <a:rPr lang="fi-FI" sz="3200" dirty="0" smtClean="0"/>
              <a:t>suolistoon)</a:t>
            </a:r>
          </a:p>
          <a:p>
            <a:pPr lvl="1"/>
            <a:r>
              <a:rPr lang="fi-FI" sz="3200" dirty="0" smtClean="0"/>
              <a:t>jatkuva </a:t>
            </a:r>
            <a:r>
              <a:rPr lang="fi-FI" sz="3200" dirty="0"/>
              <a:t>käyttö voi aiheuttaa myös rakenteellisia ja </a:t>
            </a:r>
            <a:r>
              <a:rPr lang="fi-FI" sz="3200" dirty="0" smtClean="0"/>
              <a:t>toiminnallisia </a:t>
            </a:r>
            <a:r>
              <a:rPr lang="fi-FI" sz="3200" dirty="0"/>
              <a:t>muutoksia munuaisiin tai </a:t>
            </a:r>
            <a:r>
              <a:rPr lang="fi-FI" sz="3200" dirty="0" smtClean="0"/>
              <a:t>aivoihin</a:t>
            </a:r>
          </a:p>
          <a:p>
            <a:pPr lvl="1"/>
            <a:r>
              <a:rPr lang="fi-FI" sz="3200" dirty="0" smtClean="0"/>
              <a:t>Suomessa </a:t>
            </a:r>
            <a:r>
              <a:rPr lang="fi-FI" sz="3200" dirty="0"/>
              <a:t>kuolee vuosittain 200–300 ihmistä </a:t>
            </a:r>
            <a:r>
              <a:rPr lang="fi-FI" sz="3200" dirty="0" smtClean="0"/>
              <a:t>pitkäaikaisen </a:t>
            </a:r>
            <a:r>
              <a:rPr lang="fi-FI" sz="3200" dirty="0"/>
              <a:t>tulehduskipulääkkeiden käytön aiheuttamiin </a:t>
            </a:r>
            <a:r>
              <a:rPr lang="fi-FI" sz="3200" dirty="0" smtClean="0"/>
              <a:t>suolistoverenvuotoihin</a:t>
            </a:r>
            <a:endParaRPr lang="fi-FI" sz="3200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0922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Migreeni ja sen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sz="3600" dirty="0" smtClean="0"/>
              <a:t>kohtauksellista </a:t>
            </a:r>
            <a:r>
              <a:rPr lang="fi-FI" sz="3600" dirty="0"/>
              <a:t>kovaa päänsärkyä aiheuttava neurologinen sairaus </a:t>
            </a:r>
          </a:p>
          <a:p>
            <a:pPr marL="0" indent="0">
              <a:buNone/>
            </a:pPr>
            <a:r>
              <a:rPr lang="fi-FI" sz="3600" b="1" dirty="0" smtClean="0"/>
              <a:t>Oireet</a:t>
            </a:r>
          </a:p>
          <a:p>
            <a:r>
              <a:rPr lang="fi-FI" sz="3600" dirty="0" smtClean="0"/>
              <a:t>osalla auraoireita (esim. </a:t>
            </a:r>
            <a:r>
              <a:rPr lang="fi-FI" sz="3600" dirty="0"/>
              <a:t>sahalaitaisia </a:t>
            </a:r>
            <a:r>
              <a:rPr lang="fi-FI" sz="3600" dirty="0" smtClean="0"/>
              <a:t>näköhäiriöitä) </a:t>
            </a:r>
            <a:r>
              <a:rPr lang="fi-FI" sz="3600" dirty="0"/>
              <a:t>ennen varsinaista </a:t>
            </a:r>
            <a:r>
              <a:rPr lang="fi-FI" sz="3600" dirty="0" smtClean="0"/>
              <a:t>kipukohtausta</a:t>
            </a:r>
            <a:endParaRPr lang="fi-FI" sz="3600" dirty="0"/>
          </a:p>
          <a:p>
            <a:r>
              <a:rPr lang="fi-FI" sz="3600" dirty="0" smtClean="0"/>
              <a:t>kohtaukseen </a:t>
            </a:r>
            <a:r>
              <a:rPr lang="fi-FI" sz="3600" dirty="0"/>
              <a:t>voi liittyä muitakin </a:t>
            </a:r>
            <a:r>
              <a:rPr lang="fi-FI" sz="3600" dirty="0" smtClean="0"/>
              <a:t>oireita </a:t>
            </a:r>
            <a:br>
              <a:rPr lang="fi-FI" sz="3600" dirty="0" smtClean="0"/>
            </a:br>
            <a:r>
              <a:rPr lang="fi-FI" sz="3600" dirty="0" smtClean="0"/>
              <a:t>(esim. </a:t>
            </a:r>
            <a:r>
              <a:rPr lang="fi-FI" sz="3600" dirty="0"/>
              <a:t>oksentelua, </a:t>
            </a:r>
            <a:r>
              <a:rPr lang="fi-FI" sz="3600" dirty="0" smtClean="0"/>
              <a:t>huimausta, valo- </a:t>
            </a:r>
            <a:r>
              <a:rPr lang="fi-FI" sz="3600" dirty="0"/>
              <a:t>ja </a:t>
            </a:r>
            <a:r>
              <a:rPr lang="fi-FI" sz="3600" dirty="0" smtClean="0"/>
              <a:t>ääniherkkyyttä)</a:t>
            </a:r>
            <a:endParaRPr lang="fi-FI" sz="3600" dirty="0"/>
          </a:p>
          <a:p>
            <a:r>
              <a:rPr lang="fi-FI" sz="3600" dirty="0" smtClean="0"/>
              <a:t>ankara</a:t>
            </a:r>
            <a:r>
              <a:rPr lang="fi-FI" sz="3600" dirty="0"/>
              <a:t>, jyskyttävä ja toisinaan </a:t>
            </a:r>
            <a:r>
              <a:rPr lang="fi-FI" sz="3600" dirty="0" smtClean="0"/>
              <a:t>toispuoleinen </a:t>
            </a:r>
            <a:r>
              <a:rPr lang="fi-FI" sz="3600" dirty="0"/>
              <a:t>päänsärky voi kestää muutamasta tunnista aina pariin vuorokauteen </a:t>
            </a:r>
            <a:r>
              <a:rPr lang="fi-FI" sz="3600" dirty="0" smtClean="0"/>
              <a:t>asti</a:t>
            </a:r>
          </a:p>
          <a:p>
            <a:pPr marL="0" indent="0">
              <a:buNone/>
            </a:pPr>
            <a:r>
              <a:rPr lang="fi-FI" sz="3600" b="1" dirty="0" smtClean="0"/>
              <a:t>Syyt</a:t>
            </a:r>
          </a:p>
          <a:p>
            <a:r>
              <a:rPr lang="fi-FI" sz="3600" dirty="0" smtClean="0"/>
              <a:t>johtuu </a:t>
            </a:r>
            <a:r>
              <a:rPr lang="fi-FI" sz="3600" dirty="0"/>
              <a:t>häiriöstä aivorungon hermotumakkeissa, osittain </a:t>
            </a:r>
            <a:r>
              <a:rPr lang="fi-FI" sz="3600" dirty="0" smtClean="0"/>
              <a:t>periytyvää</a:t>
            </a:r>
          </a:p>
          <a:p>
            <a:r>
              <a:rPr lang="fi-FI" sz="3600" dirty="0" smtClean="0"/>
              <a:t>laukaisevia tekijöitä (esim. </a:t>
            </a:r>
            <a:r>
              <a:rPr lang="fi-FI" sz="3600" dirty="0"/>
              <a:t>kirkkaat tai välkkyvät valot, stressi, unettomuus, syömättömyys, hormonaaliset tekijät, tietyt ruoka-aineet ja </a:t>
            </a:r>
            <a:r>
              <a:rPr lang="fi-FI" sz="3600" dirty="0" smtClean="0"/>
              <a:t>hajut) – toisille </a:t>
            </a:r>
            <a:r>
              <a:rPr lang="fi-FI" sz="3600" dirty="0"/>
              <a:t>kohtaukset tulevat </a:t>
            </a:r>
            <a:r>
              <a:rPr lang="fi-FI" sz="3600" dirty="0" smtClean="0"/>
              <a:t>aivan yllättäen</a:t>
            </a:r>
            <a:endParaRPr lang="fi-FI" sz="3600" dirty="0"/>
          </a:p>
          <a:p>
            <a:pPr marL="0" indent="0">
              <a:buNone/>
            </a:pPr>
            <a:r>
              <a:rPr lang="fi-FI" sz="3600" b="1" dirty="0" smtClean="0"/>
              <a:t>Hoito</a:t>
            </a:r>
          </a:p>
          <a:p>
            <a:r>
              <a:rPr lang="fi-FI" sz="3600" dirty="0"/>
              <a:t>l</a:t>
            </a:r>
            <a:r>
              <a:rPr lang="fi-FI" sz="3600" dirty="0" smtClean="0"/>
              <a:t>ääkäri diagnosoi</a:t>
            </a:r>
            <a:endParaRPr lang="fi-FI" sz="3600" dirty="0"/>
          </a:p>
          <a:p>
            <a:r>
              <a:rPr lang="fi-FI" sz="3600" dirty="0" smtClean="0"/>
              <a:t>tärkeää</a:t>
            </a:r>
            <a:r>
              <a:rPr lang="fi-FI" sz="3600" dirty="0"/>
              <a:t>, </a:t>
            </a:r>
            <a:r>
              <a:rPr lang="fi-FI" sz="3600" dirty="0" smtClean="0"/>
              <a:t>että migreenilääke </a:t>
            </a:r>
            <a:r>
              <a:rPr lang="fi-FI" sz="3600" dirty="0"/>
              <a:t>otetaan heti ensioireisiin ja lääkeannos on </a:t>
            </a:r>
            <a:r>
              <a:rPr lang="fi-FI" sz="3600" dirty="0" smtClean="0"/>
              <a:t>riittävä</a:t>
            </a:r>
          </a:p>
          <a:p>
            <a:r>
              <a:rPr lang="fi-FI" sz="3600" dirty="0" smtClean="0"/>
              <a:t>vakava </a:t>
            </a:r>
            <a:r>
              <a:rPr lang="fi-FI" sz="3600" dirty="0"/>
              <a:t>ja usein </a:t>
            </a:r>
            <a:r>
              <a:rPr lang="fi-FI" sz="3600" dirty="0" smtClean="0"/>
              <a:t>toistuva migreeni </a:t>
            </a:r>
            <a:r>
              <a:rPr lang="fi-FI" sz="3600" dirty="0" smtClean="0">
                <a:sym typeface="Wingdings" panose="05000000000000000000" pitchFamily="2" charset="2"/>
              </a:rPr>
              <a:t></a:t>
            </a:r>
            <a:r>
              <a:rPr lang="fi-FI" sz="3600" dirty="0" smtClean="0"/>
              <a:t> estolääkitys</a:t>
            </a:r>
          </a:p>
          <a:p>
            <a:r>
              <a:rPr lang="fi-FI" sz="3600" dirty="0"/>
              <a:t>p</a:t>
            </a:r>
            <a:r>
              <a:rPr lang="fi-FI" sz="3600" dirty="0" smtClean="0"/>
              <a:t>äänsärky harvoin migreeniä</a:t>
            </a: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937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Apteekit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Fimea</a:t>
            </a:r>
            <a:r>
              <a:rPr lang="fi-FI" dirty="0" smtClean="0"/>
              <a:t> </a:t>
            </a:r>
            <a:r>
              <a:rPr lang="fi-FI" dirty="0"/>
              <a:t>myöntää apteekkiluvat ja päättää </a:t>
            </a:r>
            <a:r>
              <a:rPr lang="fi-FI" dirty="0" smtClean="0"/>
              <a:t>apteekkien perustamisesta</a:t>
            </a:r>
          </a:p>
          <a:p>
            <a:r>
              <a:rPr lang="fi-FI" dirty="0"/>
              <a:t>a</a:t>
            </a:r>
            <a:r>
              <a:rPr lang="fi-FI" dirty="0" smtClean="0"/>
              <a:t>pteekkien tärkeimmät tehtävät </a:t>
            </a:r>
          </a:p>
          <a:p>
            <a:pPr lvl="1"/>
            <a:r>
              <a:rPr lang="fi-FI" dirty="0" smtClean="0"/>
              <a:t>lääkkeiden jakelukanavan ylläpito</a:t>
            </a:r>
          </a:p>
          <a:p>
            <a:pPr lvl="1"/>
            <a:r>
              <a:rPr lang="fi-FI" dirty="0" smtClean="0"/>
              <a:t>lääke- </a:t>
            </a:r>
            <a:r>
              <a:rPr lang="fi-FI" dirty="0"/>
              <a:t>ja terveysneuvonta </a:t>
            </a:r>
            <a:r>
              <a:rPr lang="fi-FI" dirty="0" smtClean="0"/>
              <a:t>itse- </a:t>
            </a:r>
            <a:r>
              <a:rPr lang="fi-FI" dirty="0"/>
              <a:t>ja omahoidon </a:t>
            </a:r>
            <a:r>
              <a:rPr lang="fi-FI" dirty="0" smtClean="0"/>
              <a:t>tukena</a:t>
            </a:r>
          </a:p>
          <a:p>
            <a:r>
              <a:rPr lang="fi-FI" b="1" dirty="0"/>
              <a:t>l</a:t>
            </a:r>
            <a:r>
              <a:rPr lang="fi-FI" b="1" dirty="0" smtClean="0"/>
              <a:t>ääkeväärennökset</a:t>
            </a:r>
          </a:p>
          <a:p>
            <a:pPr lvl="1"/>
            <a:r>
              <a:rPr lang="fi-FI" dirty="0" smtClean="0"/>
              <a:t>yleistyneet </a:t>
            </a:r>
            <a:r>
              <a:rPr lang="fi-FI" dirty="0"/>
              <a:t>ulkomailla </a:t>
            </a:r>
            <a:r>
              <a:rPr lang="fi-FI" dirty="0" smtClean="0"/>
              <a:t>voimakkaasti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uluttaja ei aina </a:t>
            </a:r>
            <a:r>
              <a:rPr lang="fi-FI" dirty="0"/>
              <a:t>itse pysty </a:t>
            </a:r>
            <a:r>
              <a:rPr lang="fi-FI" dirty="0" smtClean="0"/>
              <a:t>havaitsemaan </a:t>
            </a:r>
            <a:br>
              <a:rPr lang="fi-FI" dirty="0" smtClean="0"/>
            </a:br>
            <a:r>
              <a:rPr lang="fi-FI" dirty="0" smtClean="0"/>
              <a:t>(lääkepakkaukset näyttävät usein aidoilta)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ääkkeiden </a:t>
            </a:r>
            <a:r>
              <a:rPr lang="fi-FI" dirty="0"/>
              <a:t>ostaminen ulkomailta internetin </a:t>
            </a:r>
            <a:r>
              <a:rPr lang="fi-FI" dirty="0" smtClean="0"/>
              <a:t>kautta </a:t>
            </a:r>
            <a:r>
              <a:rPr lang="fi-FI" dirty="0"/>
              <a:t>aina </a:t>
            </a:r>
            <a:r>
              <a:rPr lang="fi-FI" dirty="0" smtClean="0"/>
              <a:t>riski </a:t>
            </a:r>
            <a:r>
              <a:rPr lang="fi-FI" dirty="0" smtClean="0">
                <a:sym typeface="Wingdings" panose="05000000000000000000" pitchFamily="2" charset="2"/>
              </a:rPr>
              <a:t> osta vain apteekista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91877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Itsehoito- ja reseptilääkkeet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Fimea </a:t>
            </a:r>
            <a:r>
              <a:rPr lang="fi-FI" dirty="0"/>
              <a:t>myöntää </a:t>
            </a:r>
            <a:r>
              <a:rPr lang="fi-FI" dirty="0" smtClean="0"/>
              <a:t>myyntiluvan tarkkojen </a:t>
            </a:r>
            <a:r>
              <a:rPr lang="fi-FI" dirty="0"/>
              <a:t>selvitysten </a:t>
            </a:r>
            <a:r>
              <a:rPr lang="fi-FI" dirty="0" smtClean="0"/>
              <a:t>jälkeen </a:t>
            </a:r>
            <a:br>
              <a:rPr lang="fi-FI" dirty="0" smtClean="0"/>
            </a:br>
            <a:r>
              <a:rPr lang="fi-FI" dirty="0" smtClean="0"/>
              <a:t>(varmistetaan </a:t>
            </a:r>
            <a:r>
              <a:rPr lang="fi-FI" dirty="0"/>
              <a:t>lääkkeen </a:t>
            </a:r>
            <a:r>
              <a:rPr lang="fi-FI" dirty="0" smtClean="0"/>
              <a:t>turvallisuus</a:t>
            </a:r>
            <a:r>
              <a:rPr lang="fi-FI" dirty="0"/>
              <a:t>, teho ja </a:t>
            </a:r>
            <a:r>
              <a:rPr lang="fi-FI" dirty="0" smtClean="0"/>
              <a:t>laatu)</a:t>
            </a:r>
          </a:p>
          <a:p>
            <a:r>
              <a:rPr lang="fi-FI" dirty="0" smtClean="0"/>
              <a:t>joissakin lääkkeissä </a:t>
            </a:r>
            <a:r>
              <a:rPr lang="fi-FI" dirty="0"/>
              <a:t>pienet pakkaukset ovat itsehoitolääkkeitä ja suuremmat </a:t>
            </a:r>
            <a:r>
              <a:rPr lang="fi-FI" dirty="0" smtClean="0"/>
              <a:t>reseptilääkkeitä</a:t>
            </a:r>
          </a:p>
          <a:p>
            <a:r>
              <a:rPr lang="fi-FI" b="1" dirty="0"/>
              <a:t>p</a:t>
            </a:r>
            <a:r>
              <a:rPr lang="fi-FI" b="1" dirty="0" smtClean="0"/>
              <a:t>akkausseloste</a:t>
            </a:r>
          </a:p>
          <a:p>
            <a:pPr lvl="1"/>
            <a:r>
              <a:rPr lang="fi-FI" dirty="0" smtClean="0"/>
              <a:t>lääkkeen </a:t>
            </a:r>
            <a:r>
              <a:rPr lang="fi-FI" dirty="0"/>
              <a:t>käyttäjälle tarkoitettu tiedote lääkkeestä </a:t>
            </a:r>
            <a:r>
              <a:rPr lang="fi-FI" dirty="0" smtClean="0"/>
              <a:t>ja </a:t>
            </a:r>
            <a:r>
              <a:rPr lang="fi-FI" dirty="0"/>
              <a:t>sen oikeasta </a:t>
            </a:r>
            <a:r>
              <a:rPr lang="fi-FI" dirty="0" smtClean="0"/>
              <a:t>käytöstä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nnostusohjetta </a:t>
            </a:r>
            <a:r>
              <a:rPr lang="fi-FI" dirty="0"/>
              <a:t>tai -suositusta ei saa </a:t>
            </a:r>
            <a:r>
              <a:rPr lang="fi-FI" dirty="0" smtClean="0"/>
              <a:t>ylittää </a:t>
            </a:r>
            <a:br>
              <a:rPr lang="fi-FI" dirty="0" smtClean="0"/>
            </a:br>
            <a:r>
              <a:rPr lang="fi-FI" dirty="0" smtClean="0"/>
              <a:t>(yliannostus </a:t>
            </a:r>
            <a:r>
              <a:rPr lang="fi-FI" dirty="0"/>
              <a:t>voi olla vaarallista ja aiheuttaa jopa </a:t>
            </a:r>
            <a:r>
              <a:rPr lang="fi-FI" dirty="0" smtClean="0"/>
              <a:t>myrkytyksen)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itsehoitolääkkeet</a:t>
            </a:r>
          </a:p>
          <a:p>
            <a:pPr lvl="1"/>
            <a:r>
              <a:rPr lang="fi-FI" dirty="0"/>
              <a:t>myydyimpiä </a:t>
            </a:r>
            <a:r>
              <a:rPr lang="fi-FI" dirty="0" smtClean="0"/>
              <a:t>kipu-</a:t>
            </a:r>
            <a:r>
              <a:rPr lang="fi-FI" dirty="0"/>
              <a:t>, vatsa-, </a:t>
            </a:r>
            <a:r>
              <a:rPr lang="fi-FI" dirty="0" smtClean="0"/>
              <a:t>ihotauti- </a:t>
            </a:r>
            <a:r>
              <a:rPr lang="fi-FI" dirty="0"/>
              <a:t>ja </a:t>
            </a:r>
            <a:r>
              <a:rPr lang="fi-FI" dirty="0" smtClean="0"/>
              <a:t>allergialääkkeet </a:t>
            </a:r>
          </a:p>
          <a:p>
            <a:pPr lvl="1"/>
            <a:r>
              <a:rPr lang="fi-FI" dirty="0" smtClean="0"/>
              <a:t>tehokkaita </a:t>
            </a:r>
            <a:r>
              <a:rPr lang="fi-FI" dirty="0"/>
              <a:t>ja turvallisia oikein </a:t>
            </a:r>
            <a:r>
              <a:rPr lang="fi-FI" dirty="0" smtClean="0"/>
              <a:t>käytettyinä</a:t>
            </a:r>
          </a:p>
          <a:p>
            <a:pPr lvl="1"/>
            <a:r>
              <a:rPr lang="fi-FI" dirty="0" smtClean="0"/>
              <a:t>tiettyjä lääkkeitä</a:t>
            </a:r>
            <a:r>
              <a:rPr lang="fi-FI" dirty="0"/>
              <a:t> </a:t>
            </a:r>
            <a:r>
              <a:rPr lang="fi-FI" dirty="0" smtClean="0"/>
              <a:t>saa </a:t>
            </a:r>
            <a:r>
              <a:rPr lang="fi-FI" dirty="0"/>
              <a:t>ostaa vain siten, että </a:t>
            </a:r>
            <a:r>
              <a:rPr lang="fi-FI" dirty="0" smtClean="0"/>
              <a:t>apteekkihenkilökunta </a:t>
            </a:r>
            <a:r>
              <a:rPr lang="fi-FI" dirty="0"/>
              <a:t>antaa henkilökohtaista </a:t>
            </a:r>
            <a:r>
              <a:rPr lang="fi-FI" dirty="0" smtClean="0"/>
              <a:t>lisäneuvontaa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lääkemääräys- </a:t>
            </a:r>
            <a:r>
              <a:rPr lang="fi-FI" b="1" dirty="0"/>
              <a:t>eli </a:t>
            </a:r>
            <a:r>
              <a:rPr lang="fi-FI" b="1" dirty="0" smtClean="0"/>
              <a:t>reseptilääkkeet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365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1008</Words>
  <Application>Microsoft Office PowerPoint</Application>
  <PresentationFormat>Näytössä katseltava diaesitys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Terve 1: Terveyden perusteet</vt:lpstr>
      <vt:lpstr>Itsehoito</vt:lpstr>
      <vt:lpstr>Omahoito</vt:lpstr>
      <vt:lpstr>Hoidon muodot vs. kansantalous</vt:lpstr>
      <vt:lpstr>Kipu ja sen hoito</vt:lpstr>
      <vt:lpstr>Päänsärky ja sen hoito</vt:lpstr>
      <vt:lpstr>Migreeni ja sen hoito</vt:lpstr>
      <vt:lpstr>Apteekit</vt:lpstr>
      <vt:lpstr>Itsehoito- ja reseptilääkkeet</vt:lpstr>
      <vt:lpstr>Sähköinen lääkemääräys (resepti)</vt:lpstr>
      <vt:lpstr>Lääkkeiden haittavaikutukset</vt:lpstr>
      <vt:lpstr>Hätäensiapu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128</cp:revision>
  <dcterms:created xsi:type="dcterms:W3CDTF">2017-06-09T06:02:13Z</dcterms:created>
  <dcterms:modified xsi:type="dcterms:W3CDTF">2022-02-11T09:51:41Z</dcterms:modified>
</cp:coreProperties>
</file>