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0" r:id="rId5"/>
  </p:sldMasterIdLst>
  <p:notesMasterIdLst>
    <p:notesMasterId r:id="rId24"/>
  </p:notesMasterIdLst>
  <p:sldIdLst>
    <p:sldId id="279" r:id="rId6"/>
    <p:sldId id="280" r:id="rId7"/>
    <p:sldId id="258" r:id="rId8"/>
    <p:sldId id="290" r:id="rId9"/>
    <p:sldId id="278" r:id="rId10"/>
    <p:sldId id="281" r:id="rId11"/>
    <p:sldId id="276" r:id="rId12"/>
    <p:sldId id="282" r:id="rId13"/>
    <p:sldId id="267" r:id="rId14"/>
    <p:sldId id="283" r:id="rId15"/>
    <p:sldId id="284" r:id="rId16"/>
    <p:sldId id="285" r:id="rId17"/>
    <p:sldId id="259" r:id="rId18"/>
    <p:sldId id="286" r:id="rId19"/>
    <p:sldId id="287" r:id="rId20"/>
    <p:sldId id="288" r:id="rId21"/>
    <p:sldId id="289" r:id="rId22"/>
    <p:sldId id="262" r:id="rId23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letusosa" id="{FA5A8899-B84F-5E46-94A4-8192503260A7}">
          <p14:sldIdLst>
            <p14:sldId id="279"/>
            <p14:sldId id="280"/>
            <p14:sldId id="258"/>
            <p14:sldId id="290"/>
            <p14:sldId id="278"/>
            <p14:sldId id="281"/>
            <p14:sldId id="276"/>
            <p14:sldId id="282"/>
            <p14:sldId id="267"/>
            <p14:sldId id="283"/>
            <p14:sldId id="284"/>
            <p14:sldId id="285"/>
            <p14:sldId id="259"/>
            <p14:sldId id="286"/>
            <p14:sldId id="287"/>
            <p14:sldId id="288"/>
            <p14:sldId id="289"/>
            <p14:sldId id="26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1B3156C-8752-D1EB-104E-B34FBFEF97FF}" name="Mervi Holopainen" initials="MH" userId="28df6691d81be459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9DC"/>
    <a:srgbClr val="862B7C"/>
    <a:srgbClr val="0FAD0E"/>
    <a:srgbClr val="DEC9D9"/>
    <a:srgbClr val="F9DCF5"/>
    <a:srgbClr val="D4BCD1"/>
    <a:srgbClr val="C099BB"/>
    <a:srgbClr val="A16098"/>
    <a:srgbClr val="DF4C62"/>
    <a:srgbClr val="74B9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CF0B821-3280-486A-9515-58F7E03BB8E1}" v="91" dt="2022-12-09T10:25:06.56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Normaali tyyli 4 - Korostu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inimized">
    <p:restoredLeft sz="0" autoAdjust="0"/>
    <p:restoredTop sz="0" autoAdjust="0"/>
  </p:normalViewPr>
  <p:slideViewPr>
    <p:cSldViewPr snapToGrid="0" snapToObjects="1">
      <p:cViewPr varScale="1">
        <p:scale>
          <a:sx n="12" d="100"/>
          <a:sy n="12" d="100"/>
        </p:scale>
        <p:origin x="2635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5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heme" Target="theme/theme1.xml"/><Relationship Id="rId30" Type="http://schemas.microsoft.com/office/2018/10/relationships/authors" Target="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F66D5E-033E-452C-9FA3-C2DC507A0EB6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044AFB5D-F298-42E7-BC31-24D53317494A}">
      <dgm:prSet/>
      <dgm:spPr/>
      <dgm:t>
        <a:bodyPr/>
        <a:lstStyle/>
        <a:p>
          <a:r>
            <a:rPr lang="fi-FI" dirty="0"/>
            <a:t>CRISPR-tekniikalla DNA-ketju saadaan katkaistua juuri halutusta kohtaa</a:t>
          </a:r>
          <a:endParaRPr lang="en-US" dirty="0"/>
        </a:p>
      </dgm:t>
    </dgm:pt>
    <dgm:pt modelId="{1B047B4E-3B64-4013-8DDE-2D4BB402A9F0}" type="parTrans" cxnId="{4B099476-E540-4C94-9903-5399FCDE24CE}">
      <dgm:prSet/>
      <dgm:spPr/>
      <dgm:t>
        <a:bodyPr/>
        <a:lstStyle/>
        <a:p>
          <a:endParaRPr lang="en-US"/>
        </a:p>
      </dgm:t>
    </dgm:pt>
    <dgm:pt modelId="{6999A388-03F9-4AE5-9D53-42CE1EDA15FE}" type="sibTrans" cxnId="{4B099476-E540-4C94-9903-5399FCDE24CE}">
      <dgm:prSet/>
      <dgm:spPr/>
      <dgm:t>
        <a:bodyPr/>
        <a:lstStyle/>
        <a:p>
          <a:endParaRPr lang="en-US"/>
        </a:p>
      </dgm:t>
    </dgm:pt>
    <dgm:pt modelId="{F90C025B-E80F-429D-AC82-E777F0B41747}">
      <dgm:prSet/>
      <dgm:spPr/>
      <dgm:t>
        <a:bodyPr/>
        <a:lstStyle/>
        <a:p>
          <a:r>
            <a:rPr lang="fi-FI" dirty="0"/>
            <a:t>Katkaisukohdan löytäminen perustuu opas-RNA:han</a:t>
          </a:r>
        </a:p>
        <a:p>
          <a:r>
            <a:rPr lang="fi-FI" dirty="0"/>
            <a:t>	- Opas-RNA tehdään synteettisesti laboratoriossa</a:t>
          </a:r>
          <a:endParaRPr lang="en-US" dirty="0"/>
        </a:p>
      </dgm:t>
    </dgm:pt>
    <dgm:pt modelId="{EB0BF525-1341-4A24-AC05-A80F3AB4E9AD}" type="parTrans" cxnId="{DD391AC6-3C59-4D32-ABF5-0626DCE12F3B}">
      <dgm:prSet/>
      <dgm:spPr/>
      <dgm:t>
        <a:bodyPr/>
        <a:lstStyle/>
        <a:p>
          <a:endParaRPr lang="en-US"/>
        </a:p>
      </dgm:t>
    </dgm:pt>
    <dgm:pt modelId="{AF0C8D22-8CDC-4B7C-9B74-77630F74C099}" type="sibTrans" cxnId="{DD391AC6-3C59-4D32-ABF5-0626DCE12F3B}">
      <dgm:prSet/>
      <dgm:spPr/>
      <dgm:t>
        <a:bodyPr/>
        <a:lstStyle/>
        <a:p>
          <a:endParaRPr lang="en-US"/>
        </a:p>
      </dgm:t>
    </dgm:pt>
    <dgm:pt modelId="{FE134F71-A79C-4E47-8F91-B48C125DEA55}">
      <dgm:prSet/>
      <dgm:spPr/>
      <dgm:t>
        <a:bodyPr/>
        <a:lstStyle/>
        <a:p>
          <a:r>
            <a:rPr lang="fi-FI" dirty="0" err="1"/>
            <a:t>Cas</a:t>
          </a:r>
          <a:r>
            <a:rPr lang="fi-FI" dirty="0"/>
            <a:t>-entsyymi katkaisee DNA-kaksoisjuosteen tai toisen juosteen</a:t>
          </a:r>
          <a:endParaRPr lang="en-US" dirty="0"/>
        </a:p>
      </dgm:t>
    </dgm:pt>
    <dgm:pt modelId="{23DF0838-AF9F-4F41-9D02-2A76847BACA1}" type="parTrans" cxnId="{EFC2FECB-710D-41C5-95F1-E06E9CF65345}">
      <dgm:prSet/>
      <dgm:spPr/>
      <dgm:t>
        <a:bodyPr/>
        <a:lstStyle/>
        <a:p>
          <a:endParaRPr lang="en-US"/>
        </a:p>
      </dgm:t>
    </dgm:pt>
    <dgm:pt modelId="{093CC5D9-4ADE-44DD-8AD5-5AAE6D5F6361}" type="sibTrans" cxnId="{EFC2FECB-710D-41C5-95F1-E06E9CF65345}">
      <dgm:prSet/>
      <dgm:spPr/>
      <dgm:t>
        <a:bodyPr/>
        <a:lstStyle/>
        <a:p>
          <a:endParaRPr lang="en-US"/>
        </a:p>
      </dgm:t>
    </dgm:pt>
    <dgm:pt modelId="{698F9A06-7DF7-A244-9880-18043B6C3D92}" type="pres">
      <dgm:prSet presAssocID="{4FF66D5E-033E-452C-9FA3-C2DC507A0EB6}" presName="linear" presStyleCnt="0">
        <dgm:presLayoutVars>
          <dgm:animLvl val="lvl"/>
          <dgm:resizeHandles val="exact"/>
        </dgm:presLayoutVars>
      </dgm:prSet>
      <dgm:spPr/>
    </dgm:pt>
    <dgm:pt modelId="{D16E647C-43D2-6940-9A5C-7427F1FA84D2}" type="pres">
      <dgm:prSet presAssocID="{044AFB5D-F298-42E7-BC31-24D53317494A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9AAE11AD-AC38-4197-9D94-2725D57ED512}" type="pres">
      <dgm:prSet presAssocID="{6999A388-03F9-4AE5-9D53-42CE1EDA15FE}" presName="spacer" presStyleCnt="0"/>
      <dgm:spPr/>
    </dgm:pt>
    <dgm:pt modelId="{DC4351FD-0349-D14C-8F15-E038CFDA3372}" type="pres">
      <dgm:prSet presAssocID="{F90C025B-E80F-429D-AC82-E777F0B41747}" presName="parentText" presStyleLbl="node1" presStyleIdx="1" presStyleCnt="3" custLinFactNeighborY="47201">
        <dgm:presLayoutVars>
          <dgm:chMax val="0"/>
          <dgm:bulletEnabled val="1"/>
        </dgm:presLayoutVars>
      </dgm:prSet>
      <dgm:spPr/>
    </dgm:pt>
    <dgm:pt modelId="{6491658B-F61C-DD46-848E-E88842FF921A}" type="pres">
      <dgm:prSet presAssocID="{AF0C8D22-8CDC-4B7C-9B74-77630F74C099}" presName="spacer" presStyleCnt="0"/>
      <dgm:spPr/>
    </dgm:pt>
    <dgm:pt modelId="{A24C85E8-EFCD-1343-B8A1-31B610427F1E}" type="pres">
      <dgm:prSet presAssocID="{FE134F71-A79C-4E47-8F91-B48C125DEA55}" presName="parentText" presStyleLbl="node1" presStyleIdx="2" presStyleCnt="3" custLinFactNeighborY="-48230">
        <dgm:presLayoutVars>
          <dgm:chMax val="0"/>
          <dgm:bulletEnabled val="1"/>
        </dgm:presLayoutVars>
      </dgm:prSet>
      <dgm:spPr/>
    </dgm:pt>
  </dgm:ptLst>
  <dgm:cxnLst>
    <dgm:cxn modelId="{136EF74D-3112-CC47-803E-738F87E601D5}" type="presOf" srcId="{FE134F71-A79C-4E47-8F91-B48C125DEA55}" destId="{A24C85E8-EFCD-1343-B8A1-31B610427F1E}" srcOrd="0" destOrd="0" presId="urn:microsoft.com/office/officeart/2005/8/layout/vList2"/>
    <dgm:cxn modelId="{663D8D73-C68A-9D48-A471-A20D2BD9A971}" type="presOf" srcId="{4FF66D5E-033E-452C-9FA3-C2DC507A0EB6}" destId="{698F9A06-7DF7-A244-9880-18043B6C3D92}" srcOrd="0" destOrd="0" presId="urn:microsoft.com/office/officeart/2005/8/layout/vList2"/>
    <dgm:cxn modelId="{4B099476-E540-4C94-9903-5399FCDE24CE}" srcId="{4FF66D5E-033E-452C-9FA3-C2DC507A0EB6}" destId="{044AFB5D-F298-42E7-BC31-24D53317494A}" srcOrd="0" destOrd="0" parTransId="{1B047B4E-3B64-4013-8DDE-2D4BB402A9F0}" sibTransId="{6999A388-03F9-4AE5-9D53-42CE1EDA15FE}"/>
    <dgm:cxn modelId="{9DFBFC93-AB09-ED48-852B-3DF44125520B}" type="presOf" srcId="{044AFB5D-F298-42E7-BC31-24D53317494A}" destId="{D16E647C-43D2-6940-9A5C-7427F1FA84D2}" srcOrd="0" destOrd="0" presId="urn:microsoft.com/office/officeart/2005/8/layout/vList2"/>
    <dgm:cxn modelId="{DD391AC6-3C59-4D32-ABF5-0626DCE12F3B}" srcId="{4FF66D5E-033E-452C-9FA3-C2DC507A0EB6}" destId="{F90C025B-E80F-429D-AC82-E777F0B41747}" srcOrd="1" destOrd="0" parTransId="{EB0BF525-1341-4A24-AC05-A80F3AB4E9AD}" sibTransId="{AF0C8D22-8CDC-4B7C-9B74-77630F74C099}"/>
    <dgm:cxn modelId="{EFC2FECB-710D-41C5-95F1-E06E9CF65345}" srcId="{4FF66D5E-033E-452C-9FA3-C2DC507A0EB6}" destId="{FE134F71-A79C-4E47-8F91-B48C125DEA55}" srcOrd="2" destOrd="0" parTransId="{23DF0838-AF9F-4F41-9D02-2A76847BACA1}" sibTransId="{093CC5D9-4ADE-44DD-8AD5-5AAE6D5F6361}"/>
    <dgm:cxn modelId="{34522BEA-FFFA-3C47-9F3B-A41896A7F3C3}" type="presOf" srcId="{F90C025B-E80F-429D-AC82-E777F0B41747}" destId="{DC4351FD-0349-D14C-8F15-E038CFDA3372}" srcOrd="0" destOrd="0" presId="urn:microsoft.com/office/officeart/2005/8/layout/vList2"/>
    <dgm:cxn modelId="{C4513E9B-73AC-CD4A-B755-1288EDB2439F}" type="presParOf" srcId="{698F9A06-7DF7-A244-9880-18043B6C3D92}" destId="{D16E647C-43D2-6940-9A5C-7427F1FA84D2}" srcOrd="0" destOrd="0" presId="urn:microsoft.com/office/officeart/2005/8/layout/vList2"/>
    <dgm:cxn modelId="{FE8A4795-EA42-4B2C-91A4-3A3FAA0E3ABD}" type="presParOf" srcId="{698F9A06-7DF7-A244-9880-18043B6C3D92}" destId="{9AAE11AD-AC38-4197-9D94-2725D57ED512}" srcOrd="1" destOrd="0" presId="urn:microsoft.com/office/officeart/2005/8/layout/vList2"/>
    <dgm:cxn modelId="{7403F767-910F-6F46-B274-DC26BA153485}" type="presParOf" srcId="{698F9A06-7DF7-A244-9880-18043B6C3D92}" destId="{DC4351FD-0349-D14C-8F15-E038CFDA3372}" srcOrd="2" destOrd="0" presId="urn:microsoft.com/office/officeart/2005/8/layout/vList2"/>
    <dgm:cxn modelId="{00E509DD-E497-0449-8C35-1C3724497471}" type="presParOf" srcId="{698F9A06-7DF7-A244-9880-18043B6C3D92}" destId="{6491658B-F61C-DD46-848E-E88842FF921A}" srcOrd="3" destOrd="0" presId="urn:microsoft.com/office/officeart/2005/8/layout/vList2"/>
    <dgm:cxn modelId="{4E34D159-2559-ED49-A930-69DA88BB8886}" type="presParOf" srcId="{698F9A06-7DF7-A244-9880-18043B6C3D92}" destId="{A24C85E8-EFCD-1343-B8A1-31B610427F1E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6E647C-43D2-6940-9A5C-7427F1FA84D2}">
      <dsp:nvSpPr>
        <dsp:cNvPr id="0" name=""/>
        <dsp:cNvSpPr/>
      </dsp:nvSpPr>
      <dsp:spPr>
        <a:xfrm>
          <a:off x="0" y="62504"/>
          <a:ext cx="10504990" cy="1287877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kern="1200" dirty="0"/>
            <a:t>CRISPR-tekniikalla DNA-ketju saadaan katkaistua juuri halutusta kohtaa</a:t>
          </a:r>
          <a:endParaRPr lang="en-US" sz="2800" kern="1200" dirty="0"/>
        </a:p>
      </dsp:txBody>
      <dsp:txXfrm>
        <a:off x="62869" y="125373"/>
        <a:ext cx="10379252" cy="1162139"/>
      </dsp:txXfrm>
    </dsp:sp>
    <dsp:sp modelId="{DC4351FD-0349-D14C-8F15-E038CFDA3372}">
      <dsp:nvSpPr>
        <dsp:cNvPr id="0" name=""/>
        <dsp:cNvSpPr/>
      </dsp:nvSpPr>
      <dsp:spPr>
        <a:xfrm>
          <a:off x="0" y="1469085"/>
          <a:ext cx="10504990" cy="1287877"/>
        </a:xfrm>
        <a:prstGeom prst="roundRect">
          <a:avLst/>
        </a:prstGeom>
        <a:solidFill>
          <a:schemeClr val="accent4">
            <a:hueOff val="1859021"/>
            <a:satOff val="24944"/>
            <a:lumOff val="1000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kern="1200" dirty="0"/>
            <a:t>Katkaisukohdan löytäminen perustuu opas-RNA:han</a:t>
          </a: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kern="1200" dirty="0"/>
            <a:t>	- Opas-RNA tehdään synteettisesti laboratoriossa</a:t>
          </a:r>
          <a:endParaRPr lang="en-US" sz="2800" kern="1200" dirty="0"/>
        </a:p>
      </dsp:txBody>
      <dsp:txXfrm>
        <a:off x="62869" y="1531954"/>
        <a:ext cx="10379252" cy="1162139"/>
      </dsp:txXfrm>
    </dsp:sp>
    <dsp:sp modelId="{A24C85E8-EFCD-1343-B8A1-31B610427F1E}">
      <dsp:nvSpPr>
        <dsp:cNvPr id="0" name=""/>
        <dsp:cNvSpPr/>
      </dsp:nvSpPr>
      <dsp:spPr>
        <a:xfrm>
          <a:off x="0" y="2760647"/>
          <a:ext cx="10504990" cy="1287877"/>
        </a:xfrm>
        <a:prstGeom prst="roundRect">
          <a:avLst/>
        </a:prstGeom>
        <a:solidFill>
          <a:schemeClr val="accent4">
            <a:hueOff val="3718043"/>
            <a:satOff val="49887"/>
            <a:lumOff val="2000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kern="1200" dirty="0" err="1"/>
            <a:t>Cas</a:t>
          </a:r>
          <a:r>
            <a:rPr lang="fi-FI" sz="2800" kern="1200" dirty="0"/>
            <a:t>-entsyymi katkaisee DNA-kaksoisjuosteen tai toisen juosteen</a:t>
          </a:r>
          <a:endParaRPr lang="en-US" sz="2800" kern="1200" dirty="0"/>
        </a:p>
      </dsp:txBody>
      <dsp:txXfrm>
        <a:off x="62869" y="2823516"/>
        <a:ext cx="10379252" cy="11621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FFB6CB-8672-6C41-9AE6-36381D05995E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2884B2-4647-6F4B-B58A-4FBCFBA433A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5838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2884B2-4647-6F4B-B58A-4FBCFBA433A2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9331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46452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46771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900368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416254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341960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48540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74223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263650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088528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076798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76477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887857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507562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082224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48246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98206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11960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10250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86484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87860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5934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39899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80CBCCCD-44EF-4342-856A-32FF0C0F1151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374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88154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5000"/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F07BE9C-A4BE-F2A2-2028-14105968F0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34" y="2651675"/>
            <a:ext cx="5705464" cy="1964226"/>
          </a:xfrm>
          <a:solidFill>
            <a:schemeClr val="lt1">
              <a:alpha val="56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fi-FI" sz="4000" dirty="0">
                <a:solidFill>
                  <a:schemeClr val="tx1"/>
                </a:solidFill>
              </a:rPr>
              <a:t>5 Geenitekniikka perustuu tutkimustietoon geenien rakenteesta ja toiminnasta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89303247-C0B1-8A73-D3D4-E659DDF8B59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  <p:grpSp>
        <p:nvGrpSpPr>
          <p:cNvPr id="28" name="Ryhmä 27">
            <a:extLst>
              <a:ext uri="{FF2B5EF4-FFF2-40B4-BE49-F238E27FC236}">
                <a16:creationId xmlns:a16="http://schemas.microsoft.com/office/drawing/2014/main" id="{3E3C0262-15FF-4484-AE46-5B4AF6974AB8}"/>
              </a:ext>
            </a:extLst>
          </p:cNvPr>
          <p:cNvGrpSpPr/>
          <p:nvPr/>
        </p:nvGrpSpPr>
        <p:grpSpPr>
          <a:xfrm>
            <a:off x="5869584" y="1617142"/>
            <a:ext cx="6296890" cy="1981257"/>
            <a:chOff x="0" y="1587780"/>
            <a:chExt cx="6296890" cy="2318691"/>
          </a:xfrm>
        </p:grpSpPr>
        <p:sp>
          <p:nvSpPr>
            <p:cNvPr id="29" name="Suorakulmio: Pyöristetyt kulmat 28">
              <a:extLst>
                <a:ext uri="{FF2B5EF4-FFF2-40B4-BE49-F238E27FC236}">
                  <a16:creationId xmlns:a16="http://schemas.microsoft.com/office/drawing/2014/main" id="{278F7280-AA0E-4812-899F-AC70DD62B82B}"/>
                </a:ext>
              </a:extLst>
            </p:cNvPr>
            <p:cNvSpPr/>
            <p:nvPr/>
          </p:nvSpPr>
          <p:spPr>
            <a:xfrm>
              <a:off x="0" y="1587780"/>
              <a:ext cx="6296890" cy="2318691"/>
            </a:xfrm>
            <a:prstGeom prst="roundRect">
              <a:avLst/>
            </a:prstGeom>
            <a:solidFill>
              <a:schemeClr val="tx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30" name="Suorakulmio: Pyöristetyt kulmat 4">
              <a:extLst>
                <a:ext uri="{FF2B5EF4-FFF2-40B4-BE49-F238E27FC236}">
                  <a16:creationId xmlns:a16="http://schemas.microsoft.com/office/drawing/2014/main" id="{83A8D1E9-A61D-4C0F-A714-7E6B7D6CD7CF}"/>
                </a:ext>
              </a:extLst>
            </p:cNvPr>
            <p:cNvSpPr txBox="1"/>
            <p:nvPr/>
          </p:nvSpPr>
          <p:spPr>
            <a:xfrm>
              <a:off x="113189" y="1700969"/>
              <a:ext cx="6070512" cy="209231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lvl="0" indent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i-FI" sz="1800" kern="1200" dirty="0"/>
                <a:t>Geenitekniikka = menetelmät, joilla</a:t>
              </a:r>
              <a:r>
                <a:rPr lang="mr-IN" sz="1800" kern="1200" dirty="0"/>
                <a:t>…</a:t>
              </a:r>
              <a:endParaRPr lang="fi-FI" sz="1800" kern="1200" dirty="0"/>
            </a:p>
            <a:p>
              <a:pPr marL="285750" lvl="0" indent="-2857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fi-FI" sz="1800" kern="1200" dirty="0"/>
                <a:t>eristetään</a:t>
              </a:r>
            </a:p>
            <a:p>
              <a:pPr marL="285750" lvl="0" indent="-2857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fi-FI" sz="1800" kern="1200" dirty="0"/>
                <a:t>analysoidaan</a:t>
              </a:r>
            </a:p>
            <a:p>
              <a:pPr marL="285750" lvl="0" indent="-2857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fi-FI" sz="1800" kern="1200" dirty="0"/>
                <a:t>muokataan</a:t>
              </a:r>
            </a:p>
            <a:p>
              <a:pPr marL="285750" lvl="0" indent="-2857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fi-FI" sz="1800" kern="1200" dirty="0"/>
                <a:t>siirretään soluihin DNA:ta tai RNA:ta</a:t>
              </a:r>
              <a:endParaRPr lang="fi-FI" sz="1800" kern="1200" dirty="0">
                <a:cs typeface="Calibri"/>
              </a:endParaRPr>
            </a:p>
          </p:txBody>
        </p:sp>
      </p:grpSp>
      <p:grpSp>
        <p:nvGrpSpPr>
          <p:cNvPr id="31" name="Ryhmä 30">
            <a:extLst>
              <a:ext uri="{FF2B5EF4-FFF2-40B4-BE49-F238E27FC236}">
                <a16:creationId xmlns:a16="http://schemas.microsoft.com/office/drawing/2014/main" id="{C283B87B-3446-4399-B967-BB70382C9099}"/>
              </a:ext>
            </a:extLst>
          </p:cNvPr>
          <p:cNvGrpSpPr/>
          <p:nvPr/>
        </p:nvGrpSpPr>
        <p:grpSpPr>
          <a:xfrm>
            <a:off x="5844058" y="3674115"/>
            <a:ext cx="6347942" cy="1551028"/>
            <a:chOff x="0" y="4235501"/>
            <a:chExt cx="6296890" cy="1278407"/>
          </a:xfrm>
        </p:grpSpPr>
        <p:sp>
          <p:nvSpPr>
            <p:cNvPr id="32" name="Suorakulmio: Pyöristetyt kulmat 31">
              <a:extLst>
                <a:ext uri="{FF2B5EF4-FFF2-40B4-BE49-F238E27FC236}">
                  <a16:creationId xmlns:a16="http://schemas.microsoft.com/office/drawing/2014/main" id="{131D49CD-DC4D-4124-AB10-B423935DD948}"/>
                </a:ext>
              </a:extLst>
            </p:cNvPr>
            <p:cNvSpPr/>
            <p:nvPr/>
          </p:nvSpPr>
          <p:spPr>
            <a:xfrm>
              <a:off x="0" y="4235501"/>
              <a:ext cx="6296890" cy="1278407"/>
            </a:xfrm>
            <a:prstGeom prst="roundRect">
              <a:avLst/>
            </a:prstGeom>
            <a:solidFill>
              <a:schemeClr val="tx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33" name="Suorakulmio: Pyöristetyt kulmat 4">
              <a:extLst>
                <a:ext uri="{FF2B5EF4-FFF2-40B4-BE49-F238E27FC236}">
                  <a16:creationId xmlns:a16="http://schemas.microsoft.com/office/drawing/2014/main" id="{1D512597-2AD9-49E1-A956-48057281F96C}"/>
                </a:ext>
              </a:extLst>
            </p:cNvPr>
            <p:cNvSpPr txBox="1"/>
            <p:nvPr/>
          </p:nvSpPr>
          <p:spPr>
            <a:xfrm>
              <a:off x="62407" y="4297908"/>
              <a:ext cx="6172076" cy="115359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lvl="0" indent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charset="0"/>
                <a:buNone/>
              </a:pPr>
              <a:r>
                <a:rPr lang="fi-FI" sz="1800" kern="1200" dirty="0"/>
                <a:t>Geenitekniikka</a:t>
              </a:r>
            </a:p>
            <a:p>
              <a:pPr marL="285750" lvl="0" indent="-2857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fi-FI" sz="1800" kern="1200" dirty="0"/>
                <a:t>on monitieteistä</a:t>
              </a:r>
            </a:p>
            <a:p>
              <a:pPr marL="285750" lvl="0" indent="-2857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fi-FI" sz="1800" kern="1200" dirty="0"/>
                <a:t>kehittyy nopeasti</a:t>
              </a:r>
            </a:p>
            <a:p>
              <a:pPr marL="285750" lvl="0" indent="-2857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fi-FI" sz="1800" kern="1200" dirty="0"/>
                <a:t>sen avulla kehitetään ratkaisuja monenlaisiin ongelmiin</a:t>
              </a:r>
              <a:endParaRPr lang="fi-FI" sz="1800" kern="1200" dirty="0">
                <a:cs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507405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600" b="1" dirty="0">
                <a:solidFill>
                  <a:srgbClr val="00A9DC"/>
                </a:solidFill>
                <a:ea typeface="+mj-lt"/>
                <a:cs typeface="+mj-lt"/>
              </a:rPr>
              <a:t>Geenien rakenne on erilainen </a:t>
            </a:r>
            <a:br>
              <a:rPr lang="fi-FI" sz="3600" b="1" dirty="0">
                <a:solidFill>
                  <a:srgbClr val="00A9DC"/>
                </a:solidFill>
                <a:ea typeface="+mj-lt"/>
                <a:cs typeface="+mj-lt"/>
              </a:rPr>
            </a:br>
            <a:r>
              <a:rPr lang="fi-FI" sz="3600" b="1" dirty="0">
                <a:solidFill>
                  <a:srgbClr val="00A9DC"/>
                </a:solidFill>
                <a:ea typeface="+mj-lt"/>
                <a:cs typeface="+mj-lt"/>
              </a:rPr>
              <a:t>tumattomilla ja tumallisilla eliöillä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38200" y="853263"/>
            <a:ext cx="9481457" cy="5592507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endParaRPr lang="fi-FI" dirty="0"/>
          </a:p>
          <a:p>
            <a:pPr marL="0" indent="0">
              <a:lnSpc>
                <a:spcPct val="80000"/>
              </a:lnSpc>
              <a:buNone/>
            </a:pPr>
            <a:endParaRPr lang="fi-FI" dirty="0"/>
          </a:p>
          <a:p>
            <a:pPr>
              <a:lnSpc>
                <a:spcPct val="80000"/>
              </a:lnSpc>
            </a:pPr>
            <a:r>
              <a:rPr lang="fi-FI" dirty="0">
                <a:solidFill>
                  <a:srgbClr val="00A9DC"/>
                </a:solidFill>
              </a:rPr>
              <a:t>Bakteerien geeni koostuu säätelyalueesta ja </a:t>
            </a:r>
            <a:r>
              <a:rPr lang="fi-FI" dirty="0" err="1">
                <a:solidFill>
                  <a:srgbClr val="00A9DC"/>
                </a:solidFill>
              </a:rPr>
              <a:t>eksonien</a:t>
            </a:r>
            <a:r>
              <a:rPr lang="fi-FI" dirty="0">
                <a:solidFill>
                  <a:srgbClr val="00A9DC"/>
                </a:solidFill>
              </a:rPr>
              <a:t> muodostamasta koodaavasta alueesta.</a:t>
            </a:r>
          </a:p>
          <a:p>
            <a:pPr>
              <a:lnSpc>
                <a:spcPct val="80000"/>
              </a:lnSpc>
            </a:pPr>
            <a:r>
              <a:rPr lang="fi-FI" dirty="0" err="1">
                <a:solidFill>
                  <a:srgbClr val="00A9DC"/>
                </a:solidFill>
              </a:rPr>
              <a:t>Operonilla</a:t>
            </a:r>
            <a:r>
              <a:rPr lang="fi-FI" dirty="0">
                <a:solidFill>
                  <a:srgbClr val="00A9DC"/>
                </a:solidFill>
              </a:rPr>
              <a:t> tarkoitetaan yhden säätelyalueen ja usean koodaavan alueen muodostamaa kokonaisuutta.</a:t>
            </a:r>
          </a:p>
          <a:p>
            <a:pPr>
              <a:lnSpc>
                <a:spcPct val="80000"/>
              </a:lnSpc>
            </a:pPr>
            <a:endParaRPr lang="fi-FI" dirty="0"/>
          </a:p>
          <a:p>
            <a:pPr marL="0" indent="0">
              <a:lnSpc>
                <a:spcPct val="80000"/>
              </a:lnSpc>
              <a:buNone/>
            </a:pPr>
            <a:r>
              <a:rPr lang="fi-FI" dirty="0"/>
              <a:t>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fi-FI" dirty="0"/>
              <a:t> </a:t>
            </a:r>
          </a:p>
          <a:p>
            <a:pPr>
              <a:lnSpc>
                <a:spcPct val="80000"/>
              </a:lnSpc>
            </a:pPr>
            <a:endParaRPr lang="fi-FI" dirty="0"/>
          </a:p>
          <a:p>
            <a:pPr marL="0" indent="0">
              <a:lnSpc>
                <a:spcPct val="80000"/>
              </a:lnSpc>
              <a:buNone/>
            </a:pPr>
            <a:endParaRPr lang="fi-FI" dirty="0"/>
          </a:p>
          <a:p>
            <a:pPr marL="0" indent="0">
              <a:lnSpc>
                <a:spcPct val="80000"/>
              </a:lnSpc>
              <a:buNone/>
            </a:pPr>
            <a:endParaRPr lang="fi-FI" dirty="0"/>
          </a:p>
          <a:p>
            <a:pPr marL="0" indent="0">
              <a:lnSpc>
                <a:spcPct val="80000"/>
              </a:lnSpc>
              <a:buNone/>
            </a:pPr>
            <a:endParaRPr lang="fi-FI" dirty="0"/>
          </a:p>
          <a:p>
            <a:pPr marL="0" indent="0">
              <a:lnSpc>
                <a:spcPct val="80000"/>
              </a:lnSpc>
              <a:buNone/>
            </a:pPr>
            <a:endParaRPr lang="fi-FI" dirty="0"/>
          </a:p>
          <a:p>
            <a:pPr marL="0" indent="0">
              <a:lnSpc>
                <a:spcPct val="80000"/>
              </a:lnSpc>
              <a:buNone/>
            </a:pPr>
            <a:endParaRPr lang="fi-FI" dirty="0"/>
          </a:p>
          <a:p>
            <a:pPr marL="0" indent="0">
              <a:lnSpc>
                <a:spcPct val="80000"/>
              </a:lnSpc>
              <a:buNone/>
            </a:pPr>
            <a:endParaRPr lang="fi-FI" dirty="0"/>
          </a:p>
          <a:p>
            <a:endParaRPr lang="fi-FI" dirty="0"/>
          </a:p>
          <a:p>
            <a:endParaRPr lang="fi-FI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3AC67BFF-AD64-12E6-5460-791E98CFF3B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171242" y="3507256"/>
            <a:ext cx="7849515" cy="2985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400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600" b="1" dirty="0">
                <a:solidFill>
                  <a:srgbClr val="00A9DC"/>
                </a:solidFill>
                <a:ea typeface="+mj-lt"/>
                <a:cs typeface="+mj-lt"/>
              </a:rPr>
              <a:t>Geenien rakenne on erilainen </a:t>
            </a:r>
            <a:br>
              <a:rPr lang="fi-FI" sz="3600" b="1" dirty="0">
                <a:solidFill>
                  <a:srgbClr val="00A9DC"/>
                </a:solidFill>
                <a:ea typeface="+mj-lt"/>
                <a:cs typeface="+mj-lt"/>
              </a:rPr>
            </a:br>
            <a:r>
              <a:rPr lang="fi-FI" sz="3600" b="1" dirty="0">
                <a:solidFill>
                  <a:srgbClr val="00A9DC"/>
                </a:solidFill>
                <a:ea typeface="+mj-lt"/>
                <a:cs typeface="+mj-lt"/>
              </a:rPr>
              <a:t>tumattomilla ja tumallisilla eliöillä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38200" y="853263"/>
            <a:ext cx="9481457" cy="5592507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endParaRPr lang="fi-FI" dirty="0"/>
          </a:p>
          <a:p>
            <a:pPr marL="0" indent="0">
              <a:lnSpc>
                <a:spcPct val="80000"/>
              </a:lnSpc>
              <a:buNone/>
            </a:pPr>
            <a:endParaRPr lang="fi-FI" dirty="0">
              <a:solidFill>
                <a:srgbClr val="00A9DC"/>
              </a:solidFill>
            </a:endParaRPr>
          </a:p>
          <a:p>
            <a:pPr>
              <a:lnSpc>
                <a:spcPct val="80000"/>
              </a:lnSpc>
            </a:pPr>
            <a:r>
              <a:rPr lang="fi-FI" dirty="0">
                <a:solidFill>
                  <a:srgbClr val="00A9DC"/>
                </a:solidFill>
              </a:rPr>
              <a:t>Tumallisen solun geeni muodostuu säätelyalueesta ja </a:t>
            </a:r>
            <a:r>
              <a:rPr lang="fi-FI" dirty="0" err="1">
                <a:solidFill>
                  <a:srgbClr val="00A9DC"/>
                </a:solidFill>
              </a:rPr>
              <a:t>introneista</a:t>
            </a:r>
            <a:r>
              <a:rPr lang="fi-FI" dirty="0">
                <a:solidFill>
                  <a:srgbClr val="00A9DC"/>
                </a:solidFill>
              </a:rPr>
              <a:t> sekä epäjatkuvasta </a:t>
            </a:r>
            <a:r>
              <a:rPr lang="fi-FI" dirty="0" err="1">
                <a:solidFill>
                  <a:srgbClr val="00A9DC"/>
                </a:solidFill>
              </a:rPr>
              <a:t>eksonien</a:t>
            </a:r>
            <a:r>
              <a:rPr lang="fi-FI" dirty="0">
                <a:solidFill>
                  <a:srgbClr val="00A9DC"/>
                </a:solidFill>
              </a:rPr>
              <a:t> muodostamasta koodaavasta alueesta.</a:t>
            </a:r>
          </a:p>
          <a:p>
            <a:pPr>
              <a:lnSpc>
                <a:spcPct val="80000"/>
              </a:lnSpc>
            </a:pPr>
            <a:r>
              <a:rPr lang="fi-FI" dirty="0" err="1">
                <a:solidFill>
                  <a:srgbClr val="00A9DC"/>
                </a:solidFill>
              </a:rPr>
              <a:t>Intronit</a:t>
            </a:r>
            <a:r>
              <a:rPr lang="fi-FI" dirty="0">
                <a:solidFill>
                  <a:srgbClr val="00A9DC"/>
                </a:solidFill>
              </a:rPr>
              <a:t> silmukoidaan pois luettaessa geeniä lähetti-RNA:ksi.</a:t>
            </a:r>
          </a:p>
          <a:p>
            <a:pPr>
              <a:lnSpc>
                <a:spcPct val="80000"/>
              </a:lnSpc>
            </a:pPr>
            <a:r>
              <a:rPr lang="fi-FI" dirty="0" err="1">
                <a:solidFill>
                  <a:srgbClr val="00A9DC"/>
                </a:solidFill>
              </a:rPr>
              <a:t>Eksomilla</a:t>
            </a:r>
            <a:r>
              <a:rPr lang="fi-FI" dirty="0">
                <a:solidFill>
                  <a:srgbClr val="00A9DC"/>
                </a:solidFill>
              </a:rPr>
              <a:t> tarkoitetaan eliön perimän kaikkia </a:t>
            </a:r>
            <a:r>
              <a:rPr lang="fi-FI" dirty="0" err="1">
                <a:solidFill>
                  <a:srgbClr val="00A9DC"/>
                </a:solidFill>
              </a:rPr>
              <a:t>eksoneita</a:t>
            </a:r>
            <a:r>
              <a:rPr lang="fi-FI" dirty="0">
                <a:solidFill>
                  <a:srgbClr val="00A9DC"/>
                </a:solidFill>
              </a:rPr>
              <a:t>.</a:t>
            </a:r>
          </a:p>
          <a:p>
            <a:pPr>
              <a:lnSpc>
                <a:spcPct val="80000"/>
              </a:lnSpc>
            </a:pPr>
            <a:endParaRPr lang="fi-FI" dirty="0"/>
          </a:p>
          <a:p>
            <a:pPr marL="0" indent="0">
              <a:lnSpc>
                <a:spcPct val="80000"/>
              </a:lnSpc>
              <a:buNone/>
            </a:pPr>
            <a:r>
              <a:rPr lang="fi-FI" dirty="0"/>
              <a:t> </a:t>
            </a:r>
          </a:p>
          <a:p>
            <a:pPr marL="0" indent="0">
              <a:lnSpc>
                <a:spcPct val="80000"/>
              </a:lnSpc>
              <a:buNone/>
            </a:pPr>
            <a:endParaRPr lang="fi-FI" dirty="0"/>
          </a:p>
          <a:p>
            <a:pPr>
              <a:lnSpc>
                <a:spcPct val="80000"/>
              </a:lnSpc>
            </a:pPr>
            <a:endParaRPr lang="fi-FI" dirty="0"/>
          </a:p>
          <a:p>
            <a:pPr marL="0" indent="0">
              <a:lnSpc>
                <a:spcPct val="80000"/>
              </a:lnSpc>
              <a:buNone/>
            </a:pPr>
            <a:endParaRPr lang="fi-FI" dirty="0"/>
          </a:p>
          <a:p>
            <a:pPr marL="0" indent="0">
              <a:lnSpc>
                <a:spcPct val="80000"/>
              </a:lnSpc>
              <a:buNone/>
            </a:pPr>
            <a:endParaRPr lang="fi-FI" dirty="0"/>
          </a:p>
          <a:p>
            <a:pPr marL="0" indent="0">
              <a:lnSpc>
                <a:spcPct val="80000"/>
              </a:lnSpc>
              <a:buNone/>
            </a:pPr>
            <a:endParaRPr lang="fi-FI" dirty="0"/>
          </a:p>
          <a:p>
            <a:pPr marL="0" indent="0">
              <a:lnSpc>
                <a:spcPct val="80000"/>
              </a:lnSpc>
              <a:buNone/>
            </a:pPr>
            <a:endParaRPr lang="fi-FI" dirty="0"/>
          </a:p>
          <a:p>
            <a:pPr marL="0" indent="0">
              <a:lnSpc>
                <a:spcPct val="80000"/>
              </a:lnSpc>
              <a:buNone/>
            </a:pPr>
            <a:endParaRPr lang="fi-FI" dirty="0"/>
          </a:p>
          <a:p>
            <a:pPr marL="0" indent="0">
              <a:lnSpc>
                <a:spcPct val="80000"/>
              </a:lnSpc>
              <a:buNone/>
            </a:pPr>
            <a:endParaRPr lang="fi-FI" dirty="0"/>
          </a:p>
          <a:p>
            <a:endParaRPr lang="fi-FI" dirty="0"/>
          </a:p>
          <a:p>
            <a:endParaRPr lang="fi-FI" dirty="0"/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EF7A7B1A-D1DC-C956-095F-1688C721B15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440925" y="4007316"/>
            <a:ext cx="9310149" cy="2850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2576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2531FE3-9D84-B5E0-48C8-C68626FFC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600" b="1" dirty="0">
                <a:solidFill>
                  <a:srgbClr val="00A9DC"/>
                </a:solidFill>
                <a:ea typeface="+mj-lt"/>
                <a:cs typeface="+mj-lt"/>
              </a:rPr>
              <a:t>Geenien sisältämän informaation mukaan </a:t>
            </a:r>
            <a:br>
              <a:rPr lang="fi-FI" sz="3600" b="1" dirty="0">
                <a:solidFill>
                  <a:srgbClr val="00A9DC"/>
                </a:solidFill>
                <a:ea typeface="+mj-lt"/>
                <a:cs typeface="+mj-lt"/>
              </a:rPr>
            </a:br>
            <a:r>
              <a:rPr lang="fi-FI" sz="3600" b="1" dirty="0">
                <a:solidFill>
                  <a:srgbClr val="00A9DC"/>
                </a:solidFill>
                <a:ea typeface="+mj-lt"/>
                <a:cs typeface="+mj-lt"/>
              </a:rPr>
              <a:t>rakennetaan proteiineja</a:t>
            </a:r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C1059AB5-263B-1364-290B-E6A9DDF888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/>
        </p:blipFill>
        <p:spPr>
          <a:xfrm>
            <a:off x="1004395" y="1670282"/>
            <a:ext cx="4100040" cy="4855125"/>
          </a:xfr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70845286-6F6C-AD22-43DA-944562007AF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182483" y="2446817"/>
            <a:ext cx="4836616" cy="330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4379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600" b="1" dirty="0">
                <a:solidFill>
                  <a:srgbClr val="00A9DC"/>
                </a:solidFill>
                <a:ea typeface="+mj-lt"/>
                <a:cs typeface="+mj-lt"/>
              </a:rPr>
              <a:t>Entsyymit ovat geenitekniikan työkaluja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38200" y="1408467"/>
            <a:ext cx="9481457" cy="5037303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endParaRPr lang="fi-FI" dirty="0"/>
          </a:p>
          <a:p>
            <a:pPr marL="0" indent="0">
              <a:lnSpc>
                <a:spcPct val="80000"/>
              </a:lnSpc>
              <a:buNone/>
            </a:pPr>
            <a:endParaRPr lang="fi-FI" dirty="0"/>
          </a:p>
          <a:p>
            <a:pPr marL="0" indent="0">
              <a:lnSpc>
                <a:spcPct val="80000"/>
              </a:lnSpc>
              <a:buNone/>
            </a:pPr>
            <a:endParaRPr lang="fi-FI" dirty="0"/>
          </a:p>
          <a:p>
            <a:endParaRPr lang="fi-FI" dirty="0"/>
          </a:p>
          <a:p>
            <a:endParaRPr lang="fi-FI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0F8357A7-BF11-7FAE-642A-A17626FCDFC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285" y="1690688"/>
            <a:ext cx="12184950" cy="4409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9471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877C82F-8390-2036-F3EB-83D7DB83F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600" b="1" dirty="0">
                <a:solidFill>
                  <a:srgbClr val="00A9DC"/>
                </a:solidFill>
                <a:ea typeface="+mj-lt"/>
                <a:cs typeface="+mj-lt"/>
              </a:rPr>
              <a:t>DNA pilkotaan paloiksi katkaisuentsyymeillä ja liitetään yhteen liittäjäentsyymeillä</a:t>
            </a:r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457F0698-6EC9-6540-B0CD-64256325F2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/>
        </p:blipFill>
        <p:spPr>
          <a:xfrm>
            <a:off x="522388" y="1690688"/>
            <a:ext cx="5510642" cy="4085079"/>
          </a:xfr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FEE42A1D-054C-9D02-07D3-43AD5FE5E78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348842" y="1654035"/>
            <a:ext cx="4544017" cy="5203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6057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3DB41B2-2DB0-A851-31B0-8ED6E3437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3600" b="1" dirty="0">
                <a:solidFill>
                  <a:srgbClr val="00A9DC"/>
                </a:solidFill>
                <a:ea typeface="+mj-lt"/>
                <a:cs typeface="+mj-lt"/>
              </a:rPr>
              <a:t>Yhdistelmä-DNA-tekniikka</a:t>
            </a:r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F4046B0A-988F-D587-0018-D08F29164E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/>
        </p:blipFill>
        <p:spPr>
          <a:xfrm>
            <a:off x="8208995" y="159266"/>
            <a:ext cx="2654372" cy="6698734"/>
          </a:xfrm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A4A384C9-AB98-50E2-C46C-8D455061677C}"/>
              </a:ext>
            </a:extLst>
          </p:cNvPr>
          <p:cNvSpPr txBox="1"/>
          <p:nvPr/>
        </p:nvSpPr>
        <p:spPr>
          <a:xfrm>
            <a:off x="996134" y="1690688"/>
            <a:ext cx="61147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solidFill>
                  <a:srgbClr val="00A9DC"/>
                </a:solidFill>
              </a:rPr>
              <a:t>Yhdistelmä-DNA-tekniikka on joukko menetelmiä, joiden avulla käsitellään, muokataan, yhdistetään ja siirretään DNA:ta</a:t>
            </a: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CDA184B4-7D65-4913-BF2F-B646892E394D}"/>
              </a:ext>
            </a:extLst>
          </p:cNvPr>
          <p:cNvSpPr txBox="1"/>
          <p:nvPr/>
        </p:nvSpPr>
        <p:spPr>
          <a:xfrm>
            <a:off x="6643868" y="159266"/>
            <a:ext cx="27779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Yhdistelmä-DNA-tekniikka</a:t>
            </a:r>
          </a:p>
        </p:txBody>
      </p:sp>
    </p:spTree>
    <p:extLst>
      <p:ext uri="{BB962C8B-B14F-4D97-AF65-F5344CB8AC3E}">
        <p14:creationId xmlns:p14="http://schemas.microsoft.com/office/powerpoint/2010/main" val="2831604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A1256E6-0835-3930-BD03-D203E1128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083461" cy="1325563"/>
          </a:xfrm>
        </p:spPr>
        <p:txBody>
          <a:bodyPr>
            <a:normAutofit fontScale="90000"/>
          </a:bodyPr>
          <a:lstStyle/>
          <a:p>
            <a:r>
              <a:rPr lang="fi-FI" sz="3600" b="1" dirty="0">
                <a:solidFill>
                  <a:srgbClr val="00A9DC"/>
                </a:solidFill>
                <a:ea typeface="+mj-lt"/>
                <a:cs typeface="+mj-lt"/>
              </a:rPr>
              <a:t>Käänteiskopioijaentsyymillä lähetti-RNA muutetaan </a:t>
            </a:r>
            <a:r>
              <a:rPr lang="fi-FI" sz="3600" b="1" dirty="0" err="1">
                <a:solidFill>
                  <a:srgbClr val="00A9DC"/>
                </a:solidFill>
                <a:ea typeface="+mj-lt"/>
                <a:cs typeface="+mj-lt"/>
              </a:rPr>
              <a:t>vastinDNA:ksi</a:t>
            </a:r>
            <a:endParaRPr lang="fi-FI" sz="3600" b="1" dirty="0">
              <a:solidFill>
                <a:srgbClr val="00A9DC"/>
              </a:solidFill>
              <a:ea typeface="+mj-lt"/>
              <a:cs typeface="+mj-lt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097E937-E8B6-FB99-DADF-17F4A2A108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41537"/>
            <a:ext cx="5181600" cy="4351338"/>
          </a:xfrm>
        </p:spPr>
        <p:txBody>
          <a:bodyPr/>
          <a:lstStyle/>
          <a:p>
            <a:r>
              <a:rPr lang="fi-FI" dirty="0">
                <a:solidFill>
                  <a:srgbClr val="00A9DC"/>
                </a:solidFill>
              </a:rPr>
              <a:t>käänteiskopioijaentsyymien avulla RNA-koodi voidaan muuttaa </a:t>
            </a:r>
            <a:r>
              <a:rPr lang="fi-FI" dirty="0" err="1">
                <a:solidFill>
                  <a:srgbClr val="00A9DC"/>
                </a:solidFill>
              </a:rPr>
              <a:t>cDNA:ksi</a:t>
            </a:r>
            <a:endParaRPr lang="fi-FI" dirty="0">
              <a:solidFill>
                <a:srgbClr val="00A9DC"/>
              </a:solidFill>
            </a:endParaRPr>
          </a:p>
          <a:p>
            <a:r>
              <a:rPr lang="fi-FI" dirty="0">
                <a:solidFill>
                  <a:srgbClr val="00A9DC"/>
                </a:solidFill>
              </a:rPr>
              <a:t>tarvitaan monissa geenitekniikan sovelluksissa  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9E909819-9C23-BA84-37E8-8A39F4A7BBA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/>
        </p:blipFill>
        <p:spPr>
          <a:xfrm>
            <a:off x="7122288" y="133548"/>
            <a:ext cx="3744190" cy="6724452"/>
          </a:xfrm>
        </p:spPr>
      </p:pic>
    </p:spTree>
    <p:extLst>
      <p:ext uri="{BB962C8B-B14F-4D97-AF65-F5344CB8AC3E}">
        <p14:creationId xmlns:p14="http://schemas.microsoft.com/office/powerpoint/2010/main" val="27652104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677400" cy="1325563"/>
          </a:xfrm>
        </p:spPr>
        <p:txBody>
          <a:bodyPr>
            <a:normAutofit/>
          </a:bodyPr>
          <a:lstStyle/>
          <a:p>
            <a:pPr algn="ctr"/>
            <a:r>
              <a:rPr lang="fi-FI" sz="4400" b="1" dirty="0" err="1">
                <a:solidFill>
                  <a:srgbClr val="00A9DC"/>
                </a:solidFill>
                <a:ea typeface="+mj-lt"/>
                <a:cs typeface="+mj-lt"/>
              </a:rPr>
              <a:t>Cas</a:t>
            </a:r>
            <a:r>
              <a:rPr lang="fi-FI" sz="4400" b="1" dirty="0">
                <a:solidFill>
                  <a:srgbClr val="00A9DC"/>
                </a:solidFill>
                <a:ea typeface="+mj-lt"/>
                <a:cs typeface="+mj-lt"/>
              </a:rPr>
              <a:t>-entsyymit pilkkovat DNA:ta erittäin tarkasti</a:t>
            </a:r>
            <a:endParaRPr lang="fi-FI" b="1" dirty="0">
              <a:solidFill>
                <a:srgbClr val="00A9DC"/>
              </a:solidFill>
            </a:endParaRPr>
          </a:p>
        </p:txBody>
      </p:sp>
      <p:graphicFrame>
        <p:nvGraphicFramePr>
          <p:cNvPr id="8" name="Sisällön paikkamerkki 2">
            <a:extLst>
              <a:ext uri="{FF2B5EF4-FFF2-40B4-BE49-F238E27FC236}">
                <a16:creationId xmlns:a16="http://schemas.microsoft.com/office/drawing/2014/main" id="{F4E86E1F-7F5E-C38E-5ABF-F3652F8D80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2308163"/>
              </p:ext>
            </p:extLst>
          </p:nvPr>
        </p:nvGraphicFramePr>
        <p:xfrm>
          <a:off x="838200" y="2027042"/>
          <a:ext cx="10504990" cy="41499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Kuva 2">
            <a:extLst>
              <a:ext uri="{FF2B5EF4-FFF2-40B4-BE49-F238E27FC236}">
                <a16:creationId xmlns:a16="http://schemas.microsoft.com/office/drawing/2014/main" id="{EA0D538A-8BAD-5134-1C39-0B2362F0FCA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1057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F45A4277-3B81-A2EC-A503-29CB82DD3A3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102756" y="167331"/>
            <a:ext cx="9753888" cy="5986174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2383971" cy="1139584"/>
          </a:xfrm>
        </p:spPr>
        <p:txBody>
          <a:bodyPr/>
          <a:lstStyle/>
          <a:p>
            <a:r>
              <a:rPr lang="fi-FI" sz="3600" b="1" dirty="0">
                <a:solidFill>
                  <a:srgbClr val="00A9DC"/>
                </a:solidFill>
                <a:ea typeface="+mj-lt"/>
                <a:cs typeface="+mj-lt"/>
              </a:rPr>
              <a:t>Tiivistelmä</a:t>
            </a:r>
          </a:p>
        </p:txBody>
      </p:sp>
    </p:spTree>
    <p:extLst>
      <p:ext uri="{BB962C8B-B14F-4D97-AF65-F5344CB8AC3E}">
        <p14:creationId xmlns:p14="http://schemas.microsoft.com/office/powerpoint/2010/main" val="3965296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2AB674B-1527-D46C-EC33-8ADDF3321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3600" b="1" dirty="0">
                <a:solidFill>
                  <a:srgbClr val="00A9DC"/>
                </a:solidFill>
                <a:ea typeface="+mj-lt"/>
                <a:cs typeface="+mj-lt"/>
              </a:rPr>
              <a:t>Geenitekniikan menetelmien kehittäminen perustuu geenien rakenteen ja toiminnan tuntemiseen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672EBB9-FA79-C8AF-354A-691E5DB7B6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>
                <a:solidFill>
                  <a:srgbClr val="00A9DC"/>
                </a:solidFill>
              </a:rPr>
              <a:t>genomilla tarkoitetaan eliön koko perimää</a:t>
            </a:r>
          </a:p>
          <a:p>
            <a:r>
              <a:rPr lang="fi-FI" dirty="0">
                <a:solidFill>
                  <a:srgbClr val="00A9DC"/>
                </a:solidFill>
              </a:rPr>
              <a:t>geeni on jakso DNA:ta</a:t>
            </a:r>
          </a:p>
          <a:p>
            <a:r>
              <a:rPr lang="fi-FI" dirty="0">
                <a:solidFill>
                  <a:srgbClr val="00A9DC"/>
                </a:solidFill>
              </a:rPr>
              <a:t>geenituotteet ovat joko proteiineja tai RNA-molekyylejä</a:t>
            </a:r>
          </a:p>
          <a:p>
            <a:endParaRPr lang="fi-FI" dirty="0"/>
          </a:p>
        </p:txBody>
      </p:sp>
      <p:pic>
        <p:nvPicPr>
          <p:cNvPr id="4" name="Sisällön paikkamerkki 4">
            <a:extLst>
              <a:ext uri="{FF2B5EF4-FFF2-40B4-BE49-F238E27FC236}">
                <a16:creationId xmlns:a16="http://schemas.microsoft.com/office/drawing/2014/main" id="{DB2574D4-E3F5-A6B1-8FC7-8A80FABB61A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386637" y="3251200"/>
            <a:ext cx="9418726" cy="324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8577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3600" b="1" dirty="0">
                <a:solidFill>
                  <a:srgbClr val="00A9DC"/>
                </a:solidFill>
                <a:ea typeface="+mj-lt"/>
                <a:cs typeface="+mj-lt"/>
              </a:rPr>
              <a:t>DNA:n kahdentuminen perustuu emästen pariutumiseen</a:t>
            </a:r>
          </a:p>
        </p:txBody>
      </p:sp>
      <p:sp>
        <p:nvSpPr>
          <p:cNvPr id="6" name="Tekstiruutu 5"/>
          <p:cNvSpPr txBox="1"/>
          <p:nvPr/>
        </p:nvSpPr>
        <p:spPr>
          <a:xfrm>
            <a:off x="838200" y="2183952"/>
            <a:ext cx="644702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endParaRPr lang="fi-FI" sz="2800" dirty="0"/>
          </a:p>
          <a:p>
            <a:pPr marL="457200" indent="-457200">
              <a:buFont typeface="Arial" charset="0"/>
              <a:buChar char="•"/>
            </a:pPr>
            <a:r>
              <a:rPr lang="fi-FI" sz="2400" dirty="0">
                <a:solidFill>
                  <a:srgbClr val="00A9DC"/>
                </a:solidFill>
              </a:rPr>
              <a:t>DNA-polymeraasi kopioi DNA:n emäspariperiaatteen perusteella</a:t>
            </a:r>
          </a:p>
          <a:p>
            <a:endParaRPr lang="fi-FI" sz="2800" dirty="0"/>
          </a:p>
          <a:p>
            <a:pPr marL="457200" indent="-457200">
              <a:buFont typeface="Arial" charset="0"/>
              <a:buChar char="•"/>
            </a:pPr>
            <a:endParaRPr lang="fi-FI" sz="2800" dirty="0"/>
          </a:p>
        </p:txBody>
      </p:sp>
      <p:pic>
        <p:nvPicPr>
          <p:cNvPr id="3" name="Kuva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8288" y="2498614"/>
            <a:ext cx="3112957" cy="21973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kstiruutu 4">
            <a:extLst>
              <a:ext uri="{FF2B5EF4-FFF2-40B4-BE49-F238E27FC236}">
                <a16:creationId xmlns:a16="http://schemas.microsoft.com/office/drawing/2014/main" id="{0C9BEC44-43D1-4962-AD2B-72A972C9458B}"/>
              </a:ext>
            </a:extLst>
          </p:cNvPr>
          <p:cNvSpPr txBox="1"/>
          <p:nvPr/>
        </p:nvSpPr>
        <p:spPr>
          <a:xfrm>
            <a:off x="9656064" y="263347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722685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10A1160-35D9-A406-5C7F-20F5095A5E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4000" dirty="0">
                <a:effectLst/>
              </a:rPr>
              <a:t>DNA-molekyylin rakenne</a:t>
            </a:r>
            <a:endParaRPr lang="fi-FI" sz="4000" dirty="0"/>
          </a:p>
        </p:txBody>
      </p:sp>
      <p:pic>
        <p:nvPicPr>
          <p:cNvPr id="8" name="Sisällön paikkamerkki 7">
            <a:extLst>
              <a:ext uri="{FF2B5EF4-FFF2-40B4-BE49-F238E27FC236}">
                <a16:creationId xmlns:a16="http://schemas.microsoft.com/office/drawing/2014/main" id="{8F07B47A-3698-0EDE-8597-37FEEE3D5D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991416"/>
            <a:ext cx="10515600" cy="4019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206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63B18EF-6517-3FD4-89FB-5BA783A3C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3600" b="1" dirty="0">
                <a:solidFill>
                  <a:srgbClr val="00A9DC"/>
                </a:solidFill>
                <a:ea typeface="+mj-lt"/>
                <a:cs typeface="+mj-lt"/>
              </a:rPr>
              <a:t>DNA:n kahdentuminen perustuu emästen pariutumiseen</a:t>
            </a:r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2C228C38-82B0-A6C9-3B69-FD12DB5F36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3661"/>
          <a:stretch/>
        </p:blipFill>
        <p:spPr>
          <a:xfrm>
            <a:off x="4518903" y="2295975"/>
            <a:ext cx="7673097" cy="2252876"/>
          </a:xfr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42717291-100A-7607-19BB-E3B1C0BC5ED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64317" y="1690688"/>
            <a:ext cx="3824873" cy="4328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2880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8D3C68D-E396-3213-901F-8199BD30A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3600" b="1" dirty="0">
                <a:solidFill>
                  <a:srgbClr val="00A9DC"/>
                </a:solidFill>
                <a:ea typeface="+mj-lt"/>
                <a:cs typeface="+mj-lt"/>
              </a:rPr>
              <a:t>DNA:n puhdistamisessa tarvitaan </a:t>
            </a:r>
            <a:r>
              <a:rPr lang="fi-FI" sz="3600" b="1" dirty="0" err="1">
                <a:solidFill>
                  <a:srgbClr val="00A9DC"/>
                </a:solidFill>
                <a:ea typeface="+mj-lt"/>
                <a:cs typeface="+mj-lt"/>
              </a:rPr>
              <a:t>proteaaseja</a:t>
            </a:r>
            <a:endParaRPr lang="fi-FI" sz="3600" b="1" dirty="0">
              <a:solidFill>
                <a:srgbClr val="00A9DC"/>
              </a:solidFill>
              <a:ea typeface="+mj-lt"/>
              <a:cs typeface="+mj-lt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DD83763-9DCA-63E0-7AA1-8EF60007FD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>
                <a:solidFill>
                  <a:srgbClr val="00A9DC"/>
                </a:solidFill>
              </a:rPr>
              <a:t>DNA pitää eristää näytteistä</a:t>
            </a:r>
          </a:p>
          <a:p>
            <a:r>
              <a:rPr lang="fi-FI" dirty="0">
                <a:solidFill>
                  <a:srgbClr val="00A9DC"/>
                </a:solidFill>
              </a:rPr>
              <a:t>Jatkokäsittely on mahdollista vain, jos DNA puhdistetaan.</a:t>
            </a:r>
          </a:p>
          <a:p>
            <a:r>
              <a:rPr lang="fi-FI" dirty="0">
                <a:solidFill>
                  <a:srgbClr val="00A9DC"/>
                </a:solidFill>
              </a:rPr>
              <a:t>Tumallisissa soluissa DNA on pakkautuneena </a:t>
            </a:r>
            <a:r>
              <a:rPr lang="fi-FI" dirty="0" err="1">
                <a:solidFill>
                  <a:srgbClr val="00A9DC"/>
                </a:solidFill>
              </a:rPr>
              <a:t>histoniproteiinien</a:t>
            </a:r>
            <a:r>
              <a:rPr lang="fi-FI" dirty="0">
                <a:solidFill>
                  <a:srgbClr val="00A9DC"/>
                </a:solidFill>
              </a:rPr>
              <a:t> ympärille.</a:t>
            </a:r>
          </a:p>
          <a:p>
            <a:r>
              <a:rPr lang="fi-FI" dirty="0" err="1">
                <a:solidFill>
                  <a:srgbClr val="00A9DC"/>
                </a:solidFill>
              </a:rPr>
              <a:t>Histonit</a:t>
            </a:r>
            <a:r>
              <a:rPr lang="fi-FI" dirty="0">
                <a:solidFill>
                  <a:srgbClr val="00A9DC"/>
                </a:solidFill>
              </a:rPr>
              <a:t> hajotetaan </a:t>
            </a:r>
            <a:r>
              <a:rPr lang="fi-FI" dirty="0" err="1">
                <a:solidFill>
                  <a:srgbClr val="00A9DC"/>
                </a:solidFill>
              </a:rPr>
              <a:t>proteaasientsyymeillä</a:t>
            </a:r>
            <a:r>
              <a:rPr lang="fi-FI" dirty="0">
                <a:solidFill>
                  <a:srgbClr val="00A9DC"/>
                </a:solidFill>
              </a:rPr>
              <a:t>.</a:t>
            </a:r>
          </a:p>
          <a:p>
            <a:r>
              <a:rPr lang="fi-FI" dirty="0">
                <a:solidFill>
                  <a:srgbClr val="00A9DC"/>
                </a:solidFill>
              </a:rPr>
              <a:t>Myös lipidit ja muut proteiinit on poistettava näytteestä.</a:t>
            </a:r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20965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7ED77536-C432-780B-F7C2-B855064EA86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978640" y="1381010"/>
            <a:ext cx="4802917" cy="4740167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250785" y="396135"/>
            <a:ext cx="11690429" cy="1325563"/>
          </a:xfrm>
        </p:spPr>
        <p:txBody>
          <a:bodyPr>
            <a:normAutofit/>
          </a:bodyPr>
          <a:lstStyle/>
          <a:p>
            <a:r>
              <a:rPr lang="fi-FI" sz="3600" b="1" dirty="0">
                <a:solidFill>
                  <a:srgbClr val="00A9DC"/>
                </a:solidFill>
                <a:ea typeface="+mj-lt"/>
                <a:cs typeface="+mj-lt"/>
              </a:rPr>
              <a:t>PCR-tekniikalla monistetaan DNA:ta nopeasti ja tehokkaasti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38200" y="1855580"/>
            <a:ext cx="6442276" cy="4371600"/>
          </a:xfrm>
        </p:spPr>
        <p:txBody>
          <a:bodyPr>
            <a:normAutofit/>
          </a:bodyPr>
          <a:lstStyle/>
          <a:p>
            <a:r>
              <a:rPr lang="fi-FI" dirty="0">
                <a:solidFill>
                  <a:srgbClr val="00A9DC"/>
                </a:solidFill>
              </a:rPr>
              <a:t>Puhdistettua DNA:ta on monistettava geenitekniikan sovelluksia käytettäessä. </a:t>
            </a:r>
          </a:p>
          <a:p>
            <a:r>
              <a:rPr lang="fi-FI" dirty="0">
                <a:solidFill>
                  <a:srgbClr val="00A9DC"/>
                </a:solidFill>
              </a:rPr>
              <a:t>Monistettava DNA-jakso rajataan alukkeilla.</a:t>
            </a:r>
          </a:p>
          <a:p>
            <a:r>
              <a:rPr lang="fi-FI" dirty="0">
                <a:solidFill>
                  <a:srgbClr val="00A9DC"/>
                </a:solidFill>
              </a:rPr>
              <a:t>Aluke: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dirty="0">
                <a:solidFill>
                  <a:srgbClr val="00A9DC"/>
                </a:solidFill>
              </a:rPr>
              <a:t>lyhyt, yksijuosteinen, laboratoriossa valmistettu DNA:n pätkä</a:t>
            </a:r>
          </a:p>
          <a:p>
            <a:r>
              <a:rPr lang="fi-FI" dirty="0">
                <a:solidFill>
                  <a:srgbClr val="00A9DC"/>
                </a:solidFill>
              </a:rPr>
              <a:t>Kopioimisen suorittaa kuumuutta kestävä DNA-polymeraasi.</a:t>
            </a:r>
          </a:p>
          <a:p>
            <a:endParaRPr lang="fi-FI" dirty="0"/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380472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646FF33-DA14-8215-250E-6A2DD258E4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Vaihe 1: </a:t>
            </a:r>
          </a:p>
          <a:p>
            <a:pPr lvl="1"/>
            <a:r>
              <a:rPr lang="fi-FI" dirty="0"/>
              <a:t>monistettavan DNA:n kaksoisjuoste avataan</a:t>
            </a:r>
          </a:p>
          <a:p>
            <a:r>
              <a:rPr lang="fi-FI" dirty="0"/>
              <a:t>Vaihe 2:</a:t>
            </a:r>
          </a:p>
          <a:p>
            <a:pPr lvl="1"/>
            <a:r>
              <a:rPr lang="fi-FI" dirty="0"/>
              <a:t>alukkeet kiinnittyvät</a:t>
            </a:r>
          </a:p>
          <a:p>
            <a:r>
              <a:rPr lang="fi-FI" dirty="0"/>
              <a:t>Vaihe 3:</a:t>
            </a:r>
          </a:p>
          <a:p>
            <a:pPr lvl="1"/>
            <a:r>
              <a:rPr lang="fi-FI" dirty="0"/>
              <a:t>DNA-polymeraasin toiminta</a:t>
            </a:r>
          </a:p>
          <a:p>
            <a:r>
              <a:rPr lang="fi-FI" dirty="0"/>
              <a:t>Vaiheita toistetaan 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1B9864C0-8A80-66AA-5A64-26E061BB53F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866694" y="0"/>
            <a:ext cx="2931795" cy="6858000"/>
          </a:xfrm>
          <a:prstGeom prst="rect">
            <a:avLst/>
          </a:prstGeom>
        </p:spPr>
      </p:pic>
      <p:sp>
        <p:nvSpPr>
          <p:cNvPr id="2" name="Tekstiruutu 1">
            <a:extLst>
              <a:ext uri="{FF2B5EF4-FFF2-40B4-BE49-F238E27FC236}">
                <a16:creationId xmlns:a16="http://schemas.microsoft.com/office/drawing/2014/main" id="{361276EA-FC28-4134-B901-BE916CA86401}"/>
              </a:ext>
            </a:extLst>
          </p:cNvPr>
          <p:cNvSpPr txBox="1"/>
          <p:nvPr/>
        </p:nvSpPr>
        <p:spPr>
          <a:xfrm>
            <a:off x="7253786" y="70505"/>
            <a:ext cx="15741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PCR-tekniikka</a:t>
            </a:r>
          </a:p>
        </p:txBody>
      </p:sp>
    </p:spTree>
    <p:extLst>
      <p:ext uri="{BB962C8B-B14F-4D97-AF65-F5344CB8AC3E}">
        <p14:creationId xmlns:p14="http://schemas.microsoft.com/office/powerpoint/2010/main" val="4679359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88405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fi-FI" sz="3600" b="1" dirty="0">
                <a:solidFill>
                  <a:srgbClr val="00A9DC"/>
                </a:solidFill>
                <a:ea typeface="+mj-lt"/>
                <a:cs typeface="+mj-lt"/>
              </a:rPr>
              <a:t>DNA:ta monistetaan myös bakteereissa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080248" y="2705554"/>
            <a:ext cx="4262200" cy="2589628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fi-FI" dirty="0">
                <a:solidFill>
                  <a:srgbClr val="00A9DC"/>
                </a:solidFill>
              </a:rPr>
              <a:t>Bakteeriviljelmä</a:t>
            </a:r>
          </a:p>
          <a:p>
            <a:pPr>
              <a:lnSpc>
                <a:spcPct val="110000"/>
              </a:lnSpc>
            </a:pPr>
            <a:r>
              <a:rPr lang="fi-FI" dirty="0">
                <a:solidFill>
                  <a:srgbClr val="00A9DC"/>
                </a:solidFill>
              </a:rPr>
              <a:t>Plasmideihin siirretty DNA monistuu bakteerien jakautuessa bakteeriviljelmässä.</a:t>
            </a:r>
          </a:p>
          <a:p>
            <a:endParaRPr lang="fi-FI" dirty="0"/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6205" y="2574299"/>
            <a:ext cx="5607595" cy="2852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094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-teema">
  <a:themeElements>
    <a:clrScheme name="Bios 6 1">
      <a:dk1>
        <a:srgbClr val="0094D9"/>
      </a:dk1>
      <a:lt1>
        <a:srgbClr val="FFFFFF"/>
      </a:lt1>
      <a:dk2>
        <a:srgbClr val="54B4E5"/>
      </a:dk2>
      <a:lt2>
        <a:srgbClr val="FFFFFF"/>
      </a:lt2>
      <a:accent1>
        <a:srgbClr val="54B4E5"/>
      </a:accent1>
      <a:accent2>
        <a:srgbClr val="F397C0"/>
      </a:accent2>
      <a:accent3>
        <a:srgbClr val="FFEA81"/>
      </a:accent3>
      <a:accent4>
        <a:srgbClr val="AC90C3"/>
      </a:accent4>
      <a:accent5>
        <a:srgbClr val="F8C1D8"/>
      </a:accent5>
      <a:accent6>
        <a:srgbClr val="FFF1B5"/>
      </a:accent6>
      <a:hlink>
        <a:srgbClr val="0094D9"/>
      </a:hlink>
      <a:folHlink>
        <a:srgbClr val="0094D9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Kenen xmlns="b074eca8-5fb2-43da-8e1c-14493b35314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78D098488BDB0E4DB3D1B98825041D0E" ma:contentTypeVersion="16" ma:contentTypeDescription="Luo uusi asiakirja." ma:contentTypeScope="" ma:versionID="4f89c020090708f26b985b9dc78b22b3">
  <xsd:schema xmlns:xsd="http://www.w3.org/2001/XMLSchema" xmlns:xs="http://www.w3.org/2001/XMLSchema" xmlns:p="http://schemas.microsoft.com/office/2006/metadata/properties" xmlns:ns2="b074eca8-5fb2-43da-8e1c-14493b353147" xmlns:ns3="10f150c9-2741-4e22-b721-4e123a12c6bb" targetNamespace="http://schemas.microsoft.com/office/2006/metadata/properties" ma:root="true" ma:fieldsID="6513cda6012a58a901e4874fc766236e" ns2:_="" ns3:_="">
    <xsd:import namespace="b074eca8-5fb2-43da-8e1c-14493b353147"/>
    <xsd:import namespace="10f150c9-2741-4e22-b721-4e123a12c6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Kenen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74eca8-5fb2-43da-8e1c-14493b35314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Kenen" ma:index="19" nillable="true" ma:displayName="Kenen" ma:format="Dropdown" ma:internalName="Kenen">
      <xsd:simpleType>
        <xsd:restriction base="dms:Text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f150c9-2741-4e22-b721-4e123a12c6bb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C51B443-5CB1-4F06-B326-EC445E97FBA9}">
  <ds:schemaRefs>
    <ds:schemaRef ds:uri="http://schemas.microsoft.com/office/2006/metadata/properties"/>
    <ds:schemaRef ds:uri="http://schemas.microsoft.com/office/infopath/2007/PartnerControls"/>
    <ds:schemaRef ds:uri="b074eca8-5fb2-43da-8e1c-14493b353147"/>
  </ds:schemaRefs>
</ds:datastoreItem>
</file>

<file path=customXml/itemProps2.xml><?xml version="1.0" encoding="utf-8"?>
<ds:datastoreItem xmlns:ds="http://schemas.openxmlformats.org/officeDocument/2006/customXml" ds:itemID="{F986D840-D08A-4974-B74F-25E306C207B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074eca8-5fb2-43da-8e1c-14493b353147"/>
    <ds:schemaRef ds:uri="10f150c9-2741-4e22-b721-4e123a12c6b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67A191F-AA68-4BCB-96A9-962ADFA4CF5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46916</TotalTime>
  <Words>366</Words>
  <Application>Microsoft Office PowerPoint</Application>
  <PresentationFormat>Laajakuva</PresentationFormat>
  <Paragraphs>93</Paragraphs>
  <Slides>18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2</vt:i4>
      </vt:variant>
      <vt:variant>
        <vt:lpstr>Dian otsikot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Office-teema</vt:lpstr>
      <vt:lpstr>1_Office-teema</vt:lpstr>
      <vt:lpstr>5 Geenitekniikka perustuu tutkimustietoon geenien rakenteesta ja toiminnasta</vt:lpstr>
      <vt:lpstr>Geenitekniikan menetelmien kehittäminen perustuu geenien rakenteen ja toiminnan tuntemiseen</vt:lpstr>
      <vt:lpstr>DNA:n kahdentuminen perustuu emästen pariutumiseen</vt:lpstr>
      <vt:lpstr>DNA-molekyylin rakenne</vt:lpstr>
      <vt:lpstr>DNA:n kahdentuminen perustuu emästen pariutumiseen</vt:lpstr>
      <vt:lpstr>DNA:n puhdistamisessa tarvitaan proteaaseja</vt:lpstr>
      <vt:lpstr>PCR-tekniikalla monistetaan DNA:ta nopeasti ja tehokkaasti</vt:lpstr>
      <vt:lpstr>PowerPoint-esitys</vt:lpstr>
      <vt:lpstr>DNA:ta monistetaan myös bakteereissa</vt:lpstr>
      <vt:lpstr>Geenien rakenne on erilainen  tumattomilla ja tumallisilla eliöillä</vt:lpstr>
      <vt:lpstr>Geenien rakenne on erilainen  tumattomilla ja tumallisilla eliöillä</vt:lpstr>
      <vt:lpstr>Geenien sisältämän informaation mukaan  rakennetaan proteiineja</vt:lpstr>
      <vt:lpstr>Entsyymit ovat geenitekniikan työkaluja</vt:lpstr>
      <vt:lpstr>DNA pilkotaan paloiksi katkaisuentsyymeillä ja liitetään yhteen liittäjäentsyymeillä</vt:lpstr>
      <vt:lpstr>Yhdistelmä-DNA-tekniikka</vt:lpstr>
      <vt:lpstr>Käänteiskopioijaentsyymillä lähetti-RNA muutetaan vastinDNA:ksi</vt:lpstr>
      <vt:lpstr>Cas-entsyymit pilkkovat DNA:ta erittäin tarkasti</vt:lpstr>
      <vt:lpstr>Tiivistelmä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Marja Penttinen</dc:creator>
  <cp:lastModifiedBy>Ylälehto Virpi</cp:lastModifiedBy>
  <cp:revision>111</cp:revision>
  <dcterms:created xsi:type="dcterms:W3CDTF">2017-07-04T08:37:15Z</dcterms:created>
  <dcterms:modified xsi:type="dcterms:W3CDTF">2023-12-21T07:35:36Z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0x01010078D098488BDB0E4DB3D1B98825041D0E</vt:lpwstr>
  </property>
</Properties>
</file>