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73" r:id="rId5"/>
    <p:sldId id="267" r:id="rId6"/>
    <p:sldId id="269" r:id="rId7"/>
    <p:sldId id="270" r:id="rId8"/>
    <p:sldId id="274" r:id="rId9"/>
    <p:sldId id="271" r:id="rId10"/>
    <p:sldId id="275" r:id="rId11"/>
    <p:sldId id="276" r:id="rId12"/>
    <p:sldId id="272" r:id="rId1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74"/>
  </p:normalViewPr>
  <p:slideViewPr>
    <p:cSldViewPr>
      <p:cViewPr varScale="1">
        <p:scale>
          <a:sx n="39" d="100"/>
          <a:sy n="39" d="100"/>
        </p:scale>
        <p:origin x="1244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86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65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698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337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932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991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507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52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74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244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009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251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/>
              <a:t>Terve 1: Terveyden perusteet</a:t>
            </a:r>
            <a:endParaRPr lang="fi-FI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b="1" dirty="0" smtClean="0"/>
              <a:t>Luku 5: Ravinto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127597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Erityisruokavaliot </a:t>
            </a:r>
            <a:r>
              <a:rPr lang="fi-FI" b="1" dirty="0" smtClean="0"/>
              <a:t>(2/3</a:t>
            </a:r>
            <a:r>
              <a:rPr lang="fi-FI" b="1" dirty="0"/>
              <a:t>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b="1" dirty="0"/>
              <a:t>k</a:t>
            </a:r>
            <a:r>
              <a:rPr lang="fi-FI" b="1" dirty="0" smtClean="0"/>
              <a:t>eliakia</a:t>
            </a:r>
          </a:p>
          <a:p>
            <a:pPr lvl="1"/>
            <a:r>
              <a:rPr lang="fi-FI" dirty="0" smtClean="0"/>
              <a:t>ohutsuolen tulehdussairaus</a:t>
            </a:r>
            <a:r>
              <a:rPr lang="fi-FI" dirty="0"/>
              <a:t>:</a:t>
            </a:r>
            <a:r>
              <a:rPr lang="fi-FI" dirty="0" smtClean="0"/>
              <a:t> gluteeni </a:t>
            </a:r>
            <a:r>
              <a:rPr lang="fi-FI" dirty="0"/>
              <a:t>vaurioittaa ohutsuolen limakalvon nukkaa, jolloin monien ravintoaineiden imeytyminen </a:t>
            </a:r>
            <a:r>
              <a:rPr lang="fi-FI" dirty="0" smtClean="0"/>
              <a:t>heikkenee</a:t>
            </a:r>
          </a:p>
          <a:p>
            <a:pPr lvl="1"/>
            <a:r>
              <a:rPr lang="fi-FI" dirty="0" smtClean="0"/>
              <a:t>voi </a:t>
            </a:r>
            <a:r>
              <a:rPr lang="fi-FI" dirty="0"/>
              <a:t>johtaa </a:t>
            </a:r>
            <a:r>
              <a:rPr lang="fi-FI" dirty="0" smtClean="0"/>
              <a:t>puutostiloihin</a:t>
            </a:r>
          </a:p>
          <a:p>
            <a:pPr lvl="1"/>
            <a:r>
              <a:rPr lang="fi-FI" dirty="0" smtClean="0"/>
              <a:t>oireita </a:t>
            </a:r>
            <a:r>
              <a:rPr lang="fi-FI" dirty="0"/>
              <a:t>ovat vatsavaivat, ripuli, ilmavaivat sekä väsymys ja </a:t>
            </a:r>
            <a:r>
              <a:rPr lang="fi-FI" dirty="0" smtClean="0"/>
              <a:t>anemia</a:t>
            </a:r>
          </a:p>
          <a:p>
            <a:pPr lvl="1"/>
            <a:r>
              <a:rPr lang="fi-FI" dirty="0" smtClean="0"/>
              <a:t>ei </a:t>
            </a:r>
            <a:r>
              <a:rPr lang="fi-FI" dirty="0"/>
              <a:t>ole allergia vaan </a:t>
            </a:r>
            <a:r>
              <a:rPr lang="fi-FI" dirty="0" smtClean="0"/>
              <a:t>autoimmuunisairaus: edellyttää </a:t>
            </a:r>
            <a:r>
              <a:rPr lang="fi-FI" dirty="0"/>
              <a:t>elinikäistä täydellisen gluteenitonta </a:t>
            </a:r>
            <a:r>
              <a:rPr lang="fi-FI" dirty="0" smtClean="0"/>
              <a:t>ruokavaliota</a:t>
            </a:r>
          </a:p>
          <a:p>
            <a:pPr lvl="1"/>
            <a:r>
              <a:rPr lang="fi-FI" dirty="0"/>
              <a:t>v</a:t>
            </a:r>
            <a:r>
              <a:rPr lang="fi-FI" dirty="0" smtClean="0"/>
              <a:t>iljoista sopivat esim. </a:t>
            </a:r>
            <a:r>
              <a:rPr lang="fi-FI" dirty="0"/>
              <a:t>riisi, tattari, maissi ja kaura kohtuullisesti käytettynä sekä erityiset gluteenittomat </a:t>
            </a:r>
            <a:r>
              <a:rPr lang="fi-FI" dirty="0" smtClean="0"/>
              <a:t>leipäjauhot</a:t>
            </a:r>
            <a:endParaRPr lang="fi-FI" dirty="0"/>
          </a:p>
          <a:p>
            <a:pPr lvl="1"/>
            <a:r>
              <a:rPr lang="fi-FI" dirty="0"/>
              <a:t>h</a:t>
            </a:r>
            <a:r>
              <a:rPr lang="fi-FI" dirty="0" smtClean="0"/>
              <a:t>uolehdittava riittävästä kuidun saannista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35067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Erityisruokavaliot </a:t>
            </a:r>
            <a:r>
              <a:rPr lang="fi-FI" b="1" dirty="0" smtClean="0"/>
              <a:t>(3/3</a:t>
            </a:r>
            <a:r>
              <a:rPr lang="fi-FI" b="1" dirty="0"/>
              <a:t>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b="1" dirty="0"/>
              <a:t>k</a:t>
            </a:r>
            <a:r>
              <a:rPr lang="fi-FI" b="1" dirty="0" smtClean="0"/>
              <a:t>asvisruokavalio</a:t>
            </a:r>
          </a:p>
          <a:p>
            <a:pPr lvl="1"/>
            <a:r>
              <a:rPr lang="fi-FI" dirty="0" smtClean="0"/>
              <a:t>eläinperäisten </a:t>
            </a:r>
            <a:r>
              <a:rPr lang="fi-FI" dirty="0"/>
              <a:t>ruokien </a:t>
            </a:r>
            <a:r>
              <a:rPr lang="fi-FI" dirty="0" smtClean="0"/>
              <a:t>välttäminen </a:t>
            </a:r>
          </a:p>
          <a:p>
            <a:pPr lvl="1"/>
            <a:r>
              <a:rPr lang="fi-FI" b="1" dirty="0" err="1"/>
              <a:t>l</a:t>
            </a:r>
            <a:r>
              <a:rPr lang="fi-FI" b="1" dirty="0" err="1" smtClean="0"/>
              <a:t>aktovegetaristit</a:t>
            </a:r>
            <a:r>
              <a:rPr lang="fi-FI" dirty="0" smtClean="0"/>
              <a:t> </a:t>
            </a:r>
            <a:r>
              <a:rPr lang="fi-FI" dirty="0"/>
              <a:t>syövät maitovalmisteita, mutta eivät lihaa, kanaa tai </a:t>
            </a:r>
            <a:r>
              <a:rPr lang="fi-FI" dirty="0" smtClean="0"/>
              <a:t>kalaa</a:t>
            </a:r>
          </a:p>
          <a:p>
            <a:pPr lvl="1"/>
            <a:r>
              <a:rPr lang="fi-FI" b="1" dirty="0"/>
              <a:t>v</a:t>
            </a:r>
            <a:r>
              <a:rPr lang="fi-FI" b="1" dirty="0" smtClean="0"/>
              <a:t>egaanit</a:t>
            </a:r>
            <a:r>
              <a:rPr lang="fi-FI" dirty="0" smtClean="0"/>
              <a:t> </a:t>
            </a:r>
            <a:r>
              <a:rPr lang="fi-FI" dirty="0"/>
              <a:t>eivät syö mitään eläinkunnan </a:t>
            </a:r>
            <a:r>
              <a:rPr lang="fi-FI" dirty="0" smtClean="0"/>
              <a:t>tuotteita</a:t>
            </a:r>
          </a:p>
          <a:p>
            <a:pPr lvl="2"/>
            <a:r>
              <a:rPr lang="fi-FI" dirty="0" smtClean="0"/>
              <a:t>riittävän </a:t>
            </a:r>
            <a:r>
              <a:rPr lang="fi-FI" dirty="0"/>
              <a:t>energian, proteiinien ja eräiden suojaravintoaineiden kuten raudan ja kalsiumin saanti edellyttää huolellista ruokien valintaa ja täydennystä B</a:t>
            </a:r>
            <a:r>
              <a:rPr lang="fi-FI" baseline="-25000" dirty="0"/>
              <a:t>12</a:t>
            </a:r>
            <a:r>
              <a:rPr lang="fi-FI" dirty="0"/>
              <a:t>- ja </a:t>
            </a:r>
            <a:r>
              <a:rPr lang="fi-FI" dirty="0" smtClean="0"/>
              <a:t>D-vitamiinivalmisteilla</a:t>
            </a:r>
          </a:p>
          <a:p>
            <a:pPr lvl="1"/>
            <a:r>
              <a:rPr lang="fi-FI" dirty="0" smtClean="0"/>
              <a:t>taitavasti </a:t>
            </a:r>
            <a:r>
              <a:rPr lang="fi-FI" dirty="0"/>
              <a:t>koostettu kasvisruokavalio on sekä terveellinen että eettisesti ja ekologisesti järkevä </a:t>
            </a:r>
            <a:r>
              <a:rPr lang="fi-FI" dirty="0" smtClean="0"/>
              <a:t>valinta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8497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Pakkausmerkinnät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/>
              <a:t>e</a:t>
            </a:r>
            <a:r>
              <a:rPr lang="fi-FI" dirty="0" smtClean="0"/>
              <a:t>lintarvikelain </a:t>
            </a:r>
            <a:r>
              <a:rPr lang="fi-FI" dirty="0"/>
              <a:t>mukaan </a:t>
            </a:r>
            <a:r>
              <a:rPr lang="fi-FI" b="1" dirty="0"/>
              <a:t>pakkauksissa</a:t>
            </a:r>
            <a:r>
              <a:rPr lang="fi-FI" dirty="0"/>
              <a:t> tulee olla merkinnät, joiden perusteella kuluttaja voi tehdä tietoisia valintoja ja ostaa itselleen sopivia </a:t>
            </a:r>
            <a:r>
              <a:rPr lang="fi-FI" dirty="0" smtClean="0"/>
              <a:t>tuotteita</a:t>
            </a:r>
          </a:p>
          <a:p>
            <a:pPr lvl="1"/>
            <a:r>
              <a:rPr lang="fi-FI" dirty="0" smtClean="0"/>
              <a:t>selkeästi luettavat, havaittavat </a:t>
            </a:r>
            <a:r>
              <a:rPr lang="fi-FI" dirty="0"/>
              <a:t>ja </a:t>
            </a:r>
            <a:r>
              <a:rPr lang="fi-FI" dirty="0" smtClean="0"/>
              <a:t>ymmärrettävät, </a:t>
            </a:r>
            <a:r>
              <a:rPr lang="fi-FI" dirty="0"/>
              <a:t>eivätkä ne saa johtaa kuluttajaa </a:t>
            </a:r>
            <a:r>
              <a:rPr lang="fi-FI" dirty="0" smtClean="0"/>
              <a:t>harhaan </a:t>
            </a:r>
          </a:p>
          <a:p>
            <a:pPr lvl="1"/>
            <a:r>
              <a:rPr lang="fi-FI" dirty="0"/>
              <a:t>s</a:t>
            </a:r>
            <a:r>
              <a:rPr lang="fi-FI" dirty="0" smtClean="0"/>
              <a:t>uolapitoisuus myös tuotteissa, </a:t>
            </a:r>
            <a:r>
              <a:rPr lang="fi-FI" dirty="0"/>
              <a:t>joissa suolaa on </a:t>
            </a:r>
            <a:r>
              <a:rPr lang="fi-FI" dirty="0" smtClean="0"/>
              <a:t>luonnostaan</a:t>
            </a:r>
            <a:r>
              <a:rPr lang="fi-FI" dirty="0"/>
              <a:t>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(esim. tuore liha ja maito)</a:t>
            </a:r>
          </a:p>
          <a:p>
            <a:pPr lvl="1"/>
            <a:r>
              <a:rPr lang="fi-FI" dirty="0"/>
              <a:t>a</a:t>
            </a:r>
            <a:r>
              <a:rPr lang="fi-FI" dirty="0" smtClean="0"/>
              <a:t>llergeenit </a:t>
            </a:r>
            <a:r>
              <a:rPr lang="fi-FI" dirty="0"/>
              <a:t>ja muut yliherkkyyttä aiheuttavat </a:t>
            </a:r>
            <a:r>
              <a:rPr lang="fi-FI" dirty="0" smtClean="0"/>
              <a:t>ainesosat</a:t>
            </a:r>
          </a:p>
          <a:p>
            <a:pPr lvl="1"/>
            <a:r>
              <a:rPr lang="fi-FI" dirty="0"/>
              <a:t>r</a:t>
            </a:r>
            <a:r>
              <a:rPr lang="fi-FI" dirty="0" smtClean="0"/>
              <a:t>avintoarvomerkinnät</a:t>
            </a:r>
            <a:endParaRPr lang="fi-FI" dirty="0"/>
          </a:p>
          <a:p>
            <a:r>
              <a:rPr lang="fi-FI" b="1" dirty="0" smtClean="0"/>
              <a:t>pakkaamattomista</a:t>
            </a:r>
            <a:r>
              <a:rPr lang="fi-FI" dirty="0" smtClean="0"/>
              <a:t> </a:t>
            </a:r>
            <a:r>
              <a:rPr lang="fi-FI" dirty="0"/>
              <a:t>elintarvikkeista tulee antaa seuraavat tiedot: </a:t>
            </a:r>
            <a:endParaRPr lang="fi-FI" dirty="0" smtClean="0"/>
          </a:p>
          <a:p>
            <a:pPr lvl="1"/>
            <a:r>
              <a:rPr lang="fi-FI" dirty="0" smtClean="0"/>
              <a:t>elintarvikkeen nimi</a:t>
            </a:r>
          </a:p>
          <a:p>
            <a:pPr lvl="1"/>
            <a:r>
              <a:rPr lang="fi-FI" dirty="0" smtClean="0"/>
              <a:t>allergiaa </a:t>
            </a:r>
            <a:r>
              <a:rPr lang="fi-FI" dirty="0"/>
              <a:t>ja intoleransseja aiheuttavat aineet ja </a:t>
            </a:r>
            <a:r>
              <a:rPr lang="fi-FI" dirty="0" smtClean="0"/>
              <a:t>tuotteet</a:t>
            </a:r>
          </a:p>
          <a:p>
            <a:pPr lvl="1"/>
            <a:r>
              <a:rPr lang="fi-FI" dirty="0"/>
              <a:t>a</a:t>
            </a:r>
            <a:r>
              <a:rPr lang="fi-FI" dirty="0" smtClean="0"/>
              <a:t>inesosat</a:t>
            </a:r>
          </a:p>
          <a:p>
            <a:pPr lvl="1"/>
            <a:r>
              <a:rPr lang="fi-FI" dirty="0" smtClean="0"/>
              <a:t>alkuperämaa </a:t>
            </a:r>
            <a:r>
              <a:rPr lang="fi-FI" dirty="0"/>
              <a:t>tai </a:t>
            </a:r>
            <a:r>
              <a:rPr lang="fi-FI" dirty="0" smtClean="0"/>
              <a:t>lähtöpaikka</a:t>
            </a:r>
          </a:p>
          <a:p>
            <a:pPr lvl="1"/>
            <a:r>
              <a:rPr lang="fi-FI" dirty="0" smtClean="0"/>
              <a:t>tarvittavat </a:t>
            </a:r>
            <a:r>
              <a:rPr lang="fi-FI" dirty="0"/>
              <a:t>käyttö- ja </a:t>
            </a:r>
            <a:r>
              <a:rPr lang="fi-FI" dirty="0" smtClean="0"/>
              <a:t>säilytysohjeet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1071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Ravintoaineet</a:t>
            </a:r>
            <a:endParaRPr lang="fi-FI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fi-FI" b="1" dirty="0"/>
              <a:t>Energiaravintoaineet</a:t>
            </a:r>
            <a:r>
              <a:rPr lang="fi-FI" dirty="0"/>
              <a:t>: </a:t>
            </a:r>
            <a:r>
              <a:rPr lang="fi-FI" dirty="0" smtClean="0"/>
              <a:t>esim. kasvaminen</a:t>
            </a:r>
            <a:r>
              <a:rPr lang="fi-FI" dirty="0"/>
              <a:t>, </a:t>
            </a:r>
            <a:r>
              <a:rPr lang="fi-FI" dirty="0" smtClean="0"/>
              <a:t>liikkuminen</a:t>
            </a:r>
            <a:r>
              <a:rPr lang="fi-FI" dirty="0"/>
              <a:t>, hermoston </a:t>
            </a:r>
            <a:r>
              <a:rPr lang="fi-FI" dirty="0" smtClean="0"/>
              <a:t>toiminta, aineenvaihdunta </a:t>
            </a:r>
            <a:r>
              <a:rPr lang="fi-FI" dirty="0"/>
              <a:t>ja ruumiinlämmön </a:t>
            </a:r>
            <a:r>
              <a:rPr lang="fi-FI" dirty="0" smtClean="0"/>
              <a:t>ylläpitäminen</a:t>
            </a:r>
          </a:p>
          <a:p>
            <a:pPr marL="857250" lvl="1" indent="-457200"/>
            <a:r>
              <a:rPr lang="fi-FI" dirty="0"/>
              <a:t>r</a:t>
            </a:r>
            <a:r>
              <a:rPr lang="fi-FI" dirty="0" smtClean="0"/>
              <a:t>asvat</a:t>
            </a:r>
          </a:p>
          <a:p>
            <a:pPr marL="857250" lvl="1" indent="-457200"/>
            <a:r>
              <a:rPr lang="fi-FI" dirty="0"/>
              <a:t>h</a:t>
            </a:r>
            <a:r>
              <a:rPr lang="fi-FI" dirty="0" smtClean="0"/>
              <a:t>iilihydraatit</a:t>
            </a:r>
          </a:p>
          <a:p>
            <a:pPr marL="857250" lvl="1" indent="-457200"/>
            <a:r>
              <a:rPr lang="fi-FI" dirty="0"/>
              <a:t>p</a:t>
            </a:r>
            <a:r>
              <a:rPr lang="fi-FI" dirty="0" smtClean="0"/>
              <a:t>roteiinit</a:t>
            </a:r>
          </a:p>
          <a:p>
            <a:pPr marL="400050" lvl="1" indent="0">
              <a:buNone/>
            </a:pPr>
            <a:endParaRPr lang="fi-FI" dirty="0" smtClean="0"/>
          </a:p>
          <a:p>
            <a:pPr marL="514350" indent="-514350">
              <a:buAutoNum type="arabicPeriod"/>
            </a:pPr>
            <a:r>
              <a:rPr lang="fi-FI" b="1" dirty="0"/>
              <a:t>Suojaravintoaineet</a:t>
            </a:r>
            <a:r>
              <a:rPr lang="fi-FI" dirty="0"/>
              <a:t>: elimistön toimintoja ylläpitävien ja säätelevien entsyymien ja hormonien </a:t>
            </a:r>
            <a:r>
              <a:rPr lang="fi-FI" dirty="0" smtClean="0"/>
              <a:t>rakentaminen </a:t>
            </a:r>
          </a:p>
          <a:p>
            <a:pPr lvl="1"/>
            <a:r>
              <a:rPr lang="fi-FI" dirty="0"/>
              <a:t>v</a:t>
            </a:r>
            <a:r>
              <a:rPr lang="fi-FI" dirty="0" smtClean="0"/>
              <a:t>itamiinit</a:t>
            </a:r>
          </a:p>
          <a:p>
            <a:pPr lvl="1"/>
            <a:r>
              <a:rPr lang="fi-FI" dirty="0"/>
              <a:t>k</a:t>
            </a:r>
            <a:r>
              <a:rPr lang="fi-FI" dirty="0" smtClean="0"/>
              <a:t>ivennäisaineet</a:t>
            </a:r>
          </a:p>
          <a:p>
            <a:pPr lvl="1"/>
            <a:r>
              <a:rPr lang="fi-FI" dirty="0" smtClean="0"/>
              <a:t>proteiinit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6378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Energiaravintoaineet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/>
              <a:t>r</a:t>
            </a:r>
            <a:r>
              <a:rPr lang="fi-FI" dirty="0" smtClean="0"/>
              <a:t>asvat, hiilihydraatit ja proteiinit tuottavat </a:t>
            </a:r>
            <a:r>
              <a:rPr lang="fi-FI" dirty="0"/>
              <a:t>energiaa elimistön peruselintoimintoihin (</a:t>
            </a:r>
            <a:r>
              <a:rPr lang="fi-FI" dirty="0" smtClean="0"/>
              <a:t>esim. </a:t>
            </a:r>
            <a:r>
              <a:rPr lang="fi-FI" dirty="0"/>
              <a:t>sydämen </a:t>
            </a:r>
            <a:r>
              <a:rPr lang="fi-FI" dirty="0" smtClean="0"/>
              <a:t>sykkiminen, keuhkojen</a:t>
            </a:r>
            <a:r>
              <a:rPr lang="fi-FI" dirty="0"/>
              <a:t>, maksan, munuaisten ja haiman </a:t>
            </a:r>
            <a:r>
              <a:rPr lang="fi-FI" dirty="0" smtClean="0"/>
              <a:t>toiminta)</a:t>
            </a:r>
          </a:p>
          <a:p>
            <a:r>
              <a:rPr lang="fi-FI" dirty="0"/>
              <a:t>p</a:t>
            </a:r>
            <a:r>
              <a:rPr lang="fi-FI" dirty="0" smtClean="0"/>
              <a:t>äivän </a:t>
            </a:r>
            <a:r>
              <a:rPr lang="fi-FI" dirty="0"/>
              <a:t>energiasta </a:t>
            </a:r>
            <a:r>
              <a:rPr lang="fi-FI" dirty="0" smtClean="0"/>
              <a:t>yli </a:t>
            </a:r>
            <a:r>
              <a:rPr lang="fi-FI" dirty="0"/>
              <a:t>puolet </a:t>
            </a:r>
            <a:r>
              <a:rPr lang="fi-FI" dirty="0" smtClean="0"/>
              <a:t>kuluu </a:t>
            </a:r>
            <a:r>
              <a:rPr lang="fi-FI" b="1" dirty="0" smtClean="0"/>
              <a:t>perusaineenvaihduntaan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 smtClean="0"/>
              <a:t>(= </a:t>
            </a:r>
            <a:r>
              <a:rPr lang="fi-FI" b="1" dirty="0" smtClean="0"/>
              <a:t>lepoaineenvaihdunta</a:t>
            </a:r>
            <a:r>
              <a:rPr lang="fi-FI" dirty="0" smtClean="0"/>
              <a:t>)</a:t>
            </a:r>
          </a:p>
          <a:p>
            <a:r>
              <a:rPr lang="fi-FI" dirty="0" smtClean="0"/>
              <a:t>erittäin </a:t>
            </a:r>
            <a:r>
              <a:rPr lang="fi-FI" dirty="0"/>
              <a:t>rasittavassa liikunnassa energiaa kuluu jopa 20 kertaa enemmän kuin </a:t>
            </a:r>
            <a:r>
              <a:rPr lang="fi-FI" dirty="0" smtClean="0"/>
              <a:t>perusaineenvaihduntaan</a:t>
            </a:r>
            <a:br>
              <a:rPr lang="fi-FI" dirty="0" smtClean="0"/>
            </a:br>
            <a:endParaRPr lang="fi-FI" dirty="0" smtClean="0"/>
          </a:p>
          <a:p>
            <a:r>
              <a:rPr lang="fi-FI" b="1" dirty="0" smtClean="0"/>
              <a:t>proteiinit</a:t>
            </a:r>
            <a:endParaRPr lang="fi-FI" dirty="0" smtClean="0"/>
          </a:p>
          <a:p>
            <a:pPr lvl="1"/>
            <a:r>
              <a:rPr lang="fi-FI" dirty="0"/>
              <a:t>luokitellaan sekä energiaravintoaineiksi että suojaravintoaineiksi </a:t>
            </a:r>
          </a:p>
          <a:p>
            <a:pPr lvl="1"/>
            <a:r>
              <a:rPr lang="fi-FI" dirty="0" smtClean="0"/>
              <a:t>kudosten (esim. lihassolut) ja hormonien rakennusaine sekä lihasmassan ylläpito</a:t>
            </a:r>
          </a:p>
          <a:p>
            <a:pPr lvl="1"/>
            <a:r>
              <a:rPr lang="fi-FI" dirty="0" smtClean="0"/>
              <a:t>koostuvat </a:t>
            </a:r>
            <a:r>
              <a:rPr lang="fi-FI" b="1" dirty="0" smtClean="0"/>
              <a:t>aminohapoista</a:t>
            </a:r>
          </a:p>
          <a:p>
            <a:pPr lvl="2"/>
            <a:r>
              <a:rPr lang="fi-FI" dirty="0"/>
              <a:t>o</a:t>
            </a:r>
            <a:r>
              <a:rPr lang="fi-FI" dirty="0" smtClean="0"/>
              <a:t>san </a:t>
            </a:r>
            <a:r>
              <a:rPr lang="fi-FI" dirty="0"/>
              <a:t>keho pystyy itse </a:t>
            </a:r>
            <a:r>
              <a:rPr lang="fi-FI" dirty="0" smtClean="0"/>
              <a:t>valmistamaan</a:t>
            </a:r>
          </a:p>
          <a:p>
            <a:pPr lvl="2"/>
            <a:r>
              <a:rPr lang="fi-FI" dirty="0" smtClean="0"/>
              <a:t>osa (välttämättömät aminohapot) </a:t>
            </a:r>
            <a:r>
              <a:rPr lang="fi-FI" dirty="0"/>
              <a:t>on saatava </a:t>
            </a:r>
            <a:r>
              <a:rPr lang="fi-FI" dirty="0" smtClean="0"/>
              <a:t>ravinnosta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9999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Rasvojen ja hiilihydraattien laatu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b="1" dirty="0"/>
              <a:t>r</a:t>
            </a:r>
            <a:r>
              <a:rPr lang="fi-FI" b="1" dirty="0" smtClean="0"/>
              <a:t>asvat</a:t>
            </a:r>
          </a:p>
          <a:p>
            <a:pPr lvl="1"/>
            <a:r>
              <a:rPr lang="fi-FI" dirty="0" smtClean="0"/>
              <a:t>huoneenlämmössä </a:t>
            </a:r>
            <a:r>
              <a:rPr lang="fi-FI" dirty="0"/>
              <a:t>joko kovia, pehmeitä tai </a:t>
            </a:r>
            <a:r>
              <a:rPr lang="fi-FI" dirty="0" smtClean="0"/>
              <a:t>juoksevia</a:t>
            </a:r>
          </a:p>
          <a:p>
            <a:pPr lvl="2"/>
            <a:r>
              <a:rPr lang="fi-FI" dirty="0"/>
              <a:t>k</a:t>
            </a:r>
            <a:r>
              <a:rPr lang="fi-FI" dirty="0" smtClean="0"/>
              <a:t>ova eli </a:t>
            </a:r>
            <a:r>
              <a:rPr lang="fi-FI" b="1" dirty="0" smtClean="0"/>
              <a:t>tyydyttynyt</a:t>
            </a:r>
            <a:r>
              <a:rPr lang="fi-FI" dirty="0" smtClean="0"/>
              <a:t> rasva epäterveellistä (eläinrasvat)</a:t>
            </a:r>
          </a:p>
          <a:p>
            <a:pPr lvl="2"/>
            <a:r>
              <a:rPr lang="fi-FI" dirty="0" smtClean="0"/>
              <a:t>pehmeä tai juokseva eli </a:t>
            </a:r>
            <a:r>
              <a:rPr lang="fi-FI" b="1" dirty="0" smtClean="0"/>
              <a:t>tyydyttymätön</a:t>
            </a:r>
            <a:r>
              <a:rPr lang="fi-FI" dirty="0" smtClean="0"/>
              <a:t> rasva terveellistä (kasvi- ja kalarasvat) –&gt; pienentää </a:t>
            </a:r>
            <a:r>
              <a:rPr lang="fi-FI" dirty="0"/>
              <a:t>haitallisen LDL-kolesterolin </a:t>
            </a:r>
            <a:r>
              <a:rPr lang="fi-FI" dirty="0" smtClean="0"/>
              <a:t>määrää</a:t>
            </a:r>
          </a:p>
          <a:p>
            <a:pPr marL="914400" lvl="2" indent="0">
              <a:buNone/>
            </a:pPr>
            <a:endParaRPr lang="fi-FI" dirty="0" smtClean="0"/>
          </a:p>
          <a:p>
            <a:r>
              <a:rPr lang="fi-FI" b="1" dirty="0"/>
              <a:t>h</a:t>
            </a:r>
            <a:r>
              <a:rPr lang="fi-FI" b="1" dirty="0" smtClean="0"/>
              <a:t>iilihydraatit</a:t>
            </a:r>
          </a:p>
          <a:p>
            <a:pPr lvl="1"/>
            <a:r>
              <a:rPr lang="fi-FI" b="1" dirty="0" smtClean="0"/>
              <a:t>kuidun</a:t>
            </a:r>
            <a:r>
              <a:rPr lang="fi-FI" dirty="0" smtClean="0"/>
              <a:t> </a:t>
            </a:r>
            <a:r>
              <a:rPr lang="fi-FI" dirty="0"/>
              <a:t>eli imeytymättömän hiilihydraatin </a:t>
            </a:r>
            <a:r>
              <a:rPr lang="fi-FI" dirty="0" smtClean="0"/>
              <a:t>määrä</a:t>
            </a:r>
          </a:p>
          <a:p>
            <a:pPr lvl="2"/>
            <a:r>
              <a:rPr lang="fi-FI" dirty="0"/>
              <a:t>e</a:t>
            </a:r>
            <a:r>
              <a:rPr lang="fi-FI" dirty="0" smtClean="0"/>
              <a:t>sim. vaaleassa </a:t>
            </a:r>
            <a:r>
              <a:rPr lang="fi-FI" dirty="0"/>
              <a:t>leivässä on </a:t>
            </a:r>
            <a:r>
              <a:rPr lang="fi-FI" dirty="0" smtClean="0"/>
              <a:t>vähän (epäterveellisempää)</a:t>
            </a:r>
          </a:p>
          <a:p>
            <a:pPr lvl="2"/>
            <a:r>
              <a:rPr lang="fi-FI" dirty="0"/>
              <a:t>e</a:t>
            </a:r>
            <a:r>
              <a:rPr lang="fi-FI" dirty="0" smtClean="0"/>
              <a:t>sim. ruisleivässä paljon (terveellistä) </a:t>
            </a:r>
          </a:p>
          <a:p>
            <a:pPr lvl="1"/>
            <a:r>
              <a:rPr lang="fi-FI" dirty="0" smtClean="0"/>
              <a:t>imeytyminen ja veren sokeripitoisuuden nousu</a:t>
            </a:r>
          </a:p>
          <a:p>
            <a:pPr lvl="2"/>
            <a:r>
              <a:rPr lang="fi-FI" dirty="0"/>
              <a:t>n</a:t>
            </a:r>
            <a:r>
              <a:rPr lang="fi-FI" dirty="0" smtClean="0"/>
              <a:t>opeaa </a:t>
            </a:r>
            <a:r>
              <a:rPr lang="fi-FI" dirty="0" smtClean="0">
                <a:sym typeface="Wingdings" panose="05000000000000000000" pitchFamily="2" charset="2"/>
              </a:rPr>
              <a:t> kyseiset ruoat (esim. vaalea vilja) epäterveellisempiä ja </a:t>
            </a:r>
            <a:r>
              <a:rPr lang="fi-FI" b="1" dirty="0" err="1" smtClean="0">
                <a:sym typeface="Wingdings" panose="05000000000000000000" pitchFamily="2" charset="2"/>
              </a:rPr>
              <a:t>glykemiaindeksi</a:t>
            </a:r>
            <a:r>
              <a:rPr lang="fi-FI" b="1" dirty="0" smtClean="0">
                <a:sym typeface="Wingdings" panose="05000000000000000000" pitchFamily="2" charset="2"/>
              </a:rPr>
              <a:t> GI </a:t>
            </a:r>
            <a:r>
              <a:rPr lang="fi-FI" dirty="0" smtClean="0">
                <a:sym typeface="Wingdings" panose="05000000000000000000" pitchFamily="2" charset="2"/>
              </a:rPr>
              <a:t>korkea</a:t>
            </a:r>
            <a:endParaRPr lang="fi-FI" dirty="0" smtClean="0"/>
          </a:p>
          <a:p>
            <a:pPr lvl="2"/>
            <a:r>
              <a:rPr lang="fi-FI" dirty="0" smtClean="0"/>
              <a:t>hidasta </a:t>
            </a:r>
            <a:r>
              <a:rPr lang="fi-FI" dirty="0" smtClean="0">
                <a:sym typeface="Wingdings" panose="05000000000000000000" pitchFamily="2" charset="2"/>
              </a:rPr>
              <a:t></a:t>
            </a:r>
            <a:r>
              <a:rPr lang="fi-FI" dirty="0" smtClean="0"/>
              <a:t> kyseiset ruoat (esim. hedelmät) terveellisempiä (sisältävät myös kuitua, vitamiineja </a:t>
            </a:r>
            <a:r>
              <a:rPr lang="fi-FI" dirty="0"/>
              <a:t>ja </a:t>
            </a:r>
            <a:r>
              <a:rPr lang="fi-FI" dirty="0" smtClean="0"/>
              <a:t>kivennäisaineita) ja </a:t>
            </a:r>
            <a:r>
              <a:rPr lang="fi-FI" b="1" dirty="0" err="1" smtClean="0"/>
              <a:t>glykemiaindeksi</a:t>
            </a:r>
            <a:r>
              <a:rPr lang="fi-FI" b="1" dirty="0" smtClean="0"/>
              <a:t> GI </a:t>
            </a:r>
            <a:r>
              <a:rPr lang="fi-FI" dirty="0" smtClean="0"/>
              <a:t>matala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0520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Suojaravintoaineet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vitamiineja </a:t>
            </a:r>
            <a:r>
              <a:rPr lang="fi-FI" dirty="0"/>
              <a:t>ja kivennäisaineita saadaan suomalaisesta ruoasta yleensä </a:t>
            </a:r>
            <a:r>
              <a:rPr lang="fi-FI" dirty="0" smtClean="0"/>
              <a:t>riittävästi</a:t>
            </a:r>
          </a:p>
          <a:p>
            <a:pPr lvl="1"/>
            <a:r>
              <a:rPr lang="fi-FI" dirty="0" smtClean="0"/>
              <a:t>ongelmia, </a:t>
            </a:r>
            <a:r>
              <a:rPr lang="fi-FI" dirty="0"/>
              <a:t>jos syödään erittäin vähän tai hyvin </a:t>
            </a:r>
            <a:r>
              <a:rPr lang="fi-FI" dirty="0" smtClean="0"/>
              <a:t>yksipuolisesti (= puutostiloja), </a:t>
            </a:r>
            <a:r>
              <a:rPr lang="fi-FI" dirty="0"/>
              <a:t>jolloin elimistön perustoimintakyky </a:t>
            </a:r>
            <a:r>
              <a:rPr lang="fi-FI" dirty="0" smtClean="0"/>
              <a:t>häiriytyy</a:t>
            </a:r>
          </a:p>
          <a:p>
            <a:r>
              <a:rPr lang="fi-FI" dirty="0" smtClean="0"/>
              <a:t>osalla </a:t>
            </a:r>
            <a:r>
              <a:rPr lang="fi-FI" dirty="0"/>
              <a:t>vitamiineista ja kivennäisaineista saattaa </a:t>
            </a:r>
            <a:r>
              <a:rPr lang="fi-FI" dirty="0" smtClean="0"/>
              <a:t>olla </a:t>
            </a:r>
            <a:r>
              <a:rPr lang="fi-FI" dirty="0"/>
              <a:t>sydän- ja verisuonisairauksia ja syöpää ehkäisevä </a:t>
            </a:r>
            <a:r>
              <a:rPr lang="fi-FI" dirty="0" smtClean="0"/>
              <a:t>vaikutus</a:t>
            </a:r>
            <a:r>
              <a:rPr lang="fi-FI" dirty="0"/>
              <a:t> </a:t>
            </a:r>
            <a:r>
              <a:rPr lang="fi-FI" dirty="0" smtClean="0"/>
              <a:t>(eli </a:t>
            </a:r>
            <a:r>
              <a:rPr lang="fi-FI" dirty="0"/>
              <a:t>liian vähäinen määrä vitamiineja voi lisätä näiden pitkäaikaissairauksien </a:t>
            </a:r>
            <a:r>
              <a:rPr lang="fi-FI" dirty="0" smtClean="0"/>
              <a:t>todennäköisyyttä)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55820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Ruoka ja </a:t>
            </a:r>
            <a:r>
              <a:rPr lang="fi-FI" b="1" dirty="0" err="1" smtClean="0"/>
              <a:t>psykososiaalinen</a:t>
            </a:r>
            <a:r>
              <a:rPr lang="fi-FI" b="1" dirty="0" smtClean="0"/>
              <a:t> hyvinvointi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1900" dirty="0"/>
              <a:t>i</a:t>
            </a:r>
            <a:r>
              <a:rPr lang="fi-FI" sz="1900" dirty="0" smtClean="0"/>
              <a:t>loa, nautintoa ja</a:t>
            </a:r>
            <a:r>
              <a:rPr lang="fi-FI" sz="1900" dirty="0"/>
              <a:t> </a:t>
            </a:r>
            <a:r>
              <a:rPr lang="fi-FI" sz="1900" dirty="0" smtClean="0"/>
              <a:t>elämyksiä </a:t>
            </a:r>
          </a:p>
          <a:p>
            <a:r>
              <a:rPr lang="fi-FI" sz="1900" dirty="0" smtClean="0"/>
              <a:t>ruokailuun </a:t>
            </a:r>
            <a:r>
              <a:rPr lang="fi-FI" sz="1900" dirty="0"/>
              <a:t>liittyvä tilanne, paikka ja kattaus luovat tunnelmia ja mukavia </a:t>
            </a:r>
            <a:r>
              <a:rPr lang="fi-FI" sz="1900" dirty="0" smtClean="0"/>
              <a:t>muistoja</a:t>
            </a:r>
          </a:p>
          <a:p>
            <a:r>
              <a:rPr lang="fi-FI" sz="1900" dirty="0"/>
              <a:t>y</a:t>
            </a:r>
            <a:r>
              <a:rPr lang="fi-FI" sz="1900" dirty="0" smtClean="0"/>
              <a:t>hdessä </a:t>
            </a:r>
            <a:r>
              <a:rPr lang="fi-FI" sz="1900" dirty="0"/>
              <a:t>syöminen vahvistaa ystävyyttä ja identiteettiä </a:t>
            </a:r>
            <a:r>
              <a:rPr lang="fi-FI" sz="1900" dirty="0" smtClean="0"/>
              <a:t>ja </a:t>
            </a:r>
            <a:r>
              <a:rPr lang="fi-FI" sz="1900" dirty="0"/>
              <a:t>tarjoaa mahdollisuuden </a:t>
            </a:r>
            <a:r>
              <a:rPr lang="fi-FI" sz="1900" dirty="0" smtClean="0"/>
              <a:t>vuorovaikutukseen</a:t>
            </a:r>
          </a:p>
          <a:p>
            <a:r>
              <a:rPr lang="fi-FI" sz="1900" dirty="0" smtClean="0"/>
              <a:t>monien </a:t>
            </a:r>
            <a:r>
              <a:rPr lang="fi-FI" sz="1900" dirty="0"/>
              <a:t>juhlien keskeinen osa, ja sen avulla siirretään </a:t>
            </a:r>
            <a:r>
              <a:rPr lang="fi-FI" sz="1900" dirty="0" smtClean="0"/>
              <a:t>ruokaperinteitä </a:t>
            </a:r>
            <a:br>
              <a:rPr lang="fi-FI" sz="1900" dirty="0" smtClean="0"/>
            </a:br>
            <a:r>
              <a:rPr lang="fi-FI" sz="1900" dirty="0" smtClean="0"/>
              <a:t>(esim. suomalainen ruokakulttuuri) </a:t>
            </a:r>
            <a:r>
              <a:rPr lang="fi-FI" sz="1900" dirty="0"/>
              <a:t>seuraaville </a:t>
            </a:r>
            <a:r>
              <a:rPr lang="fi-FI" sz="1900" dirty="0" smtClean="0"/>
              <a:t>sukupolville – lisää yhteenkuuluvuuden tunnetta</a:t>
            </a:r>
          </a:p>
          <a:p>
            <a:r>
              <a:rPr lang="fi-FI" sz="1900" dirty="0"/>
              <a:t>r</a:t>
            </a:r>
            <a:r>
              <a:rPr lang="fi-FI" sz="1900" dirty="0" smtClean="0"/>
              <a:t>uokien </a:t>
            </a:r>
            <a:r>
              <a:rPr lang="fi-FI" sz="1900" dirty="0"/>
              <a:t>tietoinen valinta voi tukea minäkuvaa ja vahvistaa psyykkistä </a:t>
            </a:r>
            <a:r>
              <a:rPr lang="fi-FI" sz="1900" dirty="0" smtClean="0"/>
              <a:t>terveyttä</a:t>
            </a:r>
          </a:p>
          <a:p>
            <a:pPr lvl="1"/>
            <a:r>
              <a:rPr lang="fi-FI" sz="1600" dirty="0" smtClean="0"/>
              <a:t>oman arvomaailman ilmaiseminen (esim. suosimalla </a:t>
            </a:r>
            <a:r>
              <a:rPr lang="fi-FI" sz="1600" dirty="0"/>
              <a:t>luomutuotteita tai </a:t>
            </a:r>
            <a:r>
              <a:rPr lang="fi-FI" sz="1600" dirty="0" smtClean="0"/>
              <a:t>lähiruokaa</a:t>
            </a:r>
            <a:r>
              <a:rPr lang="fi-FI" sz="1600" dirty="0"/>
              <a:t>)</a:t>
            </a:r>
            <a:endParaRPr lang="fi-FI" sz="1600" dirty="0" smtClean="0"/>
          </a:p>
          <a:p>
            <a:pPr lvl="1"/>
            <a:r>
              <a:rPr lang="fi-FI" sz="1600" dirty="0"/>
              <a:t>k</a:t>
            </a:r>
            <a:r>
              <a:rPr lang="fi-FI" sz="1600" dirty="0" smtClean="0"/>
              <a:t>asvissyönti </a:t>
            </a:r>
            <a:r>
              <a:rPr lang="fi-FI" sz="1600" dirty="0"/>
              <a:t>on osa monen ekologisesti tai eettisesti ajattelevan </a:t>
            </a:r>
            <a:r>
              <a:rPr lang="fi-FI" sz="1600" dirty="0" smtClean="0"/>
              <a:t>identiteettiä</a:t>
            </a:r>
          </a:p>
          <a:p>
            <a:r>
              <a:rPr lang="fi-FI" sz="1900" dirty="0"/>
              <a:t>k</a:t>
            </a:r>
            <a:r>
              <a:rPr lang="fi-FI" sz="1900" dirty="0" smtClean="0"/>
              <a:t>ouluruokailulla </a:t>
            </a:r>
            <a:r>
              <a:rPr lang="fi-FI" sz="1900" dirty="0"/>
              <a:t>on myös sosiaalinen merkityksensä </a:t>
            </a:r>
            <a:r>
              <a:rPr lang="fi-FI" sz="1900" dirty="0" smtClean="0"/>
              <a:t>(esim. rytmittää </a:t>
            </a:r>
            <a:r>
              <a:rPr lang="fi-FI" sz="1900" dirty="0"/>
              <a:t>koulupäivää ja </a:t>
            </a:r>
            <a:r>
              <a:rPr lang="fi-FI" sz="1900" dirty="0" smtClean="0"/>
              <a:t>virkistää)</a:t>
            </a:r>
          </a:p>
          <a:p>
            <a:r>
              <a:rPr lang="fi-FI" sz="1900" b="1" dirty="0" smtClean="0"/>
              <a:t>haasteena</a:t>
            </a:r>
            <a:r>
              <a:rPr lang="fi-FI" sz="1900" dirty="0" smtClean="0"/>
              <a:t> lohtu- ja tunnesyöminen</a:t>
            </a:r>
            <a:endParaRPr lang="fi-FI" sz="1900" dirty="0"/>
          </a:p>
          <a:p>
            <a:pPr marL="0" indent="0">
              <a:buNone/>
            </a:pPr>
            <a:r>
              <a:rPr lang="fi-FI" sz="2000" dirty="0" smtClean="0"/>
              <a:t> 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401804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Ravitsemussuositukset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/>
              <a:t>p</a:t>
            </a:r>
            <a:r>
              <a:rPr lang="fi-FI" dirty="0" smtClean="0"/>
              <a:t>erustuvat tieteellisiin tutkimuksiin</a:t>
            </a:r>
          </a:p>
          <a:p>
            <a:r>
              <a:rPr lang="fi-FI" dirty="0" smtClean="0"/>
              <a:t>voivat </a:t>
            </a:r>
            <a:r>
              <a:rPr lang="fi-FI" dirty="0"/>
              <a:t>koskea joko ravintoaineita </a:t>
            </a:r>
            <a:r>
              <a:rPr lang="fi-FI" dirty="0" smtClean="0"/>
              <a:t>tai ruokia</a:t>
            </a:r>
          </a:p>
          <a:p>
            <a:r>
              <a:rPr lang="fi-FI" dirty="0" smtClean="0"/>
              <a:t>laadittu </a:t>
            </a:r>
            <a:r>
              <a:rPr lang="fi-FI" dirty="0"/>
              <a:t>joukkoruokailun ja koko väestön terveyttä </a:t>
            </a:r>
            <a:r>
              <a:rPr lang="fi-FI" dirty="0" smtClean="0"/>
              <a:t>ajatellen</a:t>
            </a:r>
            <a:r>
              <a:rPr lang="fi-FI" dirty="0"/>
              <a:t> </a:t>
            </a:r>
            <a:r>
              <a:rPr lang="fi-FI" dirty="0" smtClean="0"/>
              <a:t>- tavoitteena </a:t>
            </a:r>
            <a:r>
              <a:rPr lang="fi-FI" dirty="0"/>
              <a:t>kansanterveyden ylläpito ja </a:t>
            </a:r>
            <a:r>
              <a:rPr lang="fi-FI" dirty="0" smtClean="0"/>
              <a:t>parantaminen</a:t>
            </a:r>
          </a:p>
          <a:p>
            <a:pPr lvl="1"/>
            <a:r>
              <a:rPr lang="fi-FI" dirty="0"/>
              <a:t>e</a:t>
            </a:r>
            <a:r>
              <a:rPr lang="fi-FI" dirty="0" smtClean="0"/>
              <a:t>rityisen </a:t>
            </a:r>
            <a:r>
              <a:rPr lang="fi-FI" b="1" dirty="0"/>
              <a:t>terveellisiä ja suositeltavia </a:t>
            </a:r>
            <a:r>
              <a:rPr lang="fi-FI" dirty="0"/>
              <a:t>ovat kasvirasvat, kala, vihannekset, hedelmät, marjat, juurekset, palkokasvit sekä </a:t>
            </a:r>
            <a:r>
              <a:rPr lang="fi-FI" dirty="0" smtClean="0"/>
              <a:t>täysjyväviljavalmisteet</a:t>
            </a:r>
          </a:p>
          <a:p>
            <a:pPr lvl="1"/>
            <a:r>
              <a:rPr lang="fi-FI" b="1" dirty="0"/>
              <a:t>v</a:t>
            </a:r>
            <a:r>
              <a:rPr lang="fi-FI" b="1" dirty="0" smtClean="0"/>
              <a:t>ältettäviä</a:t>
            </a:r>
            <a:r>
              <a:rPr lang="fi-FI" dirty="0" smtClean="0"/>
              <a:t> ovat </a:t>
            </a:r>
            <a:r>
              <a:rPr lang="fi-FI" dirty="0"/>
              <a:t>runsaasti suolaa sekä sokeria tai muita nopeasti imeytyviä hiilihydraatteja sisältävät </a:t>
            </a:r>
            <a:r>
              <a:rPr lang="fi-FI" dirty="0" smtClean="0"/>
              <a:t>ruoat sekä tyydyttynyt rasva</a:t>
            </a:r>
          </a:p>
          <a:p>
            <a:r>
              <a:rPr lang="fi-FI" dirty="0"/>
              <a:t>m</a:t>
            </a:r>
            <a:r>
              <a:rPr lang="fi-FI" dirty="0" smtClean="0"/>
              <a:t>alleina ruokakolmio ja lautasmalli</a:t>
            </a:r>
          </a:p>
          <a:p>
            <a:endParaRPr lang="fi-FI" dirty="0" smtClean="0"/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759148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Ravintoaineiden saantisuositukset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dirty="0"/>
              <a:t>Valtion </a:t>
            </a:r>
            <a:r>
              <a:rPr lang="fi-FI" dirty="0" smtClean="0"/>
              <a:t>ravitsemusneuvottelukunta: päivittäiset </a:t>
            </a:r>
            <a:r>
              <a:rPr lang="fi-FI" dirty="0"/>
              <a:t>suositukset energiaravintoaineille, vitamiineille ja </a:t>
            </a:r>
            <a:r>
              <a:rPr lang="fi-FI" dirty="0" smtClean="0"/>
              <a:t>kivennäisaineille</a:t>
            </a:r>
          </a:p>
          <a:p>
            <a:r>
              <a:rPr lang="fi-FI" b="1" dirty="0" smtClean="0"/>
              <a:t>ravintoainetiheys </a:t>
            </a:r>
            <a:r>
              <a:rPr lang="fi-FI" dirty="0" smtClean="0"/>
              <a:t>= ravintoaineiden määrä suhteessa energiasisältöön</a:t>
            </a:r>
            <a:endParaRPr lang="fi-FI" dirty="0"/>
          </a:p>
          <a:p>
            <a:pPr lvl="1"/>
            <a:r>
              <a:rPr lang="fi-FI" dirty="0"/>
              <a:t>h</a:t>
            </a:r>
            <a:r>
              <a:rPr lang="fi-FI" dirty="0" smtClean="0"/>
              <a:t>yvässä ruokavaliossa ravintoaineita </a:t>
            </a:r>
            <a:r>
              <a:rPr lang="fi-FI" dirty="0"/>
              <a:t>on energiasisältöön suhteutettuna </a:t>
            </a:r>
            <a:r>
              <a:rPr lang="fi-FI" dirty="0" smtClean="0"/>
              <a:t>paljon (= suuri </a:t>
            </a:r>
            <a:r>
              <a:rPr lang="fi-FI" dirty="0"/>
              <a:t>r</a:t>
            </a:r>
            <a:r>
              <a:rPr lang="fi-FI" dirty="0" smtClean="0"/>
              <a:t>avintoainetiheys)</a:t>
            </a:r>
          </a:p>
          <a:p>
            <a:pPr lvl="1"/>
            <a:r>
              <a:rPr lang="fi-FI" dirty="0"/>
              <a:t>k</a:t>
            </a:r>
            <a:r>
              <a:rPr lang="fi-FI" dirty="0" smtClean="0"/>
              <a:t>un ruoassa on paljon </a:t>
            </a:r>
            <a:r>
              <a:rPr lang="fi-FI" dirty="0"/>
              <a:t>lisättyä sokeria ja rasvaa sekä valkoista viljaa, ravintoainetiheys on </a:t>
            </a:r>
            <a:r>
              <a:rPr lang="fi-FI" dirty="0" smtClean="0"/>
              <a:t>huono</a:t>
            </a:r>
            <a:r>
              <a:rPr lang="fi-FI" dirty="0"/>
              <a:t> </a:t>
            </a:r>
            <a:r>
              <a:rPr lang="fi-FI" dirty="0" smtClean="0"/>
              <a:t>(= tyhjää energiaa)</a:t>
            </a:r>
          </a:p>
          <a:p>
            <a:r>
              <a:rPr lang="fi-FI" b="1" dirty="0"/>
              <a:t>e</a:t>
            </a:r>
            <a:r>
              <a:rPr lang="fi-FI" b="1" dirty="0" smtClean="0"/>
              <a:t>nergiatiheys</a:t>
            </a:r>
            <a:r>
              <a:rPr lang="fi-FI" dirty="0" smtClean="0"/>
              <a:t> = </a:t>
            </a:r>
            <a:r>
              <a:rPr lang="fi-FI" dirty="0"/>
              <a:t>ruoan energian </a:t>
            </a:r>
            <a:r>
              <a:rPr lang="fi-FI" dirty="0" smtClean="0"/>
              <a:t>määrä </a:t>
            </a:r>
            <a:r>
              <a:rPr lang="fi-FI" dirty="0"/>
              <a:t>painoyksikköä </a:t>
            </a:r>
            <a:r>
              <a:rPr lang="fi-FI" dirty="0" smtClean="0"/>
              <a:t>kohti</a:t>
            </a:r>
          </a:p>
          <a:p>
            <a:pPr lvl="1"/>
            <a:r>
              <a:rPr lang="fi-FI" dirty="0" smtClean="0"/>
              <a:t>tavoitteena pieni energiatiheys – helpottaa painonhallintaa</a:t>
            </a:r>
          </a:p>
          <a:p>
            <a:pPr lvl="1"/>
            <a:r>
              <a:rPr lang="fi-FI" dirty="0" smtClean="0"/>
              <a:t>runsaasti </a:t>
            </a:r>
            <a:r>
              <a:rPr lang="fi-FI" dirty="0"/>
              <a:t>rasvaa sekä vähän kuitua ja vettä sisältävän ruoan energiatiheys on </a:t>
            </a:r>
            <a:r>
              <a:rPr lang="fi-FI" dirty="0" smtClean="0"/>
              <a:t>suuri</a:t>
            </a:r>
          </a:p>
          <a:p>
            <a:r>
              <a:rPr lang="fi-FI" dirty="0"/>
              <a:t>u</a:t>
            </a:r>
            <a:r>
              <a:rPr lang="fi-FI" dirty="0" smtClean="0"/>
              <a:t>sein </a:t>
            </a:r>
            <a:r>
              <a:rPr lang="fi-FI" dirty="0"/>
              <a:t>pieni ravintoainetiheys </a:t>
            </a:r>
            <a:r>
              <a:rPr lang="fi-FI" dirty="0" smtClean="0"/>
              <a:t>ja suuri energiatiheys ovat </a:t>
            </a:r>
            <a:r>
              <a:rPr lang="fi-FI" dirty="0"/>
              <a:t>yhteydessä </a:t>
            </a:r>
            <a:r>
              <a:rPr lang="fi-FI" dirty="0" smtClean="0"/>
              <a:t>toisiinsa</a:t>
            </a:r>
          </a:p>
          <a:p>
            <a:pPr lvl="1"/>
            <a:r>
              <a:rPr lang="fi-FI" dirty="0" smtClean="0"/>
              <a:t>eivät aina</a:t>
            </a:r>
            <a:r>
              <a:rPr lang="fi-FI" dirty="0"/>
              <a:t>: </a:t>
            </a:r>
            <a:r>
              <a:rPr lang="fi-FI" dirty="0" smtClean="0"/>
              <a:t>esim. rypsiöljyn </a:t>
            </a:r>
            <a:r>
              <a:rPr lang="fi-FI" dirty="0"/>
              <a:t>energiatiheys on suuri, </a:t>
            </a:r>
            <a:r>
              <a:rPr lang="fi-FI" dirty="0" smtClean="0"/>
              <a:t>mutta se </a:t>
            </a:r>
            <a:r>
              <a:rPr lang="fi-FI" dirty="0"/>
              <a:t>on silti ravintoainekoostumukseltaan terveyttä </a:t>
            </a:r>
            <a:r>
              <a:rPr lang="fi-FI" dirty="0" smtClean="0"/>
              <a:t>edistävää</a:t>
            </a:r>
          </a:p>
        </p:txBody>
      </p:sp>
    </p:spTree>
    <p:extLst>
      <p:ext uri="{BB962C8B-B14F-4D97-AF65-F5344CB8AC3E}">
        <p14:creationId xmlns:p14="http://schemas.microsoft.com/office/powerpoint/2010/main" val="801348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Erityisruokavaliot (1/3)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b="1" dirty="0"/>
              <a:t>l</a:t>
            </a:r>
            <a:r>
              <a:rPr lang="fi-FI" b="1" dirty="0" smtClean="0"/>
              <a:t>aktoosi-intoleranssi </a:t>
            </a:r>
          </a:p>
          <a:p>
            <a:pPr lvl="1"/>
            <a:r>
              <a:rPr lang="fi-FI" dirty="0" smtClean="0"/>
              <a:t>maitosokeri </a:t>
            </a:r>
            <a:r>
              <a:rPr lang="fi-FI" dirty="0"/>
              <a:t>eli laktoosi ei </a:t>
            </a:r>
            <a:r>
              <a:rPr lang="fi-FI" dirty="0" err="1"/>
              <a:t>laktaasientsyymin</a:t>
            </a:r>
            <a:r>
              <a:rPr lang="fi-FI" dirty="0"/>
              <a:t> puutteen takia pilkkoudu ohutsuolessa tai se pilkkoutuu </a:t>
            </a:r>
            <a:r>
              <a:rPr lang="fi-FI" dirty="0" smtClean="0"/>
              <a:t>vajavaisesti</a:t>
            </a:r>
          </a:p>
          <a:p>
            <a:pPr lvl="1"/>
            <a:r>
              <a:rPr lang="fi-FI" dirty="0" smtClean="0"/>
              <a:t>maitosokerin </a:t>
            </a:r>
            <a:r>
              <a:rPr lang="fi-FI" dirty="0"/>
              <a:t>sieto </a:t>
            </a:r>
            <a:r>
              <a:rPr lang="fi-FI" dirty="0" smtClean="0"/>
              <a:t>vaihtelee</a:t>
            </a:r>
          </a:p>
          <a:p>
            <a:pPr lvl="1"/>
            <a:r>
              <a:rPr lang="fi-FI" dirty="0" smtClean="0"/>
              <a:t>oireina </a:t>
            </a:r>
            <a:r>
              <a:rPr lang="fi-FI" dirty="0"/>
              <a:t>ilmavaivoja, ripulia, turvotusta ja </a:t>
            </a:r>
            <a:r>
              <a:rPr lang="fi-FI" dirty="0" smtClean="0"/>
              <a:t>vatsakipuja</a:t>
            </a:r>
          </a:p>
          <a:p>
            <a:pPr lvl="1"/>
            <a:r>
              <a:rPr lang="fi-FI" dirty="0" smtClean="0"/>
              <a:t>saatavilla </a:t>
            </a:r>
            <a:r>
              <a:rPr lang="fi-FI" dirty="0"/>
              <a:t>vähälaktoosisia sekä täysin laktoosittomia </a:t>
            </a:r>
            <a:r>
              <a:rPr lang="fi-FI" dirty="0" smtClean="0"/>
              <a:t>valmisteita, soija-</a:t>
            </a:r>
            <a:r>
              <a:rPr lang="fi-FI" dirty="0"/>
              <a:t>, kaura- tai </a:t>
            </a:r>
            <a:r>
              <a:rPr lang="fi-FI" dirty="0" smtClean="0"/>
              <a:t>riisijuomaa </a:t>
            </a:r>
          </a:p>
          <a:p>
            <a:pPr lvl="1"/>
            <a:r>
              <a:rPr lang="fi-FI" dirty="0"/>
              <a:t>t</a:t>
            </a:r>
            <a:r>
              <a:rPr lang="fi-FI" dirty="0" smtClean="0"/>
              <a:t>ärkeää huolehtia riittävästä kalsiumin saannista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62301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788</Words>
  <Application>Microsoft Office PowerPoint</Application>
  <PresentationFormat>Näytössä katseltava diaesitys (4:3)</PresentationFormat>
  <Paragraphs>101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Terve 1: Terveyden perusteet</vt:lpstr>
      <vt:lpstr>Ravintoaineet</vt:lpstr>
      <vt:lpstr>Energiaravintoaineet</vt:lpstr>
      <vt:lpstr>Rasvojen ja hiilihydraattien laatu</vt:lpstr>
      <vt:lpstr>Suojaravintoaineet</vt:lpstr>
      <vt:lpstr>Ruoka ja psykososiaalinen hyvinvointi</vt:lpstr>
      <vt:lpstr>Ravitsemussuositukset</vt:lpstr>
      <vt:lpstr>Ravintoaineiden saantisuositukset</vt:lpstr>
      <vt:lpstr>Erityisruokavaliot (1/3)</vt:lpstr>
      <vt:lpstr>Erityisruokavaliot (2/3)</vt:lpstr>
      <vt:lpstr>Erityisruokavaliot (3/3)</vt:lpstr>
      <vt:lpstr>Pakkausmerkinnät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 1: Terveyden perusteet</dc:title>
  <dc:creator>Hämäläinen Elina</dc:creator>
  <cp:lastModifiedBy>Esa Härmä</cp:lastModifiedBy>
  <cp:revision>67</cp:revision>
  <dcterms:created xsi:type="dcterms:W3CDTF">2017-06-09T06:02:13Z</dcterms:created>
  <dcterms:modified xsi:type="dcterms:W3CDTF">2022-02-11T09:50:40Z</dcterms:modified>
</cp:coreProperties>
</file>