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2" r:id="rId2"/>
    <p:sldId id="256" r:id="rId3"/>
    <p:sldId id="257" r:id="rId4"/>
    <p:sldId id="260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sakylkinen kolmio 6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i-FI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ainen kolmio 8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asakylkinen kolmio 7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ainen kolmio 10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685E9BA-E961-466C-BF90-86773DABBDA8}" type="datetimeFigureOut">
              <a:rPr lang="fi-FI" smtClean="0"/>
              <a:t>27.3.2023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A4807C2-33F5-4748-939A-B3283CEDC3D7}" type="slidenum">
              <a:rPr lang="fi-FI" smtClean="0"/>
              <a:t>‹#›</a:t>
            </a:fld>
            <a:endParaRPr lang="fi-FI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fi/url?sa=i&amp;rct=j&amp;q=&amp;esrc=s&amp;frm=1&amp;source=images&amp;cd=&amp;cad=rja&amp;uact=8&amp;ved=0CAcQjRw&amp;url=http://www.mtv.fi/uutiset/kotimaa/artikkeli/oulun-jarkyttavan-turman-syy-huomattava-ylinopeus/1861480&amp;ei=Z7lpVNmVJIf9ygP_xoD4BA&amp;bvm=bv.79142246,d.bGQ&amp;psig=AFQjCNHSYqomefIAHByPLdm43hBRCYe_0w&amp;ust=1416301022790968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fi/url?sa=i&amp;rct=j&amp;q=&amp;esrc=s&amp;frm=1&amp;source=images&amp;cd=&amp;cad=rja&amp;uact=8&amp;ved=0CAcQjRw&amp;url=http://www.ts.fi/teemat/auto%2Bja%2Bliikenne/1074012999/Turun%2BKoulukadun%2Bruuhka%2Bulottuu%2Bjo%2BMyllysillalta%2BManhattanille&amp;ei=07tpVJf2DobiywPKp4CQCQ&amp;bvm=bv.79142246,d.bGQ&amp;psig=AFQjCNFC_MSGf90Zk2VRVcgxKje9Xy9CVw&amp;ust=1416301869674953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3.gstatic.com/images?q=tbn:ANd9GcSGQZFw8fyGAXoGwIIJs6BV-MqTZ5Jg1jS_tJfehTbYeXLYLX-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3685302"/>
            <a:ext cx="4487090" cy="2985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data:image/jpeg;base64,/9j/4AAQSkZJRgABAQAAAQABAAD/2wCEAAkGBxQTEhUUExQWFhUXGRwYGBgYFhwdHBcYGxwdHBwaHBwaHSggHR8lHBccIjEiJSkrLi4uGB8zODMsNygtLisBCgoKDg0OGhAQGiwkICQsLCwsLCwsLCwsLCwsLCwsLCwsLCwsLCwsLCwsLCwsLCwsLCwsLCwsLCwsLCwsLCwsLP/AABEIALcBEwMBIgACEQEDEQH/xAAcAAABBQEBAQAAAAAAAAAAAAAEAAIDBQYHAQj/xABEEAACAQIEAwUGBAIKAQIHAAABAhEAAwQSITEFQVEGEyJhcTKBkaGx8EJSwdEU4QcVI1NicoKSovEzssMWJENEVHOT/8QAGAEBAQEBAQAAAAAAAAAAAAAAAAECAwT/xAAlEQEBAAICAgIBBAMAAAAAAAAAAQIRAyESMRNBUSJhgfAycdH/2gAMAwEAAhEDEQA/AOvYLjNlx4XFWKODsQfSuNJfMIxRTM+yYOjEfpV3wfEO0MjOomAGIPn8OXupUdMpVibHaO4CQHtuQYgtlOnrVrY7S6S9pgOo1HyqbVoaVVdjj1hvxwejaH51YWr6t7LA+hqiSlSpUCpUqVAqVKlQKlSpUCpUqVAqVKlQKlSpUCpUqVAqVKlQKlSpUCpUqVAqVKlQKlSpUCpUqVAqVKlQceUwoU27ggkyMre1r+YHeeXOg24iwK9y7gLKnwkeIMx9lx0I1rX/AMNWU4omR2/znbzVP1mpyemuPXkMw1xXKlmWTOaSBqykHT1NOweHy5ypYeyRDHT2piD6VUBx9inBhy/auc5f2dLw/ir04m4FWGmd8wB/GV567CiL2Mt6GzB1MxmUjQAdPP4VQLiW/Ofif1r2xdKzHPfT7NXzm2fjrS2OM3rZPiaBvPijfbY8j1q14f2kus+UhWIGujKY+Y3PyrF3MUzZwfx7kEgiJ2mQPaPKpLmOfMXQlCdyCDtPUefPpWvPFnwroVjtIp3Q+qww/wCJmj8Pxa05ADanQAgg/A1xpcFEZXiFccxJaSp8M7E1b8D4rcsPNxi6gW4BfZgJeAdSSRV8p72mr+HTOL8SFlRsWJECQJ67+lZbjfapreMRRoggMDzDHxfCN/KsxxXjpuYhrgYlZIUbeHpHwrO43Fs9zMzSRtP5elefLmlnSO34Pjlq5euWlMm2Axblrrv5VX8b7WWrDKAQ8mCARI1/kflXGRxBlu3PEwLjxQdGgSAfeKEv4wlxr0Pv+/1plz3XUTbsvaDtSLLWyJh7ZhejNtPpFecI7apdu5TopGnUEfvJ/wBtcv4li3eCxnQcxy0j0Gu1CYC9kME/D76c6Tmux3jhXEO8e6ukqeRkRAqyZoE1y7sdxRbeIzOzAFcp6RoBPkIGvnV52s7QujNbXwrAHrOpII6aD411nJPHata+LGZAPxa+6KEwPFxccrBEEweo1/asNZ4qxVWZjKmFIMQsQTrEkDbedKtOz9w9+7QQp8QEecEg7ddfKtTLaNB2j44MOFAAZ32E/OKl4fxcXGVdAxWWEjRukfH5Vy3tZxg3cS7CIU5REkQugPqah4NxYpdt3A0GQDE6htx8PvnXH5/1aV07jPaJbSSsE58vw3/ahOzvaXv7zqxgfhU9efw8+tYTtXiPFKksDJ31EHY7j9arcPxB0Km28NzA3BLaeu0+6rlyayR2/F4pbYljAkDXzqDDcUtuGbMAFmSdNjB+/Ouc9pu0TXhaCk5VXxSNSxlS3wgjpNA8MvO+IFvPoWMnUKdzrtpv8K3eTsdhBqPEX1RSzGFGpNAYfiqKbdpj/aG3nMbeEayfPUj0rmvartFca4UzeAtmKh5G2XcehMedXLOYzaut27oIDAiDses04tXN+F9o3GGQCTkYEkRsNIP+7eOVXWL7VL36wNFUyCesEx5gcvKr5zSNfSrMdn+0qXmuszZdfCpOygcup3J6VosPdzKG2kTVll7ipZpVQDtJaOJFpTm3WR+aYj4z8KJ4/wAdt4a2GJBLEBRvPn6U3BbUqht4lSAZGoB36617VHNx2swniBukZd5tv1C6HLrqRtVRxm8r/wBohzIwRlPUHONP9orZi2h/Ch9w/as12ntqCMoAGWYG2jAbD/PTOdVcL+qKBfv31ZcH4WcSC1u5byg5Sc8kMNwQJg+RisT2s46bQ7q3/wCRtz+RfLzPy36VleCdoL2Eud5ZeG2P5WHRhzHz6RXLj45e8nbk5NdR3RuyVyPC6Memo+oqrx3DLtmO8QqOR3U+8ae6juxPb+xjQEY91f27tj7X+Rvxem489626XhEMAwO4PMfr6Gul4cfpznLftzANXuadPl1GxracT7KW7oL4Zgrc0Ox9Py/T0rGXrb2nNu4uVspBU7xnBBH+3cedcbjcfbtMpfTwtrpTcW/gJgaCR616DRy4YjuWR57zbQCNYgk6T58qzrcW1l1uAmhL7+Jj5cuVbriPZlbn/wAy12M2XwwCYkKCTm6+VY/G8Bu28S9poy5QQ4YGQ0AeGZH4gZ/Ka5/FY81V11tQ0fhYf8T+9CG7DCI3rXcM7LFhcJcMgOQ6QwIkEqdYBnY9KBvdjbg17xNNdQQBFX4rpnVBYu4omdRrGtQYC/DSBqdPcd/rUty2iuodxc1AhZ8RnYTy+9tanu4RFvDJFtWkgO2gMCVB3PkP+6s4c/EXGcKimZJJ08h/1UeL4k7BMxJ0kE6yCd/PaPdVBZc4jEZQSLCMAWAMXGB1WQDudI5DU1rOJ2bl1ALNoZUJGYADUaEA/lBEdJB9a6ZcFmO9/wACOzxVkVdAcpO/u19ZqysccDWmDHK5ENH4paZ023OnKKoMTwrEQItloJkEjUaQdDXv9W3lAlDt1HSOumtct8kXQLEXpadRvEU7B3TqZjTevDwy9/dNHWCRzP3607uHG9p43jKa4zG79ArjfEmbuwyKAFgATqJ03J5RVTZJ0JA5e+Rpp971NjLTaHK0DlB9f1qMWiGEyDp9JBrWe+9pYNe4TosmY086PsXSHLSIlgNddOX1qpsIWdTyLKJ8yw/nXli4YMyRM69da1Ooumgfitw3RcmDHLXYR9BGtUl0t3mbcdN9B1q/4R2cvnK9yw/dwTBIQt09pga1PDeGt3Zix3esalJOx3B1iY16V1w47lN1GLw+JMZYAUgswABiYzHy/lQq4g6wevwrYumJkzgbxHUNaIPnGem37FwKHfCXFGuhFrMf9OfMfcK3eLf2rKcMv3C82gzGDmhSYXSTA5efnW94z2hyWO5TOLuzAg5lnUfpWfZkyljhrqwf/wAdp5E7A6a1V4jjGDBMjKfO2yn5itY8fjNCfg7Ml7O6sQOjZTJ5zTu0GJe8wLRoCoEwAs6AQOX6VVf13h1Mq8SOYeCffU4xC3QGU5geYrNnjNOuOONGWuL3AACJgRJc7DQDbkNPdXtVjA/Zr2p51v4sWnU3/wC8+QqJ8HcZgzPmA/CQIMwdfgKsgtPAr0aedzzi39HTXme53wFx2LHweGCfZgHQAQB6ChMP/RvaUlbt9maB7KhQJnqTOldPisS3FQ95iDzP10+QrWP+UjeOHljlfx/f+s9iP6NyDNnECdxmBGvqJra9lOJY+0BZxaDEINFu27i516Bw5XMP8W/Wd6GxOIY23ymGymD5xpWT4di8O4jEoeq3AWDA89VIO+s+etdcpJXKNLc4rxu7fK2ETDA+yGTMY87hUoT6adJp1ri/GC2XE28LiFUwW1QqfJ0Gh9VI8qrcD2jWwYtYm/cUcmEmOgdspI9ZPnRtnt0C0XC6ebDT3MCQa52T7qri263AQ6tbJEeyCP8AcAPoKrL74EXO6vYmXt+IZwQDMnwkDxQTsKsW47pKHOPIzP6fEimX+L22Ui9lVTAhmjN5a8/Sdqlxxn2bqmHHcCpW1be+xci2oVCpMsIEOVbeDMVusJhEQAHNcjQsQJ5tBMSdSTHqa5z2dwWHHFDbtKrrblgd8hCgHLBgQzQSNPfR2MxmIW5iHxdzuUUh7a2GCBchIWJ1JdsgkySVEyIATGFS9vreKTx2rZazALd2shTAksMxO86lYAjWsHhHxF+YbKgIDEiInXYanTXQct6tLn9JV/RWVGEQGIYsT1aCAfco2onhpS/7GS1JAFu2JLEnUzsoAG3tEkbCrdfQs+z3AbWZFRrJuQWLz4iswScxmfEBAj6mrviP9Hq3rhe5fcW1UhVVQCuh8RYkgmddhooFZ3tdwNksF0UNAhxEgoNZg81O8ctetWvF+zOGscOa6iOH7pcs37hCPcygQufLoW2jlUu5SKXgFy23dYcX8mfMDcJCgourOoOzNECTyJ5a6AYSyi5lxWJNhAB4Qi22y+EIrMBv/hB8gaXYPhlixhXxF51ZgWO4/s10UDYGSFGmsHQazND2i7WXMS7C3C29rYIBbpJnqOXKsXPzvj+HSS497WfAO1TpZe4z+DPky27mgIkpF3KZXkfPltVtwLthcuEZmkaAhWZygGkmYB2121n0rG2sTdNo2sQwuA8mGo9DTMHxQI2S0DlbQkxA/wAo9frVm/tjKR2QXFbMwe3cRiWAIgwdgDyjrIqrXhbi4xDi6jk5LYEtbKkbkaFYKkGB7VYzheKvi4qKSVuTEbBomNQYmI6TV5wd76l2fMFYll8ZILCU203RJAgCCOdPSaWWMVVHjVgNtMw5coNUFzMzN3bXYGoEljAGvXoTRnEb5W3NxzHeTrEKsaARy9ab2cwgxCl7bgowKq6vEmYMEGSQJ0HvoiHE8LxC2hebMEJABYWxM7EBoMc5qOxxWzYa2MJbOJxDMIbIIGu1tR/6zrG1a7G9n7uJS3bxN+LVsg5LS+JioK+J25anlPnV5wrhdnDrFm0ludyB4j/mbc+81rxmjtm8TYxTEs9u4WPVSfh+wpmKwRNi1aBXOhdriwzQWiPYVtYFbXvgwIjNyI0MjnoaDCqoi34IBAQ6LrHw/maaRg7uBKTmZFiJlbgidpm3pNC4zhdzMc2QjkGaPXRwKfx+7e0tsCGa6Hukkahdueo1J0q04zxhbzKRMBYM9eexq6qKfhWEuW8RZYW4i4gzJDDVgIlJGoJFC/02BP4qyI8TLm9ShI19xFFm4Bmg6zoRM7DT0mgOKAYgp37XBkBVXHigE/iU6+9T7qXG1rG6ZrgmBR0bMDpvyEEzp8K1y8IS5YtI2ZYGbwsVMnqRvvQGE4WoBAxCkHpl13GgLBtJnVRtWn/hz+Aq69VJ/VRXPxs9t3LbPHswn99f/wD6t+9Kr42H6fP+VKmjdWwanB6bT6qKviPFQM6KRmAj0JHT31zO5Za2xDc4g8jvsas+11p1xLuGI1jQ/D5VVW+KwMtzxA7k/ryrrhhvKZfhvHmyxwywnrL3/HawwPFCujaj51VshLPBGRTz2I5fI+tOuEfh1HT+dDXMIjmdm9dRXbkx8p04zpFj8oWLbafiUH4eutViYhhsTHTlRq4Z1bwjvAdDyPz0qK9wu73mQJ4spfLmEwPlPlXnuNntudn8Lx/duCJXXUKdD6jb3gfHarHit3+KRbN1habNmRt7bnUe1y32Oo86pHRVyyrSRJzsIH+mJHvom0PCR7aHdT9fXz0PrWRcdkMYnDDefFq4c/2aKqyWAhiRrEGRrPKm4rjlnENcAW5GIOgaPCNIgA6eKW5jqKz2KxVrwpc711QELtpOpGp9B7qbgeI2LbaI7LOgcgweogA6etN/SLW92dtoUbvCCzABG2LSJGbQCJn3etHnCDhmLDM6YjwEpBMqG0zMkyhB21MieulJd4ul1e7KkLmkKI1J0J21npqZO9TWw5JL5QCAcrETlUwsAamPTbyq9y7l/v8AsdSwHaCxf8DE2nI0FyANtSM2hHv126mn9rcUlzAG21xJz2wxUggcxEHyB56c9K5bxnGZmAS2wUKqjNGwEdNZMn30Lw3Ftau94q6/iyqu3oYBq732aay5ctXrTYdpt3V1WbkLA1DLuGBE6DrPKsy+IvWn7sssE6MCMreeb7ijL+KNzNlD3bLHMQxIBOuqn8JBPx617hEMhFi/aYkFGMMpjTxLuZO/OrZLegHikxGhDHLpBUzJnnB28qu+HHMFBEXDIyx01kaaCOfLXkCar7WBsBTIP+XO6kH/AEnxD3UyyrIjsVKWD7cmDcG4RQSWKEgSTvp5inh9m2qXtT3Md0czHXOANYBPhJnKpjVtyPZ08RnwnFL6oGvguWu5c4BhAB/45J2IB1E686ruzXZ5y5vYh0Cv44RtCDrE6QsdOgojtJx8OjrYY91bVpYaLOUgKoA11IMmfKsUT8M7UA4t9M4cBcOsCFkrM5iBJMQSYmBroD1Xs1i7T4e21lcoKhsuWCoYkxBA3gmuH9mcBcuWbzBwAWjUAtCmQyncZWAIjmJ5V0XsfcezLXCcrjOAwhtWY6gezrPh5Bh0qzupW3u4gDUmh8TjRllTM9KCucWJ9lY92tBYi+Tq2nqa66BVrFNmBGnpVzaxCvGYa9ayx4raT2rttfVlH1NRjtPhVOuKtT/+xKWDT8T4FYxCZbgPkytBHmDyrjvbTs3i8AxdbjXcOTpc5rOy3ByPLNsfI6V0zA9p8O5hMRaY9FuIT8JmrY4hbilWyurAgqRuDuCDoRUlsR88W+0mJH9mLl1p/wDpgyDr023p97tG6+FkZH6Nt6fDlW+xPZK1gsQzoJsXSFKNHhDSGTOzAgeywIMkIRrzo+2VmxisQtvvkRiXdnPiKTEKxzkatsqxlE6VLyXazGMZiuIu5HhAPVRBPzrrfYxW/g7Rue2ZJ67wJknWAKxVn+jzN/8AdofS2f1et7wThaYaylq3JCjUke0x1LGOpqZZ+SyLPJ6UqbFKuanAnpHr/Knk6fypzsn957iNvfQjXQT7Wnrv8IoMn2ktBLsPs8lSdj7+o6VleK8PESvrXT8Zhrd1ClwKVO8nboR0NYvjXArmGBeye9sjrqyesbjzHyreOSMQrsDp8KtrFu1lzXrmT0H6mgMfiUALRr96VnLjlzJMmfuK6Xk1DTZm7gdYxNwHlpmEfAc551DduavcVs3h7tXzZdWB13mYBMDoKzS8LutrlMede3BdXQwQPdHpGmv6Cud5LZok1di7uAJ1BzUMhe20r8KMwo8OZSDGpWYZfhT791SYYH1O/wDOsqBvXe8EMsNyI2oDB4TPOsRtpM1cdzzBoDhvE2sFiACCYOnKdg2491QMvYe9bBBBVfI6GPPnU2DvraXMUBMiDJBnXTeOXSt9ge1Vh0CNYCCBoIYH1kST5maqMXft23fusyq0SFsyARzzbDeDTdgr+JYi6baNcTIpzBZIBG26qA3pOhn0qtWw1whQZPKJiPrPkKtsXZsKxuXcS987QtqI/wAOd2yiNeXpXtntVatQMPYtg7Z7pa4foqj/AGmpu/a9NPw7hRe1bt3FDKiwAygyesDb0FD3reHwr6kIwPh2OX/QVJJ+VT9jrj8Qu3LWNxdy0gUFEtutlW1gg5QJ0iB61rbf9H3B1EtqAJbPiWET+aHEVZbEYq9xLCmWN8MY22npJInTzrL8Y4ql25BVu7X2UzwS35nMEnTYaR8Z2PbfgPDStsYC5hVZc2dRfln2ygSWJMg6DrWLxHD7aaXDJIkgHUHQ7c9OpFW5W9GiwGNu3h3FqIUMyo1whYAkhc7SzbmPWBXvdYy/KuzqFcIVM76zlG2iidPLqKk7OYFHxCd2RnDZkXOFMr4hqVIO0x5VtredpUG3aC+2S39oSeRJAieRAA8qaqBGxr8Pw+W2qi6YBOY+CTuwJMNrPXeQtUOJ7aYsjw34PMqqyf8AcCYHvrQWbOEuFRcFwnYrMjNsSY8R23q3PZbB/wB3/wAj+9d5x3Xtnccyv8bxdz2sVdI8nYf+mBVXjDcOrM7ebEmfjXYR2Twf93/yP70v/hTB/wB3/wAz+9T4v3XycZsosa6Gp1wgO1ddbsphPyf8jUN3sjhOjD/V/Kp8P7nk5JcwlapOPJYwlj+CuYi1is+Vw1wspEbhT4CCYjTTWtBi+ymDGuZwB7/0qqv8CwS6i+4jUeAnbyjyqfFfyba3s52sONy4bGLmc/iNuFuCSFkSRqR5Dy0rSDsnh/w2bQ9EUfQCub8V4lbtWC9m45usgtrJ8TCTJWNUhmbSdCa6T2Xd2wlg3CxuG2pfOIbMRzFc6sSLwFUPhCj0/wC6lXAnkfv4Ubmb7P715Pr8qihf4Z/s/wAqVFZ/M/7B+9Kgr71studOgGnvqE4XyJ9PlVikTtv768uXQNSdqAJMIDvpUpwqGNJ+X11qRL4aQGE+v71BcIBJiT8qCp4z2Pwl9lLLkMy2RozAcj0nqINZDiOAw9u7lw1hVjRYlmY9SWJPu6Vusbj/AAMIAMHnyjpWTsd4itdsoXuAxAE6BZj/AFGB6Vm1QFrC3rjFQ1sMFLZS4nKsSdARpI51XXbeb2wGBnxCPkV0PpWnwfClZziVD22uWmQ22B8DNvHlInQazNZ/iDDBKTfHevdXLlUkQQfaJPPpA5ec1kZvH4U2mDoZH1HMGosVOTMhMe2o339oR6j6VoMTbDKecga9QQCre8EVn8IIEHkSI+ddMLvqpUFviUbjltQxws66gHWir2B06L+Fj15ihhZYTodN/KlDYcCBqBTcVMwTOg56ff7UQl8xEkfSocTdnpQGfw0pmGVRlGh3PIxpqf0qs7sjcaVs+zNpQoS6ASvLQgfzqn4zbFu/cGXQ+JRsIbX3igHsXXZVUaEEeMmQOh2JkdR8KmxeBJK99cykAhjqxMMwBgDoANY21p9/iU3GuBFQEzkScsiJEnWoMTii5IbYR7JmNJiTy1oB7NlCwCqzyecgx6A7x50fcsMts3HAKk5YAnJ5+I76fPentdtophoBGkLDa9TOu8TVz2ea3icLibTMquWLKCRoIEGJ6yflWcctjOX8UWtr3YyrbOYQIMj8ba71quzge9bF22qsQCLoZgMpG0Quk6keWlYkEgFQYB0J1gj68qM7OcQaxdMHwupRhO4P7GumN77LJrpvMNjzaDqsAsZmAdRvB18hHKDQ13idz87fGPpVLiFZXAO5ObU9Z5n151LeDqAzKQDsevp1r048kx6vtzuNqyTiT/nb4mjLfGCmty8qDoRJ+A2+NY7H8UyCF9o/KqlUuOZJJJqZ80hMHRrvbnDLoO8fzCx9TUFztpYcQpdD/iWR8QTFYU8MY8zQ7YdgNB+49RXH5a14xscZi3dS63A67mDt6jp561RYsm5CnmRE6Dfzqrw2KKmisJiXW4GWfF4TG8E8tDr7q1lyeUWY6aPs/YtZ7Vy6CUtJKFJCyrbvOsyNSg1K10fgfGRcvASJYkEKZAETEsdfKqrEWLN6wlt7ElFyo0xcHOdIGp1g6VZdjeDCwmd0BafBIHh5T5HU1xVrDNe0xL8j2Y+P6E0030958/3FBNI/L86VQPfE/wAhSqAXvx1+UfvXi3JOseX3NA3r2mikeZ5+tNSwSNATsfX5/cUEuKvidB740HvqJ3EeI+utT3M4Uf2R6R0oN8JcOyx6n9PfQB4vFJB038qz3fFQ6KXViylMhIk7EHXWVM6/lqz4jgroMATzBG3n9mq+7gnmWM6cuUdSKze1XPC+MW0Iw112uXYZiRqA0ZskzvzmPhVfxXjBvBbmFtWsRZUlbiukure8iBtuDoaC/rhQyM9tO8TTP7LMIIhiNG33ifOkOL27KkWUS2zal5BMyTsqqDvpmJoBeMvNxpVVIRFZV9kMBJA9AQPdWUR1VmLAsMxJ1idBzijcbxINKoZJ1JOpJO5PnQAwjHkauJVth0tOfA410Nu7oD6Nt9KlxnBWUBlUsPyg+NB5ERmX7NUL4NxsKIwPF79jYmPynVfgdvdFdZlNarJt3Dq4JyyOq+F18mXn60EuCVmyrlPqSGPnvHyFaDEcRw+KHjH8PiNMrj/xvrqLk6rp+LWI10qbApeseJLlvLrDqAwJ3CvEiDpqR092dKIvW3tXLbL47XNjbIKsxOYSVHhltDsYFQdvsKJtXV5jL5df1rR8Exi38ORc9vVGUgCTEaA8jFZriaXGHdXlaUOhAmI5mNtDudPMxWsp1uJKzVm2bhFvmToZ66aUc+ADMSFzEsdJgeWh0Ogqw4Xhf7Q3GA8CllhhrlUkactY186ssFxK5aUiy/dv3ZTRbMnzLglpPl0FYVmcXhWRdbaqP8w/ehRwd2trdWCGZlgbjLGu8keLf+caBFZgEC22YSZuHb4Az8aixeFxIYhogrGxEAgeIBV+EzoaDPXsG67kD1Ne4DDmcxHKBP5joD561f4Dg0NPhYhtshQtppDN7Q66aQaKxPDHWHbLBGg5AnSR1jkdvKtY47LQ2MBNsMSDDKh33PU+6hLxCjTfYepqbGyMqwwBM6iM2XYxz3qvuPLqPOTV2h2HwWd2J2XQnqeZ/lVzhcM5hbCMzzqoG4B67DbnQuAssxVFMMzZQeQnVmI5wJMeVaP+qLwZHwV6zdtKQdWAKsN2Y9TBBmIGmlct7aUdvB3RcK3GtAglSucSG5ATpM+dBY7vLTd3ftMjcpGvuI0I9K2brZ/iu9LNBfMEyETcgCCx2GYbnTzHOK9wO/e7w4soguHQM2qNsCkTEaCCdabGA4lhcoDgbxPv2I8iKfgkzLGszp9auuyw8ZtXFDZXysG1G+U7+lWnCuyhFy4WLC0rELvmZOmmsQYnnHnVlBPY9cVdCgXCLa6liAeXsyRJ5V0u3c86q8DbVEVFEBREURh7gj2g25nTqSNvr5VUHFqeLnWh1NPV6CYMOlKmZ6VBH4Z9kT13+tShyNoqfuRzFN/hjyIPlNRT80eYpFVYU+3pymont6yDHuqAa5Y6AfCgruADGSPhtVu3xpjWp0oMvxLhK7FQV6ECqtuy1kjSyvvH0rcvhpFQnCVRj07O2xtbUeg8qevAF6VrVwvpXv8ABrvBojHjgaExAIoa92WU7LW87kdK8Fqg5niOxsg7/Cq09mLtli1vQkQDE7+W3xrrd2zpG1BXMMRymg5Pi7eK0ldRuUlS28TEjnyry1xW+ulxbpHkyz/ztmuqXMOSfZ+FD3MCp3HrIB1q7HNf67ePDZvEjQgsmwiMuW35DrRJ7QX41wtz3tH/ALVb60gEhdCOigfSlbYnQTJMep5R9Nabo5nf48XInDKSvIvMHrGUUy52jvNqLNs+ofb3ECuiXMMlz20n/MsH5ivLPBbR0yjTyj5DSm6ObYrid+4ICIhkHMikEZdRBJMUr/EcY41umfJVVviqg10y5wS0NIExoOZ9BzqK12etjlPPWOfL51ByHEC4W8bsT1Ykn4mvLVoo0nbrXV8T2XskklB79aDudnVAhQIjmNB5bzTYzPAsQi3rDtos6+WZSk+7NNX93C4bDOtpcPec3Sy5pELm9oaQdAZg8qpuNcOFmAEifxfhnnAIMfGieDdoLi5UuBXUeFWiLgX8oaDI6SJqKvMTYwot3C15bhw5zZLMsyqD7MNprCyf8M0LZFjM2Ibvky/2jpd/ADDADpOWAs7NoKJwwtDO9izcznfvMiDxbiVtAnaem/Wq7imFvYnwubdpMwOVC2+0mdWY/mY0Fb2Xslrr3mEZ2Lx6kkfWtthmkfvVVZwHcqAqyo09/nAJqzskMwVXggSQAPrFBZ23P2KmL+RPpyoO3m1B06EEEUSjawd/rWkGJcqTNUKGnqaCTXlrSqPP6/fvpUFyDUmSoE0qYvWVMKxSmnTXs0EfwpTTiPSnIlFeJb607uxTlTzp2XzoiIpTe5qcr50iKAZrVNy0Q1QXGFBE9vWoHWiEMVG1UCFDUV21p76PUb14tlToTr60FU9idp91Q3rBQDcffl9a09qwBsKc45QCPMU2Md3Q1yiJ3B50dgVYASmkbwF+X86u3winUKJrw4cioA4UgHSmNb1or+GidNaabdAE9gU1rAowp0r3+HNUVN7Ao4hwCvQiaHs8DspIRQJiYJ/UxV49iKja3RAD4PYa/X6UC6OGIa0Y/MpkgekTPlV2bVIIY+9D6UFd3S5NSOpnSOkyNDJ+dMtcNUElQJM5jz+NWDWNI69B9acMMQdzHoPv751FBthysQM2vPceYNescp1+un/dFshiPOmsnWaqBreI6iiFbaDQ5wI5E/HSpltAbVQoHWvabIH/AHSoLhCakSh0U9aIX41lUoFICvVp8eVRTVWedEADlUaHp8a9K+ZoHRXoHpTB6VKFqo8J9KZ76e3nTGPSfIUDcnnXosD1qS0mn2akIoBbiBR0qvvtrCySdKt3qMxQVRQqN/j86FvEn76VdMoO9D3bSiqPcHcaB+tFyOlA4W7rFEB6gIyj0pkComu/Z/lTM9BN3VJrE8qFM76gE7/OvBeI1n3T8vlVQ97RXlNIYrypj3zUbXNeXzoojvQeVRFgOVMD+XzqUYheYNQJmSNoNRgL9mmXsvImmnfb5VRKbA5ET0n51DctmZP/AH76it2xPMa7ipMniOU8pAmg8a2OZ1+nX6V61j0NeFz99fs0s/8A3NERNb+5qFpqW5cqNmqiIj7ivaaxpUFhauaUXbalSqKlS58qfbuSaVKoqX9ta9U/D76etKlRDgYr1rlKlQQvry8vdUlloilSoJc1eMaVKimMwBqO41KlRDQJFMe2K9pUDFsinuKVKggfrTQNaVKqGs3Q/fvptxjXlKgjmnTpSpUHhFNM+n35UqVA0Cab9/ClSoPV69aanMe+lSohM2k8q8F3pOle0qojZ6HZqVKgYY+xXlKlQf/Z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30" name="Picture 6" descr="https://encrypted-tbn2.gstatic.com/images?q=tbn:ANd9GcTYSUI65kJhFYhw8ov8KyVPxXQOBdua1gharSnImgPHo_FuGcdr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402564"/>
            <a:ext cx="5427193" cy="3048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uorisoa reissa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111" y="308187"/>
            <a:ext cx="4717991" cy="3143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10" descr="data:image/jpeg;base64,/9j/4AAQSkZJRgABAQAAAQABAAD/2wCEAAkGBhQSEBIUExMWFRQWGBoXGBgWFhoYGhgYFxUVFxoaFxgXHCYgGBojGhcXHy8gIycpLCwsFx4xNTAqNSYrLCkBCQoKDgwOGg8PGiwlHyQpLCwqMCosKSwsLCksKSwpKSwsLCwsLCwsLSwpLCwsLCksKSwsLCwsLCwpLCksKSwsKf/AABEIAH8AwAMBIgACEQEDEQH/xAAbAAACAwEBAQAAAAAAAAAAAAAEBQIDBgEHAP/EAEAQAAEDAgQDBgMHAgILAQAAAAECAxEAIQQFEjFBUWEGEyJxgaGRsdEHFDJCUsHwI+FikiRDU3JzgrLC0uLxFf/EABoBAAMBAQEBAAAAAAAAAAAAAAECAwQFAAb/xAAsEQACAgEDAwMDAwUAAAAAAAABAgARAxIhMQQTQSJRYRQycaHh8AVCgZHB/9oADAMBAAIRAxEAPwDzXCpSDsfj/avSuwuNw6T/AFkWi3GDXmzIimWHxRArm9dgOZaE14mA5mk7bPMqdJZTCawmITTTE4omlzl6bosJxLRgzNq4gKm6qU1RqkVWG66QmYwZTdR7uii1NfdxT3Fggbr4t0WWIqAaivT1QdKK6WqYYXDajApjmvZx1ggOIUkxIBBFudTOVQ2k8xwpq4h7uvu7olaajVLiwfuquQxVzTd6fZTkC37ISVHkkTtUcuUYxZlFTVM33VS02ppj8v0GDSxSKZHDjUJ5lK7SpSOVQKKvCa5pqok5UlMca0uAeHdpFp6b3v6ExSANURgX9BvtyrX0+XttM/UYu4tR8g6tcR7VFWGiSIO09RS1nM9I2vOw4UxZxEi9gb2O3H0roLmR+Zz2wOm44itBq0GuIw6uRotGXq8q+eIudsGBKNQbAKgDtTH/APKUdlJqpWVLTex8qcYm5qL3B5gmIaAiKH00wWnaR52r4ZapV0gR50VViaAgYgQNhu9PsX2c0tsrS42ou/lCro2Hjnbeln3BaTeB60Wxh1FDmxsOI/WKjlDgiURlIgGLwhQspMSDFiCJ6EWNBlFN1Za5H4T7fWqFZa5+g+1X0vXElqX3g+Fd0maLzXN1vkFxRUYiSZMcr0OrAOfoV8KHWkgwQQetqgcHq1ESgybUJErPM/Gp6fAFRcqKfgEk+viFQNXrT/SR/wARz/oYpySAIBvINuHma0vZ/tC5hlam1EKiJ6VmUUQlcVHPiGUU0ojaYXmuJ7xRJ3JpOpNEuKqginxIMYoQO1mV6aJwWHC1gHiQJ8+dV6auad01RrraItXvDu0uRjDPFvWlcAHUkykyOBpIN6JxDpPlQyLkUMWoL6jvCxBO0lokzxrXdjslTiNaS6luBqlRgCOXPasc2sgxzptk+aFp1KhEpIVcAi3MHhQzHIEJxneBApPqjvDs1uXPszeGHLmtM6dRRBmInfnFY1kRXoCvtMV3GjuvHp0lWq20TEVUH8czLkJ8Xx4nnLjdRSojb3+tXrTtVeiijkcGUIB5nC6D+IR7+9dOHBEgT5H+9R01wCOlaFznzE7YMCxwkixEDj51dgUwlfofgoGj0P8ABQCh13qD7SQSEJgKSSZMbHhzrDmXU+q5pRqXTU3WXfZu86ylwuIQVAKCSCTB2kg2rI47CKaWpCxCkmD5itvh+3rgbGrCI1JSE3xCk6rRIHdGOPGsVnebOvvrdLYSVmdIVqAgAQVWO3GK2YOqylm7i0Pj9K/xMBxcUf58/MDJqt1gKsoA+d6gX3P9mP8AP/61Fb6x/qx/nH0rb3UMHbYQR/JUH8JKT8RUF4FSWkiJhSpI6pb+lHIdlQ1K0c/zACJmeN6ukWAc1AdAIO3Gs+RMZOwlkZhESm+Y/auoSOU05dKtJgz56f2oPu0rJHdnUR+Qp89ptepOiqLuUVyYE6gEAACT/BQ6cEs7J9x9aZNYZJO0ix3Ije3WrPu/6QZ/SfrWfIDdRtYHMWu5cQqBCjEkjb3qxjKHFcABEySP2NEqw6pPh0naZt9KFTiFgmCPgnn1qTB62jq6mUYrBFBAsZE2n4edCttALE7SJ+Ipmy2pV5iCBa3sN6mGyUzrvMaYmREzO0bCN70QW8wmol0yLf8AyuMuTPP50ZBSdJNul+FqFUIUDO1PcE92X9l6hYPonqD5cuZobF/Zw4gGX27CYM7D0q53tBhGXHHWnlLUozpUdIAK9RG1xaxnhxpe9meHAU8MRqdKVDRcCFII0ib7xufhXH+oerF/6MNCSe+zh0I1981BuJJT14jlQ+F+zx9ydLrJjkvh8KLxGY4UO/eW8SsLQZShS5AtpIT4SYjhbYVdhcbhXVNu/e+5KQlRRq8JWjxe+xtO9OM7WP3i0Irx32d4ltJUVsgDmuP29qy2aYJ1hZQuJETpIUBPAkcenSnXaPPnMT3up2EgylpGqCCSTB2kWuRSXOcVqJgzOknoSJInmIvWlHe6aGhcEGJPT4VarEWBJ4EbdRQzTYKVEqgp4fCvp8HrFUsk1KUIxxmbOmAk2gwBI/epKkpKiRAF5ncRMWPMVViHk/d2YjX4tXlJj2igwVERf83/AG/Q1NFIE828k9jlSbmOQsOPD0qk4lV/Mj2rgYUTte0z61zut5IF+daAsWxPjilkbnhxNEutqsJvJv5xQ3ciBfzgbWputpvSoJ1943p1TEErv4bkkRG4FxQY6SPmUVdQJ9otwyTNzYA+3lVeHVBJibXmb34xRLLBk8LRvXUYHYSL8vI1QqZLUIDikqTB1GDexqgKMbmtVl3Z9t1QSH0ajsCFb3tMRyqxvsu4VraCZWJkAEm3GI2tQBBNXvARMlrXFlGoDDq3g/AxW7yjssp0glCw3J1KECAm5ubTE1zL2m1qcCA6ohQKBuCmTq7wbg6QLedBmUWLngJjG2FcJ9KLwOXq1DVOk2Jmwki5jgOVbTC90nvHAwptpZHdrUSUtrSJgmPEDtHCiW8wUttCFrSlLxXrKUaCjYfjIgA6tha1Rd65jrtxMPh+zzjhcUgagiZVsImAQVczHxpXjMgUArxoICUqPiFgokARxI4jhW/z3NWU4JDbc6yVCJJCRrBBA2n51lEukoUkpQoqABOmCiONvnv0oq55gqNsfkhUZbKIvawv1M3irU5MSglZggGyVCDYxJpRj83WshSVaJmQmI4Rv619gsf4Va3JPDxbiOIFEIgUA3f5k9JjRzBMxuRJ/flV+HyZuBck/CgzmJ/2aB6Vc1m6hsn4Ef8AjUxgPvBKMTgUEmAVCYIDgA26gmR51LC5OlRhP9ORs44kjjsQB8qEcaKlKKUlMmfD69Kk9lhMaiRF9x9K0hV9od4Zj+z7jI8YTB2UCCDquNugPwpcvDzAkekdKODYG6lqP+I/LpXWI71IAJOkmP33qVEbx6uB92bXAjlFd7onck/3rQF4Jj+ib8ACJ6ydQ9q62QqYbiDFz9Y+VKrH2h0iZ/7lG/verG8Mkk+AKsduHInpTvNsO13KVIP9STrSI0hPAgi89KV45WFQhCmVqcVplQI0gKkW4kpj5Cq9xRzzBoJgpYjcAehPyqbjKwnUEnSTBIFiQAYJ5gVHEdoFKXIQlPRJV0jj/DQmYdoVqJGkAjjqUb9LxTDKCRYluwa5jvKezb74c8KkaE6lKX4UhJm5m94Mc4q3AvN4d3UAl3wkQsFQBMibRB+tX5JnLaGFf6QUKWhJKQk+EpOx/WnhHWj8gaViH3NLzSFaDKigalTuAkkgRHpUHezq8fEVsZTYwjIM6JABwqXkJIK1pSApMg6UqFgLg3PKmjKEul93S53i/wArQEJhOy1gchEzxrOZPjfuiX203U6lCVKkiCguTpgAwdfE8KdZV217lspERc7E+8bVGjZIE9Vy0Mpbw7Trba9Rc1HXJT4DIgEjeehMU2yx1paMRqUsajdafAqB/iSAJ9OJpBmHbPv8OpKVpB/D4UnUAeI1G9ZTEtLQ2Sl5wwkqMiP+UnVYedRB39Wx/EfRYmwxOFwqcIoanLbBagRcECBEao4gCJrGYrtRLYa8fdJs2FnUUAkWMACLWtV2GzlpeFUHVkOm14MAEcNx7Uv+7lxKR3jelPCFBRBvc8fOijkXqBjhFg2bkqjTOm0bcTwgX4UJh31JvKgpI8JSIuOBtetC9gUtpR3agsQNSFWngSg8NxuYpQxlhdK4eSAbiQvnxE2I2vTfUCviEY/MozLAvYhaXG20pREBPST0pbmWTvIQFLjeBG9+kVoGm9I06lkC3GPSLVYUIHC/Xeuia9t5iliCogeIE/4QT7kwKMzDBOtNoUtrQleylbmOVqGaxCj+FBNczHAY2ynm3EtizetJIvvpoF2XmAgHiFDs1iS2l4JUWztuZ5QONcy3L5WpLqu7VpUQkwJULgHlVaGMetlIWy+phJtKSExzE8KEaQrvNRHCLn3qXddztxGChRGIwgJAjzj60XleTqcx6G0puWid4sDEk0PggQaYZVju7zNpRVEMqkqMCNV7zSZrXgyq7x+92XxpxKHVlBKfzJSDpSngE/mVHCKRYrMsK9iDreUGFSsOQrxEx+T95rY477ScE2uS/rgWDQKviRavPM37UYd1Q7nBkhIhIdcUQkdEINviR0rMHoWIACYtx2NAWosJltBICgDBG9xwNtq1vb5xl3CYYt9w24CFLSkpCrpiLXiTxrHtMuuEplLYUZIkIE+RPKoZt2fW2n8adfLWn3Ekml1OxCy6qOTAMQsyJiwAtyE9bmhXyEqFwZE24Hl5/Wpu4FwWF+gv7wBRGB7OvKMlI9b8/StBIx/cY2rVwJqPs9zrBtJfGJ8K7aF6dVj+JIsdMFKTt+ahX89/0klgrDWqAYnw8SZEEm9NOz/ZnQXCpenXEhIF4mAJEDc0xOQCf4ax/X4lci5T6dytxBi8akNrUlrUYupRJV6QIHvWdGbgeFdyN7kW5dK2mLwi0KCW0pM7hYkExYQbGsvn+FdbnW0lPiEqSkC82FrDY26VpTIuT7T+siysu1RZlpUpxKtklRFrkWKtt+Ap+5kQIUolcAE9fQEn4GxoXKsalKiCkHilUXPORT6FOJPj0gjhvBFezMbqMiUd5j8NhAuxSUn9anAkAG41JPCJv8NqPw+SOYd0KJTpA/C4YURH6RzNpq/E9n0+FIJG58IkC8XNrwB6VZlXZlAWmXFBGsXSja9iQOFE5VUWTfvKhBuCN/EXqzUJAIUUrFjAARFrg3IPOAOFK8awVOvKQ53mlUkplWoEmVSBtamuMaZaeWkurU34kgotMSBIM2rOYtCUuEIUSm3jFjHHl/BXse7WnEfKVGOiN5qUIn8R96sfQmBFDoFEpUK7hUKdp89ZYbxjlrsR0rePZl3rbQUvVHCI2rzVeOQ2RqPvUnu2K4hsR1V9Aa5/UMl8zTjU1PdcW82lglakJRp/MQE7czXhWcZwyFq7s6/938PoaW47HvYlQ7xanI2HAeSRYedF4fJUIGp5UdP5vWdHa/SJXSPMCOdPKsgR5CTUk5c8ohbitNolZExyApj99izKNPWJUa4MISZWolXIXPqdhVSt/cbhEHw+Xtp5rPWw+AuaMelKFEFKYBMbUZhsCLTtySb+qjf4UbjC0lhxJEBQ/Cm5PK5+dRdq2USyj3mGVqciAneZ+pqGKcWyR4k+O0JIJ8PGBtvHWnDvaF9DQaw/9NEEEGFap3tFqDcwjim0vO6NRUUIAEEwASYtA6/KlGV1Ya9hHGNXB0i4yyHM0thXfwZPhMlRAH5SkWHnJ41o8N2jwyjBUfIpI38qyOa5C7h9CipKtX6FhRBi9kk2G00qzlxzDvFtayVlKSYPAiYv57RRy9N0mc/dvAjZ0HG09jw2KSR4Bq6Jj57CimsKs3VCeg39Sf2FeZ/Z72nd78MDxJc1G5ukgcOQr1UOjia+F/qiZOmy6F88HzOijalmMzrNmcJi3C42pdkqBS4UnaIiDWczLNfvJKzZJHhTJVpHIkwSa13aRGEWrUu6oiyjt5A1iMehKXEJQgpSsp3VcyvTax5zX0PQMc2FRRBFbkf9mTKpDXAMrd7nEpupQAUDA2mIE9LzT99wzKCAFTJmfbhRmHyNtq6U35z/ACPSgsxQkTB8VdPWHPpihT/dBD2kUwSnQkp0zJSSSoxYkKHKlY7a4jYMNiZkJSrj63q376nUrVF+f8ihHMQEKls3+e9MMZIsiUyLjRtmsRe46omVJIvNxvwqAe4FMjb+Wq9/GXkgmgFvbgDetqChUyO4JmrceA3seQufX+CqFY4qN7JHW/x2HwoMW39qfZJhZTq1gckFM6vXYVFuodzZ4k0wrR3ncP2pDKPBhmTw5q8ySDU8X2x71B0pSiImACb8rVoMvypP4i2kiY2G/lQXbfLu5Z70BKQqAkAfh5nwm5PWfKkGVNYpd4yqWsFqEz2HzTSJSCT/ALs+vnTDuCSCqSTeTB/sKxqceoxCj8af5DiF6Falahw6WrbydpIgBfmOkCLC3zPrUkpiqBiTwqKnjNDTPXGaVE1Jx9AEG/vS5OpW59B9aMaQEiszrLo04zg9RshKRzIv6Uh7SYdLb6PGlIULlUqiOJj0EVoVYkxakua4LWoE3tU+2XO5llahYmUxGcwSkCRzCSJ4bb0CEhQUqST+mLyeNaVWATyqxjLgTAFWGLREOQsKlXZB3usQl7u9ASgp3UdSjF7nfoLVsDmj+JJKPCjYk7q8hzqnKMgEySDHT9q0zCwPChN+dq4vWugfUq23z4mjErEbmAYHIkphRJPU7e+9J86y4haSFWWsoFrAlJMnmPDT7HPd2LyoE7SIBPLoaQZ7jtSmTeO828kqpeifMX1E7T2ZVK1JLx0J0xfjPmf56UrxbwCZJF/eh8yzSCbeI8PqeNI3sSpZkmuzjx+ZmZ/EhjMRqVEQKDWspIIM1e44doEj+TQyFTE8N60ASJNyxKpiPr8qFxLg4DjvcE/SiFqChtF+dzVEHnI6/wBqcCITc//Z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34938" y="-723900"/>
            <a:ext cx="228600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165" y="3681145"/>
            <a:ext cx="4520484" cy="299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375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692330" y="235131"/>
            <a:ext cx="1057903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Nuoret ja liikenne (riskikäyttäytyminen)</a:t>
            </a:r>
          </a:p>
          <a:p>
            <a:endParaRPr lang="fi-FI" sz="2400" dirty="0"/>
          </a:p>
          <a:p>
            <a:r>
              <a:rPr lang="fi-FI" sz="2800" dirty="0"/>
              <a:t>Yksilöpsykologiset tekijät</a:t>
            </a:r>
          </a:p>
          <a:p>
            <a:pPr marL="457200" indent="-457200">
              <a:buFontTx/>
              <a:buChar char="-"/>
            </a:pPr>
            <a:r>
              <a:rPr lang="fi-FI" sz="2800" dirty="0"/>
              <a:t>Persoonallisuus ( esim. aliohjautuvuus riskinä, piirteet: tunnollisuus/vastuuttomuus)</a:t>
            </a:r>
          </a:p>
          <a:p>
            <a:pPr marL="457200" indent="-457200">
              <a:buFontTx/>
              <a:buChar char="-"/>
            </a:pPr>
            <a:r>
              <a:rPr lang="fi-FI" sz="2800" dirty="0"/>
              <a:t>Attribuutiot </a:t>
            </a:r>
          </a:p>
          <a:p>
            <a:r>
              <a:rPr lang="fi-FI" sz="2800" dirty="0"/>
              <a:t>- Taipumus riskikäyttäytymiseen (impulsiivisuus, aggressio)</a:t>
            </a:r>
          </a:p>
          <a:p>
            <a:r>
              <a:rPr lang="fi-FI" sz="2800" dirty="0"/>
              <a:t>- Sisäisten mallien kehittyneisyys</a:t>
            </a:r>
          </a:p>
          <a:p>
            <a:r>
              <a:rPr lang="fi-FI" sz="2800" dirty="0"/>
              <a:t>- Tarkkaavaisuusresurssit</a:t>
            </a:r>
          </a:p>
          <a:p>
            <a:r>
              <a:rPr lang="fi-FI" sz="2800" dirty="0"/>
              <a:t>-  nuoruus ja itsetunto</a:t>
            </a:r>
          </a:p>
          <a:p>
            <a:r>
              <a:rPr lang="fi-FI" sz="2800" dirty="0"/>
              <a:t>-  idolisaatio </a:t>
            </a:r>
          </a:p>
          <a:p>
            <a:r>
              <a:rPr lang="fi-FI" sz="2800" dirty="0"/>
              <a:t>-  minäihanne &gt; rohkeus (itsearvostuksen kompensointi) </a:t>
            </a:r>
          </a:p>
          <a:p>
            <a:r>
              <a:rPr lang="fi-FI" sz="2800" dirty="0"/>
              <a:t>-  vääristyneet samastumismallit (kaaharit; myös median vaikutus ja tietokonepelit) </a:t>
            </a:r>
          </a:p>
        </p:txBody>
      </p:sp>
    </p:spTree>
    <p:extLst>
      <p:ext uri="{BB962C8B-B14F-4D97-AF65-F5344CB8AC3E}">
        <p14:creationId xmlns:p14="http://schemas.microsoft.com/office/powerpoint/2010/main" val="366017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49642" y="0"/>
            <a:ext cx="10412627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 </a:t>
            </a:r>
          </a:p>
          <a:p>
            <a:r>
              <a:rPr lang="fi-FI" sz="2800" dirty="0"/>
              <a:t>-  moraalisen kehityksen häiriöt (esim. hedonistinen elämäntapa, kaahaus/rattijuopumus väärin, jos jää kiinni; erityisesti syrjäseudulla asenteet muuttuneet &gt; päihtyneenä ajamisen hyväksyminen) </a:t>
            </a:r>
          </a:p>
          <a:p>
            <a:r>
              <a:rPr lang="fi-FI" sz="2800" dirty="0"/>
              <a:t>-  pitkittynyt </a:t>
            </a:r>
            <a:r>
              <a:rPr lang="fi-FI" sz="2800" dirty="0" err="1"/>
              <a:t>adolesenssi</a:t>
            </a:r>
            <a:r>
              <a:rPr lang="fi-FI" sz="2800" dirty="0"/>
              <a:t> ( esim. vastuuttomuus, eletään ”tässä ja nyt”)</a:t>
            </a:r>
          </a:p>
          <a:p>
            <a:r>
              <a:rPr lang="fi-FI" sz="2800" dirty="0"/>
              <a:t>-  elämyshakuinen elämäntyyli </a:t>
            </a:r>
          </a:p>
          <a:p>
            <a:r>
              <a:rPr lang="fi-FI" sz="2800" dirty="0"/>
              <a:t>-  jännityksen hakeminen &gt; mielihyvää haetaan esim. hurjasta vauhdista; kyseessä voi olla myös poikkeava välittäjäainetoiminta: vasta äärikokemus aikaansaa synaptista aktivaatiota! </a:t>
            </a:r>
          </a:p>
          <a:p>
            <a:r>
              <a:rPr lang="fi-FI" sz="2800" dirty="0"/>
              <a:t>-  nuoren kuljettajan kognitiiviset valmiudet ( esim. ennakointi, liikennetilanteiden havaitseminen, virhearvioinnit)</a:t>
            </a:r>
          </a:p>
          <a:p>
            <a:pPr marL="285750" indent="-285750">
              <a:buFontTx/>
              <a:buChar char="-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7567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236372" y="669701"/>
            <a:ext cx="1026446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-  tarkkaavaisuusresurssien häirintä &gt; kontrolloidusta prosessoinnista automaattiseen prosessointiin; kännykkä, musiikki, vieras auto, hermostuneisuus/jännitys </a:t>
            </a:r>
          </a:p>
          <a:p>
            <a:r>
              <a:rPr lang="fi-FI" sz="2800" dirty="0"/>
              <a:t>-  lisääntynyt päihteiden käyttö </a:t>
            </a:r>
          </a:p>
          <a:p>
            <a:r>
              <a:rPr lang="fi-FI" sz="2800" dirty="0"/>
              <a:t>-  masennus ja muut psyykkiset häiriöt; yleensäkin mielialavaihtelujen vaikutus 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tarkkaavaisuushäiriöt (esim. ADHD)</a:t>
            </a:r>
          </a:p>
          <a:p>
            <a:pPr marL="285750" indent="-285750">
              <a:buFontTx/>
              <a:buChar char="-"/>
            </a:pPr>
            <a:r>
              <a:rPr lang="fi-FI" sz="2800" dirty="0" err="1"/>
              <a:t>unideprivaatio</a:t>
            </a:r>
            <a:endParaRPr lang="fi-FI" sz="2800" dirty="0"/>
          </a:p>
          <a:p>
            <a:r>
              <a:rPr lang="fi-FI" sz="2800" dirty="0"/>
              <a:t>-  välinpitämättömyys &gt; ei ajatella seurauksia</a:t>
            </a:r>
          </a:p>
          <a:p>
            <a:r>
              <a:rPr lang="fi-FI" sz="2800" dirty="0"/>
              <a:t>-  ammattitavoitteet, esim. poliisi, palomies vaikuttavat ajotapoihin (+)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lapsuuden ja nuoruuden ”moottoriharrastukset” kehittävät valmiuksia</a:t>
            </a:r>
          </a:p>
        </p:txBody>
      </p:sp>
    </p:spTree>
    <p:extLst>
      <p:ext uri="{BB962C8B-B14F-4D97-AF65-F5344CB8AC3E}">
        <p14:creationId xmlns:p14="http://schemas.microsoft.com/office/powerpoint/2010/main" val="158853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318053" y="701930"/>
            <a:ext cx="7587049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200" dirty="0"/>
              <a:t>Liikenneympäristö ja ajoneuvo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Auton tekninen kunto</a:t>
            </a:r>
          </a:p>
          <a:p>
            <a:r>
              <a:rPr lang="fi-FI" sz="3200" dirty="0"/>
              <a:t>&gt; nuoret omistavat keskimäärin turvattomampia autoja (esim. renkaat, iskunvaimentimet, naarmuttunut tuulilasi yms.)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Keli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Valaistus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Tien pinnan/päällysteen muutos, esim. asfaltti/sora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Ympäristön tuttuus/vieraus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i-FI" dirty="0"/>
          </a:p>
          <a:p>
            <a:endParaRPr lang="fi-FI" dirty="0"/>
          </a:p>
          <a:p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257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420130" y="238897"/>
            <a:ext cx="1149178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/>
              <a:t>Sosiaalipsykologiset tekijät</a:t>
            </a:r>
          </a:p>
          <a:p>
            <a:endParaRPr lang="fi-FI" sz="32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Mallikäyttäytyminen</a:t>
            </a:r>
          </a:p>
          <a:p>
            <a:r>
              <a:rPr lang="fi-FI" sz="3200" dirty="0"/>
              <a:t>&gt;Elokuvat, pelit, autourheilu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Aggressio, esim. kilpailutilanne, ”rattiraivo”, kilpailumentaliteetti (yksilöiden ja ryhmien välinen)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Asenne</a:t>
            </a:r>
          </a:p>
          <a:p>
            <a:r>
              <a:rPr lang="fi-FI" sz="3200" dirty="0"/>
              <a:t>&gt;turvallisuus, välinpitämättömyys, vastuuttomuus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Ryhmäpaine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i-FI" dirty="0"/>
          </a:p>
          <a:p>
            <a:endParaRPr lang="fi-FI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217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811369" y="721217"/>
            <a:ext cx="1050916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Rooli</a:t>
            </a:r>
          </a:p>
          <a:p>
            <a:r>
              <a:rPr lang="fi-FI" sz="3200" dirty="0"/>
              <a:t>&gt;Tavoiteltu (esim. </a:t>
            </a:r>
            <a:r>
              <a:rPr lang="fi-FI" sz="3200" dirty="0" err="1"/>
              <a:t>leaderi</a:t>
            </a:r>
            <a:r>
              <a:rPr lang="fi-FI" sz="3200" dirty="0"/>
              <a:t> &gt; ”tehkää perässä”)</a:t>
            </a:r>
          </a:p>
          <a:p>
            <a:r>
              <a:rPr lang="fi-FI" sz="3200" dirty="0"/>
              <a:t>&gt;Annettu (esim. ”nynny” &gt; ”halu näyttää”)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Status (”minkälainen liikennekäyttäytyminen nostaa statusta”?)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Joukkoharha</a:t>
            </a:r>
          </a:p>
          <a:p>
            <a:r>
              <a:rPr lang="fi-FI" sz="3200" dirty="0"/>
              <a:t>&gt; Kovaa ajamista arvostetaan</a:t>
            </a:r>
          </a:p>
          <a:p>
            <a:r>
              <a:rPr lang="fi-FI" sz="3200" dirty="0"/>
              <a:t>&gt; Haavoittumattomuuden illuusio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i-FI" sz="3200" dirty="0"/>
              <a:t>Sosiaalinen havainnointi vs. liikenneympäristön havainnointi </a:t>
            </a:r>
          </a:p>
        </p:txBody>
      </p:sp>
    </p:spTree>
    <p:extLst>
      <p:ext uri="{BB962C8B-B14F-4D97-AF65-F5344CB8AC3E}">
        <p14:creationId xmlns:p14="http://schemas.microsoft.com/office/powerpoint/2010/main" val="421065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rm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Tarm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arm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101</TotalTime>
  <Words>332</Words>
  <Application>Microsoft Office PowerPoint</Application>
  <PresentationFormat>Laajakuva</PresentationFormat>
  <Paragraphs>53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Century Gothic</vt:lpstr>
      <vt:lpstr>Verdana</vt:lpstr>
      <vt:lpstr>Wingdings</vt:lpstr>
      <vt:lpstr>Wingdings 2</vt:lpstr>
      <vt:lpstr>Tarmo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Seitola Tuomo</cp:lastModifiedBy>
  <cp:revision>16</cp:revision>
  <dcterms:created xsi:type="dcterms:W3CDTF">2014-11-16T19:59:36Z</dcterms:created>
  <dcterms:modified xsi:type="dcterms:W3CDTF">2023-03-27T08:14:27Z</dcterms:modified>
</cp:coreProperties>
</file>