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0"/>
  </p:notesMasterIdLst>
  <p:sldIdLst>
    <p:sldId id="355" r:id="rId5"/>
    <p:sldId id="356" r:id="rId6"/>
    <p:sldId id="256" r:id="rId7"/>
    <p:sldId id="257" r:id="rId8"/>
    <p:sldId id="357" r:id="rId9"/>
    <p:sldId id="331" r:id="rId10"/>
    <p:sldId id="260" r:id="rId11"/>
    <p:sldId id="330" r:id="rId12"/>
    <p:sldId id="261" r:id="rId13"/>
    <p:sldId id="332" r:id="rId14"/>
    <p:sldId id="266" r:id="rId15"/>
    <p:sldId id="333" r:id="rId16"/>
    <p:sldId id="263" r:id="rId17"/>
    <p:sldId id="264" r:id="rId18"/>
    <p:sldId id="26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2551B-85D2-3095-5266-C230D5997E26}" name="Kuula Anna-Stina" initials="KA" userId="S::anna-stina.kuula_jamk.fi#ext#@jyu.onmicrosoft.com::e380df2a-2705-451c-92da-028c0f5390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728"/>
    <a:srgbClr val="2E5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14D7E-5907-480F-8418-85A9FFC579E6}" v="2" dt="2023-06-16T10:06:20.782"/>
    <p1510:client id="{5EBC6851-4386-401D-9FCA-34E4C94F4228}" v="5" dt="2023-06-15T10:55:41.159"/>
    <p1510:client id="{87C43233-D197-4087-9FC9-2376F006BF40}" v="10" dt="2023-06-15T10:21:20.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8" autoAdjust="0"/>
  </p:normalViewPr>
  <p:slideViewPr>
    <p:cSldViewPr snapToGrid="0">
      <p:cViewPr varScale="1">
        <p:scale>
          <a:sx n="50" d="100"/>
          <a:sy n="50" d="100"/>
        </p:scale>
        <p:origin x="126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a Aaltonen" userId="S::alisa.aaltonen_poke.fi#ext#@jyu.onmicrosoft.com::43d72b9a-019f-4e75-9320-882d043b3447" providerId="AD" clId="Web-{5EBC6851-4386-401D-9FCA-34E4C94F4228}"/>
    <pc:docChg chg="modSld">
      <pc:chgData name="Alisa Aaltonen" userId="S::alisa.aaltonen_poke.fi#ext#@jyu.onmicrosoft.com::43d72b9a-019f-4e75-9320-882d043b3447" providerId="AD" clId="Web-{5EBC6851-4386-401D-9FCA-34E4C94F4228}" dt="2023-06-15T10:55:41.159" v="4" actId="20577"/>
      <pc:docMkLst>
        <pc:docMk/>
      </pc:docMkLst>
      <pc:sldChg chg="modSp">
        <pc:chgData name="Alisa Aaltonen" userId="S::alisa.aaltonen_poke.fi#ext#@jyu.onmicrosoft.com::43d72b9a-019f-4e75-9320-882d043b3447" providerId="AD" clId="Web-{5EBC6851-4386-401D-9FCA-34E4C94F4228}" dt="2023-06-15T10:55:41.159" v="4" actId="20577"/>
        <pc:sldMkLst>
          <pc:docMk/>
          <pc:sldMk cId="2523013599" sldId="262"/>
        </pc:sldMkLst>
        <pc:spChg chg="mod">
          <ac:chgData name="Alisa Aaltonen" userId="S::alisa.aaltonen_poke.fi#ext#@jyu.onmicrosoft.com::43d72b9a-019f-4e75-9320-882d043b3447" providerId="AD" clId="Web-{5EBC6851-4386-401D-9FCA-34E4C94F4228}" dt="2023-06-15T10:55:41.159" v="4" actId="20577"/>
          <ac:spMkLst>
            <pc:docMk/>
            <pc:sldMk cId="2523013599" sldId="262"/>
            <ac:spMk id="2" creationId="{0F80A18E-DF8A-4371-BE13-C115654F4C3F}"/>
          </ac:spMkLst>
        </pc:spChg>
      </pc:sldChg>
    </pc:docChg>
  </pc:docChgLst>
  <pc:docChgLst>
    <pc:chgData name="Alisa Aaltonen" userId="02d0f2c7-1feb-4820-abbf-160b1e15b876" providerId="ADAL" clId="{87C43233-D197-4087-9FC9-2376F006BF40}"/>
    <pc:docChg chg="undo custSel addSld delSld modSld sldOrd">
      <pc:chgData name="Alisa Aaltonen" userId="02d0f2c7-1feb-4820-abbf-160b1e15b876" providerId="ADAL" clId="{87C43233-D197-4087-9FC9-2376F006BF40}" dt="2023-06-15T10:28:44.084" v="891" actId="20577"/>
      <pc:docMkLst>
        <pc:docMk/>
      </pc:docMkLst>
      <pc:sldChg chg="modSp mod delCm modNotesTx">
        <pc:chgData name="Alisa Aaltonen" userId="02d0f2c7-1feb-4820-abbf-160b1e15b876" providerId="ADAL" clId="{87C43233-D197-4087-9FC9-2376F006BF40}" dt="2023-06-15T10:28:44.084" v="891" actId="20577"/>
        <pc:sldMkLst>
          <pc:docMk/>
          <pc:sldMk cId="2333256796" sldId="256"/>
        </pc:sldMkLst>
        <pc:spChg chg="mod">
          <ac:chgData name="Alisa Aaltonen" userId="02d0f2c7-1feb-4820-abbf-160b1e15b876" providerId="ADAL" clId="{87C43233-D197-4087-9FC9-2376F006BF40}" dt="2023-06-15T10:26:34.772" v="848" actId="20577"/>
          <ac:spMkLst>
            <pc:docMk/>
            <pc:sldMk cId="2333256796" sldId="256"/>
            <ac:spMk id="2" creationId="{5B0190EC-E845-4ADC-86B3-EDB382F750BB}"/>
          </ac:spMkLst>
        </pc:spChg>
        <pc:spChg chg="mod">
          <ac:chgData name="Alisa Aaltonen" userId="02d0f2c7-1feb-4820-abbf-160b1e15b876" providerId="ADAL" clId="{87C43233-D197-4087-9FC9-2376F006BF40}" dt="2023-06-15T09:41:51.775" v="24" actId="20577"/>
          <ac:spMkLst>
            <pc:docMk/>
            <pc:sldMk cId="2333256796" sldId="256"/>
            <ac:spMk id="3" creationId="{7531BE0F-6FDB-49FE-958C-0A84BD0136A1}"/>
          </ac:spMkLst>
        </pc:spChg>
        <pc:extLst>
          <p:ext xmlns:p="http://schemas.openxmlformats.org/presentationml/2006/main" uri="{D6D511B9-2390-475A-947B-AFAB55BFBCF1}">
            <pc226:cmChg xmlns:pc226="http://schemas.microsoft.com/office/powerpoint/2022/06/main/command" chg="del">
              <pc226:chgData name="Alisa Aaltonen" userId="02d0f2c7-1feb-4820-abbf-160b1e15b876" providerId="ADAL" clId="{87C43233-D197-4087-9FC9-2376F006BF40}" dt="2023-06-15T10:28:39.070" v="890"/>
              <pc2:cmMkLst xmlns:pc2="http://schemas.microsoft.com/office/powerpoint/2019/9/main/command">
                <pc:docMk/>
                <pc:sldMk cId="2333256796" sldId="256"/>
                <pc2:cmMk id="{6FC94C93-0384-4ACC-80D3-FAFCB696FEB8}"/>
              </pc2:cmMkLst>
            </pc226:cmChg>
          </p:ext>
        </pc:extLst>
      </pc:sldChg>
      <pc:sldChg chg="modSp mod">
        <pc:chgData name="Alisa Aaltonen" userId="02d0f2c7-1feb-4820-abbf-160b1e15b876" providerId="ADAL" clId="{87C43233-D197-4087-9FC9-2376F006BF40}" dt="2023-06-15T10:27:48.756" v="871" actId="404"/>
        <pc:sldMkLst>
          <pc:docMk/>
          <pc:sldMk cId="71048446" sldId="257"/>
        </pc:sldMkLst>
        <pc:spChg chg="mod">
          <ac:chgData name="Alisa Aaltonen" userId="02d0f2c7-1feb-4820-abbf-160b1e15b876" providerId="ADAL" clId="{87C43233-D197-4087-9FC9-2376F006BF40}" dt="2023-06-15T10:26:58.079" v="854" actId="404"/>
          <ac:spMkLst>
            <pc:docMk/>
            <pc:sldMk cId="71048446" sldId="257"/>
            <ac:spMk id="2" creationId="{0F80A18E-DF8A-4371-BE13-C115654F4C3F}"/>
          </ac:spMkLst>
        </pc:spChg>
        <pc:spChg chg="mod">
          <ac:chgData name="Alisa Aaltonen" userId="02d0f2c7-1feb-4820-abbf-160b1e15b876" providerId="ADAL" clId="{87C43233-D197-4087-9FC9-2376F006BF40}" dt="2023-06-15T10:27:48.756" v="871" actId="404"/>
          <ac:spMkLst>
            <pc:docMk/>
            <pc:sldMk cId="71048446" sldId="257"/>
            <ac:spMk id="3" creationId="{25DB365E-FDD4-4C29-B09C-90F833C59432}"/>
          </ac:spMkLst>
        </pc:spChg>
      </pc:sldChg>
      <pc:sldChg chg="modSp mod">
        <pc:chgData name="Alisa Aaltonen" userId="02d0f2c7-1feb-4820-abbf-160b1e15b876" providerId="ADAL" clId="{87C43233-D197-4087-9FC9-2376F006BF40}" dt="2023-06-15T10:23:16.074" v="322" actId="20577"/>
        <pc:sldMkLst>
          <pc:docMk/>
          <pc:sldMk cId="1768888969" sldId="261"/>
        </pc:sldMkLst>
        <pc:spChg chg="mod">
          <ac:chgData name="Alisa Aaltonen" userId="02d0f2c7-1feb-4820-abbf-160b1e15b876" providerId="ADAL" clId="{87C43233-D197-4087-9FC9-2376F006BF40}" dt="2023-06-15T10:23:16.074" v="322" actId="20577"/>
          <ac:spMkLst>
            <pc:docMk/>
            <pc:sldMk cId="1768888969" sldId="261"/>
            <ac:spMk id="3" creationId="{25DB365E-FDD4-4C29-B09C-90F833C59432}"/>
          </ac:spMkLst>
        </pc:spChg>
      </pc:sldChg>
      <pc:sldChg chg="modSp add mod ord setBg modClrScheme chgLayout">
        <pc:chgData name="Alisa Aaltonen" userId="02d0f2c7-1feb-4820-abbf-160b1e15b876" providerId="ADAL" clId="{87C43233-D197-4087-9FC9-2376F006BF40}" dt="2023-06-15T10:26:16.788" v="827" actId="20577"/>
        <pc:sldMkLst>
          <pc:docMk/>
          <pc:sldMk cId="2523013599" sldId="262"/>
        </pc:sldMkLst>
        <pc:spChg chg="mod ord">
          <ac:chgData name="Alisa Aaltonen" userId="02d0f2c7-1feb-4820-abbf-160b1e15b876" providerId="ADAL" clId="{87C43233-D197-4087-9FC9-2376F006BF40}" dt="2023-06-15T10:26:16.788" v="827" actId="20577"/>
          <ac:spMkLst>
            <pc:docMk/>
            <pc:sldMk cId="2523013599" sldId="262"/>
            <ac:spMk id="2" creationId="{0F80A18E-DF8A-4371-BE13-C115654F4C3F}"/>
          </ac:spMkLst>
        </pc:spChg>
        <pc:spChg chg="mod ord">
          <ac:chgData name="Alisa Aaltonen" userId="02d0f2c7-1feb-4820-abbf-160b1e15b876" providerId="ADAL" clId="{87C43233-D197-4087-9FC9-2376F006BF40}" dt="2023-06-15T10:22:29.280" v="300" actId="20577"/>
          <ac:spMkLst>
            <pc:docMk/>
            <pc:sldMk cId="2523013599" sldId="262"/>
            <ac:spMk id="3" creationId="{25DB365E-FDD4-4C29-B09C-90F833C59432}"/>
          </ac:spMkLst>
        </pc:spChg>
      </pc:sldChg>
      <pc:sldChg chg="modSp mod">
        <pc:chgData name="Alisa Aaltonen" userId="02d0f2c7-1feb-4820-abbf-160b1e15b876" providerId="ADAL" clId="{87C43233-D197-4087-9FC9-2376F006BF40}" dt="2023-06-15T10:07:41.668" v="160" actId="962"/>
        <pc:sldMkLst>
          <pc:docMk/>
          <pc:sldMk cId="1290220283" sldId="263"/>
        </pc:sldMkLst>
        <pc:picChg chg="mod">
          <ac:chgData name="Alisa Aaltonen" userId="02d0f2c7-1feb-4820-abbf-160b1e15b876" providerId="ADAL" clId="{87C43233-D197-4087-9FC9-2376F006BF40}" dt="2023-06-15T10:07:41.668" v="160" actId="962"/>
          <ac:picMkLst>
            <pc:docMk/>
            <pc:sldMk cId="1290220283" sldId="263"/>
            <ac:picMk id="4" creationId="{8BE29C86-3F84-342A-6735-DF47BE5F7838}"/>
          </ac:picMkLst>
        </pc:picChg>
      </pc:sldChg>
      <pc:sldChg chg="modSp mod">
        <pc:chgData name="Alisa Aaltonen" userId="02d0f2c7-1feb-4820-abbf-160b1e15b876" providerId="ADAL" clId="{87C43233-D197-4087-9FC9-2376F006BF40}" dt="2023-06-15T10:26:04.406" v="811" actId="962"/>
        <pc:sldMkLst>
          <pc:docMk/>
          <pc:sldMk cId="4114173673" sldId="264"/>
        </pc:sldMkLst>
        <pc:picChg chg="mod">
          <ac:chgData name="Alisa Aaltonen" userId="02d0f2c7-1feb-4820-abbf-160b1e15b876" providerId="ADAL" clId="{87C43233-D197-4087-9FC9-2376F006BF40}" dt="2023-06-15T10:25:34.890" v="648" actId="962"/>
          <ac:picMkLst>
            <pc:docMk/>
            <pc:sldMk cId="4114173673" sldId="264"/>
            <ac:picMk id="5" creationId="{004FB6FA-C083-6C98-8370-AA6E5958EDD4}"/>
          </ac:picMkLst>
        </pc:picChg>
        <pc:picChg chg="mod">
          <ac:chgData name="Alisa Aaltonen" userId="02d0f2c7-1feb-4820-abbf-160b1e15b876" providerId="ADAL" clId="{87C43233-D197-4087-9FC9-2376F006BF40}" dt="2023-06-15T10:26:00.874" v="810" actId="962"/>
          <ac:picMkLst>
            <pc:docMk/>
            <pc:sldMk cId="4114173673" sldId="264"/>
            <ac:picMk id="7" creationId="{823A8021-836C-340E-3A97-D4D1D26C7121}"/>
          </ac:picMkLst>
        </pc:picChg>
        <pc:picChg chg="mod">
          <ac:chgData name="Alisa Aaltonen" userId="02d0f2c7-1feb-4820-abbf-160b1e15b876" providerId="ADAL" clId="{87C43233-D197-4087-9FC9-2376F006BF40}" dt="2023-06-15T10:26:04.406" v="811" actId="962"/>
          <ac:picMkLst>
            <pc:docMk/>
            <pc:sldMk cId="4114173673" sldId="264"/>
            <ac:picMk id="9" creationId="{876DAABC-8172-5449-BFA0-ACE6D2710951}"/>
          </ac:picMkLst>
        </pc:picChg>
      </pc:sldChg>
      <pc:sldChg chg="modSp mod modNotesTx">
        <pc:chgData name="Alisa Aaltonen" userId="02d0f2c7-1feb-4820-abbf-160b1e15b876" providerId="ADAL" clId="{87C43233-D197-4087-9FC9-2376F006BF40}" dt="2023-06-15T10:28:15.220" v="889" actId="20577"/>
        <pc:sldMkLst>
          <pc:docMk/>
          <pc:sldMk cId="779720408" sldId="330"/>
        </pc:sldMkLst>
        <pc:spChg chg="mod">
          <ac:chgData name="Alisa Aaltonen" userId="02d0f2c7-1feb-4820-abbf-160b1e15b876" providerId="ADAL" clId="{87C43233-D197-4087-9FC9-2376F006BF40}" dt="2023-06-15T10:19:36.309" v="254" actId="20577"/>
          <ac:spMkLst>
            <pc:docMk/>
            <pc:sldMk cId="779720408" sldId="330"/>
            <ac:spMk id="2" creationId="{EA6E2399-E78D-48B7-8C21-9C42A8661ECA}"/>
          </ac:spMkLst>
        </pc:spChg>
        <pc:picChg chg="mod">
          <ac:chgData name="Alisa Aaltonen" userId="02d0f2c7-1feb-4820-abbf-160b1e15b876" providerId="ADAL" clId="{87C43233-D197-4087-9FC9-2376F006BF40}" dt="2023-06-15T10:24:31.423" v="443" actId="962"/>
          <ac:picMkLst>
            <pc:docMk/>
            <pc:sldMk cId="779720408" sldId="330"/>
            <ac:picMk id="9" creationId="{89DBFD35-F29A-4B7E-8010-E1E107748775}"/>
          </ac:picMkLst>
        </pc:picChg>
        <pc:picChg chg="mod">
          <ac:chgData name="Alisa Aaltonen" userId="02d0f2c7-1feb-4820-abbf-160b1e15b876" providerId="ADAL" clId="{87C43233-D197-4087-9FC9-2376F006BF40}" dt="2023-06-15T10:24:23.349" v="439" actId="962"/>
          <ac:picMkLst>
            <pc:docMk/>
            <pc:sldMk cId="779720408" sldId="330"/>
            <ac:picMk id="10" creationId="{216930AA-5078-4AFC-AB96-44FB25CCF44E}"/>
          </ac:picMkLst>
        </pc:picChg>
        <pc:picChg chg="mod">
          <ac:chgData name="Alisa Aaltonen" userId="02d0f2c7-1feb-4820-abbf-160b1e15b876" providerId="ADAL" clId="{87C43233-D197-4087-9FC9-2376F006BF40}" dt="2023-06-15T10:24:28.768" v="441" actId="962"/>
          <ac:picMkLst>
            <pc:docMk/>
            <pc:sldMk cId="779720408" sldId="330"/>
            <ac:picMk id="12" creationId="{0B4B417B-5976-432A-ADA6-39A9F81CCF81}"/>
          </ac:picMkLst>
        </pc:picChg>
      </pc:sldChg>
      <pc:sldChg chg="modSp mod">
        <pc:chgData name="Alisa Aaltonen" userId="02d0f2c7-1feb-4820-abbf-160b1e15b876" providerId="ADAL" clId="{87C43233-D197-4087-9FC9-2376F006BF40}" dt="2023-06-15T10:23:24.928" v="323" actId="20577"/>
        <pc:sldMkLst>
          <pc:docMk/>
          <pc:sldMk cId="978475743" sldId="331"/>
        </pc:sldMkLst>
        <pc:spChg chg="mod">
          <ac:chgData name="Alisa Aaltonen" userId="02d0f2c7-1feb-4820-abbf-160b1e15b876" providerId="ADAL" clId="{87C43233-D197-4087-9FC9-2376F006BF40}" dt="2023-06-15T10:23:24.928" v="323" actId="20577"/>
          <ac:spMkLst>
            <pc:docMk/>
            <pc:sldMk cId="978475743" sldId="331"/>
            <ac:spMk id="3" creationId="{25DB365E-FDD4-4C29-B09C-90F833C59432}"/>
          </ac:spMkLst>
        </pc:spChg>
      </pc:sldChg>
      <pc:sldChg chg="modSp mod">
        <pc:chgData name="Alisa Aaltonen" userId="02d0f2c7-1feb-4820-abbf-160b1e15b876" providerId="ADAL" clId="{87C43233-D197-4087-9FC9-2376F006BF40}" dt="2023-06-15T10:24:51.967" v="524" actId="962"/>
        <pc:sldMkLst>
          <pc:docMk/>
          <pc:sldMk cId="2385635239" sldId="332"/>
        </pc:sldMkLst>
        <pc:spChg chg="mod">
          <ac:chgData name="Alisa Aaltonen" userId="02d0f2c7-1feb-4820-abbf-160b1e15b876" providerId="ADAL" clId="{87C43233-D197-4087-9FC9-2376F006BF40}" dt="2023-06-15T10:19:45.653" v="256" actId="20577"/>
          <ac:spMkLst>
            <pc:docMk/>
            <pc:sldMk cId="2385635239" sldId="332"/>
            <ac:spMk id="2" creationId="{0F80A18E-DF8A-4371-BE13-C115654F4C3F}"/>
          </ac:spMkLst>
        </pc:spChg>
        <pc:picChg chg="mod">
          <ac:chgData name="Alisa Aaltonen" userId="02d0f2c7-1feb-4820-abbf-160b1e15b876" providerId="ADAL" clId="{87C43233-D197-4087-9FC9-2376F006BF40}" dt="2023-06-15T10:24:51.967" v="524" actId="962"/>
          <ac:picMkLst>
            <pc:docMk/>
            <pc:sldMk cId="2385635239" sldId="332"/>
            <ac:picMk id="4" creationId="{C9817EEC-9E7E-5D8B-8D51-6A7649C81906}"/>
          </ac:picMkLst>
        </pc:picChg>
      </pc:sldChg>
      <pc:sldChg chg="modSp mod">
        <pc:chgData name="Alisa Aaltonen" userId="02d0f2c7-1feb-4820-abbf-160b1e15b876" providerId="ADAL" clId="{87C43233-D197-4087-9FC9-2376F006BF40}" dt="2023-06-15T10:25:21.722" v="622" actId="962"/>
        <pc:sldMkLst>
          <pc:docMk/>
          <pc:sldMk cId="3822214913" sldId="333"/>
        </pc:sldMkLst>
        <pc:picChg chg="mod">
          <ac:chgData name="Alisa Aaltonen" userId="02d0f2c7-1feb-4820-abbf-160b1e15b876" providerId="ADAL" clId="{87C43233-D197-4087-9FC9-2376F006BF40}" dt="2023-06-15T10:25:08.245" v="616" actId="962"/>
          <ac:picMkLst>
            <pc:docMk/>
            <pc:sldMk cId="3822214913" sldId="333"/>
            <ac:picMk id="5" creationId="{BC2003C8-8455-9601-20F7-B6D175120CEB}"/>
          </ac:picMkLst>
        </pc:picChg>
        <pc:picChg chg="mod">
          <ac:chgData name="Alisa Aaltonen" userId="02d0f2c7-1feb-4820-abbf-160b1e15b876" providerId="ADAL" clId="{87C43233-D197-4087-9FC9-2376F006BF40}" dt="2023-06-15T10:25:16.778" v="620" actId="962"/>
          <ac:picMkLst>
            <pc:docMk/>
            <pc:sldMk cId="3822214913" sldId="333"/>
            <ac:picMk id="7" creationId="{9B32E2E2-A123-CF89-3846-5227B0A75A4E}"/>
          </ac:picMkLst>
        </pc:picChg>
        <pc:picChg chg="mod">
          <ac:chgData name="Alisa Aaltonen" userId="02d0f2c7-1feb-4820-abbf-160b1e15b876" providerId="ADAL" clId="{87C43233-D197-4087-9FC9-2376F006BF40}" dt="2023-06-15T10:25:13.680" v="618" actId="962"/>
          <ac:picMkLst>
            <pc:docMk/>
            <pc:sldMk cId="3822214913" sldId="333"/>
            <ac:picMk id="11" creationId="{A162B74A-7D54-E7D0-1B2F-5923ACADC93F}"/>
          </ac:picMkLst>
        </pc:picChg>
        <pc:picChg chg="mod">
          <ac:chgData name="Alisa Aaltonen" userId="02d0f2c7-1feb-4820-abbf-160b1e15b876" providerId="ADAL" clId="{87C43233-D197-4087-9FC9-2376F006BF40}" dt="2023-06-15T10:25:21.722" v="622" actId="962"/>
          <ac:picMkLst>
            <pc:docMk/>
            <pc:sldMk cId="3822214913" sldId="333"/>
            <ac:picMk id="13" creationId="{AE2ECB76-35AD-B2C5-DAC9-7F8560609B80}"/>
          </ac:picMkLst>
        </pc:picChg>
      </pc:sldChg>
      <pc:sldChg chg="del">
        <pc:chgData name="Alisa Aaltonen" userId="02d0f2c7-1feb-4820-abbf-160b1e15b876" providerId="ADAL" clId="{87C43233-D197-4087-9FC9-2376F006BF40}" dt="2023-06-15T09:39:56.817" v="3" actId="2696"/>
        <pc:sldMkLst>
          <pc:docMk/>
          <pc:sldMk cId="2566662344" sldId="334"/>
        </pc:sldMkLst>
      </pc:sldChg>
      <pc:sldChg chg="add del ord setBg">
        <pc:chgData name="Alisa Aaltonen" userId="02d0f2c7-1feb-4820-abbf-160b1e15b876" providerId="ADAL" clId="{87C43233-D197-4087-9FC9-2376F006BF40}" dt="2023-06-15T09:41:13.241" v="10"/>
        <pc:sldMkLst>
          <pc:docMk/>
          <pc:sldMk cId="4253126160" sldId="355"/>
        </pc:sldMkLst>
      </pc:sldChg>
      <pc:sldChg chg="add">
        <pc:chgData name="Alisa Aaltonen" userId="02d0f2c7-1feb-4820-abbf-160b1e15b876" providerId="ADAL" clId="{87C43233-D197-4087-9FC9-2376F006BF40}" dt="2023-06-15T09:41:27.910" v="11"/>
        <pc:sldMkLst>
          <pc:docMk/>
          <pc:sldMk cId="814534702" sldId="356"/>
        </pc:sldMkLst>
      </pc:sldChg>
      <pc:sldChg chg="modSp add mod">
        <pc:chgData name="Alisa Aaltonen" userId="02d0f2c7-1feb-4820-abbf-160b1e15b876" providerId="ADAL" clId="{87C43233-D197-4087-9FC9-2376F006BF40}" dt="2023-06-15T10:27:52.308" v="873" actId="403"/>
        <pc:sldMkLst>
          <pc:docMk/>
          <pc:sldMk cId="2425012990" sldId="357"/>
        </pc:sldMkLst>
        <pc:spChg chg="mod">
          <ac:chgData name="Alisa Aaltonen" userId="02d0f2c7-1feb-4820-abbf-160b1e15b876" providerId="ADAL" clId="{87C43233-D197-4087-9FC9-2376F006BF40}" dt="2023-06-15T10:27:05.300" v="859" actId="404"/>
          <ac:spMkLst>
            <pc:docMk/>
            <pc:sldMk cId="2425012990" sldId="357"/>
            <ac:spMk id="2" creationId="{0F80A18E-DF8A-4371-BE13-C115654F4C3F}"/>
          </ac:spMkLst>
        </pc:spChg>
        <pc:spChg chg="mod">
          <ac:chgData name="Alisa Aaltonen" userId="02d0f2c7-1feb-4820-abbf-160b1e15b876" providerId="ADAL" clId="{87C43233-D197-4087-9FC9-2376F006BF40}" dt="2023-06-15T10:27:52.308" v="873" actId="403"/>
          <ac:spMkLst>
            <pc:docMk/>
            <pc:sldMk cId="2425012990" sldId="357"/>
            <ac:spMk id="3" creationId="{25DB365E-FDD4-4C29-B09C-90F833C59432}"/>
          </ac:spMkLst>
        </pc:spChg>
      </pc:sldChg>
    </pc:docChg>
  </pc:docChgLst>
  <pc:docChgLst>
    <pc:chgData name="Alisa Aaltonen" userId="S::alisa.aaltonen_poke.fi#ext#@jyu.onmicrosoft.com::43d72b9a-019f-4e75-9320-882d043b3447" providerId="AD" clId="Web-{49114D7E-5907-480F-8418-85A9FFC579E6}"/>
    <pc:docChg chg="modSld">
      <pc:chgData name="Alisa Aaltonen" userId="S::alisa.aaltonen_poke.fi#ext#@jyu.onmicrosoft.com::43d72b9a-019f-4e75-9320-882d043b3447" providerId="AD" clId="Web-{49114D7E-5907-480F-8418-85A9FFC579E6}" dt="2023-06-16T10:06:20.782" v="1" actId="20577"/>
      <pc:docMkLst>
        <pc:docMk/>
      </pc:docMkLst>
      <pc:sldChg chg="modSp">
        <pc:chgData name="Alisa Aaltonen" userId="S::alisa.aaltonen_poke.fi#ext#@jyu.onmicrosoft.com::43d72b9a-019f-4e75-9320-882d043b3447" providerId="AD" clId="Web-{49114D7E-5907-480F-8418-85A9FFC579E6}" dt="2023-06-16T10:06:20.782" v="1" actId="20577"/>
        <pc:sldMkLst>
          <pc:docMk/>
          <pc:sldMk cId="2523013599" sldId="262"/>
        </pc:sldMkLst>
        <pc:spChg chg="mod">
          <ac:chgData name="Alisa Aaltonen" userId="S::alisa.aaltonen_poke.fi#ext#@jyu.onmicrosoft.com::43d72b9a-019f-4e75-9320-882d043b3447" providerId="AD" clId="Web-{49114D7E-5907-480F-8418-85A9FFC579E6}" dt="2023-06-16T10:06:20.782" v="1" actId="20577"/>
          <ac:spMkLst>
            <pc:docMk/>
            <pc:sldMk cId="2523013599" sldId="262"/>
            <ac:spMk id="2" creationId="{0F80A18E-DF8A-4371-BE13-C115654F4C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F325C-F034-B649-86A4-6362A7D3868B}" type="datetimeFigureOut">
              <a:rPr lang="fi-FI" smtClean="0"/>
              <a:t>16.6.2023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CFDBE-A849-194D-A9F3-12B7C16340B4}" type="slidenum">
              <a:rPr lang="fi-FI" smtClean="0"/>
              <a:t>‹#›</a:t>
            </a:fld>
            <a:endParaRPr lang="fi-FI"/>
          </a:p>
        </p:txBody>
      </p:sp>
    </p:spTree>
    <p:extLst>
      <p:ext uri="{BB962C8B-B14F-4D97-AF65-F5344CB8AC3E}">
        <p14:creationId xmlns:p14="http://schemas.microsoft.com/office/powerpoint/2010/main" val="194141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Esitän lyhyen katsauksen pakkauksen suunnitteluun ja sen materiaalivalintoihin kierrätettävyyden ja kiertotalouden näkökulmasta. Kovin moni ei ajattele, mitä asioita on huomioitava, kun mietimme miksi ja miten pakkaamme esim. vähittäiskaupan tuotteet ja suuremmatkin tuote-erät.</a:t>
            </a:r>
          </a:p>
        </p:txBody>
      </p:sp>
      <p:sp>
        <p:nvSpPr>
          <p:cNvPr id="4" name="Dian numeron paikkamerkki 3"/>
          <p:cNvSpPr>
            <a:spLocks noGrp="1"/>
          </p:cNvSpPr>
          <p:nvPr>
            <p:ph type="sldNum" sz="quarter" idx="5"/>
          </p:nvPr>
        </p:nvSpPr>
        <p:spPr/>
        <p:txBody>
          <a:bodyPr/>
          <a:lstStyle/>
          <a:p>
            <a:fld id="{D44CFDBE-A849-194D-A9F3-12B7C16340B4}" type="slidenum">
              <a:rPr lang="fi-FI" smtClean="0"/>
              <a:t>3</a:t>
            </a:fld>
            <a:endParaRPr lang="fi-FI"/>
          </a:p>
        </p:txBody>
      </p:sp>
    </p:spTree>
    <p:extLst>
      <p:ext uri="{BB962C8B-B14F-4D97-AF65-F5344CB8AC3E}">
        <p14:creationId xmlns:p14="http://schemas.microsoft.com/office/powerpoint/2010/main" val="193818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12</a:t>
            </a:fld>
            <a:endParaRPr lang="fi-FI"/>
          </a:p>
        </p:txBody>
      </p:sp>
    </p:spTree>
    <p:extLst>
      <p:ext uri="{BB962C8B-B14F-4D97-AF65-F5344CB8AC3E}">
        <p14:creationId xmlns:p14="http://schemas.microsoft.com/office/powerpoint/2010/main" val="22597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14</a:t>
            </a:fld>
            <a:endParaRPr lang="fi-FI"/>
          </a:p>
        </p:txBody>
      </p:sp>
    </p:spTree>
    <p:extLst>
      <p:ext uri="{BB962C8B-B14F-4D97-AF65-F5344CB8AC3E}">
        <p14:creationId xmlns:p14="http://schemas.microsoft.com/office/powerpoint/2010/main" val="417493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Kun suunnitellaan uusia pakkausideoita, niin pyritään huomioimaan sellaiset pakkausmateriaalivaihtoehdot, että ne ´pakkaukset ovat helposti kierrätettävissä.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Alkukierrättäjän toiminta on tärkeä! Jatkokäsittelyn sujuvuus riippuu paljon siitä, miten lajittelu on alkupäässä onnistunut.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Yleisimmät vähittäiskaupan pakkausmateriaalit ovat muovit ja kartongit (aaltopahvi ja mikroaaltopahvi), isompia pakkauksia ovat </a:t>
            </a:r>
            <a:r>
              <a:rPr lang="fi-FI" dirty="0" err="1"/>
              <a:t>esim</a:t>
            </a:r>
            <a:r>
              <a:rPr lang="fi-FI" dirty="0"/>
              <a:t> pahvilaatikot, lavapakkaukset.</a:t>
            </a:r>
            <a:br>
              <a:rPr lang="fi-FI" dirty="0"/>
            </a:br>
            <a:r>
              <a:rPr lang="fi-FI" dirty="0"/>
              <a:t>Elintarvikepakkauksissa käytetään pakkausmateriaalina kevyttä, mutta jäykähköä taivekartonkia. </a:t>
            </a:r>
            <a:br>
              <a:rPr lang="fi-FI" dirty="0"/>
            </a:br>
            <a:r>
              <a:rPr lang="fi-FI" dirty="0"/>
              <a:t>Lajittelu - kartonkipakkaukset, lasipurkit, metalli, muovipakkaukset.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Jotta päästää järkevään luonnonvarojen/materiaalien käyttöön suositaan uusiokäyttöä. Kaikki mahdollinen kierrätykseen kelpaava raaka-aine hyödynnetään.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Pakkauksia teettävät asiakkaat ovat olleet kiinnostuneita uusiomateriaaleista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Kolmasosa kaikesta pakkausjätteestä on kuluttajapakkauksia. Kiinteistökeräys on niiden tärkeä talteenottokanava: esimerkiksi kierrätettävistä kartonkipakkauksista kaksi kolmasosaa kerätään kiinteistöissä.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SUP-direktiivin (single </a:t>
            </a:r>
            <a:r>
              <a:rPr lang="fi-FI" dirty="0" err="1"/>
              <a:t>use</a:t>
            </a:r>
            <a:r>
              <a:rPr lang="fi-FI" dirty="0"/>
              <a:t> </a:t>
            </a:r>
            <a:r>
              <a:rPr lang="fi-FI" dirty="0" err="1"/>
              <a:t>plastics</a:t>
            </a:r>
            <a:r>
              <a:rPr lang="fi-FI" dirty="0"/>
              <a:t>, kertakäyttömuovi) voimaantulo ja kiinteistökeräyksen laajeneminen tuovat lisäkustannuksia tuottajille. SUP-sääntely vaikuttaa pakkausten lajitteluohjeisiin. Esimerkiksi vuoden 2024 kesällä voimaantuleva juomapakkausten korkkien kiinnipysymisen vaatimus muuttaa korkillisten nestekartonkipakkausten lajitteluohjetta siten, että kierrätettäessä korkkia ei tarvitse enää irrottaa.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Euroopan komission ehdotus uudeksi pakkaus- ja pakkausjäteasetukseksi (PPWR) annettiin 30.11.2022. Asetuksella puututaan entistä tiukemmin mm. tuotesuunnitteluun, uudelleenkäytettävyyteen, ylipakkaamiseen ja kierrätysmateriaalien käytön edistämiseen.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r>
              <a:rPr lang="fi-FI" dirty="0"/>
              <a:t>Ekomodulaatio eli mukautetut tuottajavastuumaksut ovat taloudellinen ohjauskeino ympäristöystävällisempien pakkausten suunnitteluun. Käytännössä tämä tarkoittaa kierrätysmaksujen mukauttamista tuotteiden kestävyyden, korjattavuuden, uudelleenkäytettävyyden ja kierrätettävyyden sekä vaarallisten aineiden esiintymisen mukaan.</a:t>
            </a:r>
          </a:p>
          <a:p>
            <a:r>
              <a:rPr lang="fi-FI" dirty="0"/>
              <a:t>Käytännössä ekomodulaatio ohjaa tuottajia pois vaikeasti kierrätettävistä monimateriaalipakkauksista. Halvimmat maksut tulevat helpoimmin kierrätettäville materiaaleille.</a:t>
            </a:r>
          </a:p>
          <a:p>
            <a:r>
              <a:rPr lang="fi-FI" dirty="0"/>
              <a:t>Ekomodulaatio on käytössä jo vuonna 2022 markkinoille saatetuilla puu-, lasi- ja muovipakkauksilla. Metalli- ja kartonkipakkauksille se otetaan käyttöön vuonna 2023 markkinoille saatettujen pakkausten osalta.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4</a:t>
            </a:fld>
            <a:endParaRPr lang="fi-FI"/>
          </a:p>
        </p:txBody>
      </p:sp>
    </p:spTree>
    <p:extLst>
      <p:ext uri="{BB962C8B-B14F-4D97-AF65-F5344CB8AC3E}">
        <p14:creationId xmlns:p14="http://schemas.microsoft.com/office/powerpoint/2010/main" val="368887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Kun suunnitellaan uusia pakkausideoita, niin pyritään huomioimaan sellaiset pakkausmateriaalivaihtoehdot, että ne ´pakkaukset ovat helposti kierrätettävissä.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Alkukierrättäjän toiminta on tärkeä! Jatkokäsittelyn sujuvuus riippuu paljon siitä, miten lajittelu on alkupäässä onnistunut.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Yleisimmät vähittäiskaupan pakkausmateriaalit ovat muovit ja kartongit (aaltopahvi ja mikroaaltopahvi), isompia pakkauksia ovat </a:t>
            </a:r>
            <a:r>
              <a:rPr lang="fi-FI" dirty="0" err="1"/>
              <a:t>esim</a:t>
            </a:r>
            <a:r>
              <a:rPr lang="fi-FI" dirty="0"/>
              <a:t> pahvilaatikot, lavapakkaukset.</a:t>
            </a:r>
            <a:br>
              <a:rPr lang="fi-FI" dirty="0"/>
            </a:br>
            <a:r>
              <a:rPr lang="fi-FI" dirty="0"/>
              <a:t>Elintarvikepakkauksissa käytetään pakkausmateriaalina kevyttä, mutta jäykähköä taivekartonkia. </a:t>
            </a:r>
            <a:br>
              <a:rPr lang="fi-FI" dirty="0"/>
            </a:br>
            <a:r>
              <a:rPr lang="fi-FI" dirty="0"/>
              <a:t>Lajittelu - kartonkipakkaukset, lasipurkit, metalli, muovipakkaukset.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Jotta päästää järkevään luonnonvarojen/materiaalien käyttöön suositaan uusiokäyttöä. Kaikki mahdollinen kierrätykseen kelpaava raaka-aine hyödynnetään.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Pakkauksia teettävät asiakkaat ovat olleet kiinnostuneita uusiomateriaaleista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Kolmasosa kaikesta pakkausjätteestä on kuluttajapakkauksia. Kiinteistökeräys on niiden tärkeä talteenottokanava: esimerkiksi kierrätettävistä kartonkipakkauksista kaksi kolmasosaa kerätään kiinteistöissä.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SUP-direktiivin (single </a:t>
            </a:r>
            <a:r>
              <a:rPr lang="fi-FI" dirty="0" err="1"/>
              <a:t>use</a:t>
            </a:r>
            <a:r>
              <a:rPr lang="fi-FI" dirty="0"/>
              <a:t> </a:t>
            </a:r>
            <a:r>
              <a:rPr lang="fi-FI" dirty="0" err="1"/>
              <a:t>plastics</a:t>
            </a:r>
            <a:r>
              <a:rPr lang="fi-FI" dirty="0"/>
              <a:t>, kertakäyttömuovi) voimaantulo ja kiinteistökeräyksen laajeneminen tuovat lisäkustannuksia tuottajille. SUP-sääntely vaikuttaa pakkausten lajitteluohjeisiin. Esimerkiksi vuoden 2024 kesällä voimaantuleva juomapakkausten korkkien kiinnipysymisen vaatimus muuttaa korkillisten nestekartonkipakkausten lajitteluohjetta siten, että kierrätettäessä korkkia ei tarvitse enää irrottaa.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Euroopan komission ehdotus uudeksi pakkaus- ja pakkausjäteasetukseksi (PPWR) annettiin 30.11.2022. Asetuksella puututaan entistä tiukemmin mm. tuotesuunnitteluun, uudelleenkäytettävyyteen, ylipakkaamiseen ja kierrätysmateriaalien käytön edistämiseen.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r>
              <a:rPr lang="fi-FI" dirty="0"/>
              <a:t>Ekomodulaatio eli mukautetut tuottajavastuumaksut ovat taloudellinen ohjauskeino ympäristöystävällisempien pakkausten suunnitteluun. Käytännössä tämä tarkoittaa kierrätysmaksujen mukauttamista tuotteiden kestävyyden, korjattavuuden, uudelleenkäytettävyyden ja kierrätettävyyden sekä vaarallisten aineiden esiintymisen mukaan.</a:t>
            </a:r>
          </a:p>
          <a:p>
            <a:r>
              <a:rPr lang="fi-FI" dirty="0"/>
              <a:t>Käytännössä ekomodulaatio ohjaa tuottajia pois vaikeasti kierrätettävistä monimateriaalipakkauksista. Halvimmat maksut tulevat helpoimmin kierrätettäville materiaaleille.</a:t>
            </a:r>
          </a:p>
          <a:p>
            <a:r>
              <a:rPr lang="fi-FI" dirty="0"/>
              <a:t>Ekomodulaatio on käytössä jo vuonna 2022 markkinoille saatetuilla puu-, lasi- ja muovipakkauksilla. Metalli- ja kartonkipakkauksille se otetaan käyttöön vuonna 2023 markkinoille saatettujen pakkausten osalta.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5</a:t>
            </a:fld>
            <a:endParaRPr lang="fi-FI"/>
          </a:p>
        </p:txBody>
      </p:sp>
    </p:spTree>
    <p:extLst>
      <p:ext uri="{BB962C8B-B14F-4D97-AF65-F5344CB8AC3E}">
        <p14:creationId xmlns:p14="http://schemas.microsoft.com/office/powerpoint/2010/main" val="295429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kohtaa keskityn esityksessäni yleisimmin kierrätettäviin pakkausmateriaaleihin, kartonki ja mikroaaltopahvi sekä aaltopahvi</a:t>
            </a:r>
          </a:p>
        </p:txBody>
      </p:sp>
      <p:sp>
        <p:nvSpPr>
          <p:cNvPr id="4" name="Dian numeron paikkamerkki 3"/>
          <p:cNvSpPr>
            <a:spLocks noGrp="1"/>
          </p:cNvSpPr>
          <p:nvPr>
            <p:ph type="sldNum" sz="quarter" idx="5"/>
          </p:nvPr>
        </p:nvSpPr>
        <p:spPr/>
        <p:txBody>
          <a:bodyPr/>
          <a:lstStyle/>
          <a:p>
            <a:fld id="{D44CFDBE-A849-194D-A9F3-12B7C16340B4}" type="slidenum">
              <a:rPr lang="fi-FI" smtClean="0"/>
              <a:t>6</a:t>
            </a:fld>
            <a:endParaRPr lang="fi-FI"/>
          </a:p>
        </p:txBody>
      </p:sp>
    </p:spTree>
    <p:extLst>
      <p:ext uri="{BB962C8B-B14F-4D97-AF65-F5344CB8AC3E}">
        <p14:creationId xmlns:p14="http://schemas.microsoft.com/office/powerpoint/2010/main" val="242583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Pakkauksen teollisen valmistuksen vaatimukset suunnittelulle. Mikä on pakkauksen suojaava tarkoitus. </a:t>
            </a:r>
          </a:p>
          <a:p>
            <a:r>
              <a:rPr lang="fi-FI" dirty="0"/>
              <a:t>Suunnittelussa huomioidut vaatimukset eivät aina ole toteutettavissa teollisessa valmistuksessa.</a:t>
            </a:r>
          </a:p>
        </p:txBody>
      </p:sp>
      <p:sp>
        <p:nvSpPr>
          <p:cNvPr id="4" name="Dian numeron paikkamerkki 3"/>
          <p:cNvSpPr>
            <a:spLocks noGrp="1"/>
          </p:cNvSpPr>
          <p:nvPr>
            <p:ph type="sldNum" sz="quarter" idx="5"/>
          </p:nvPr>
        </p:nvSpPr>
        <p:spPr/>
        <p:txBody>
          <a:bodyPr/>
          <a:lstStyle/>
          <a:p>
            <a:fld id="{D44CFDBE-A849-194D-A9F3-12B7C16340B4}" type="slidenum">
              <a:rPr lang="fi-FI" smtClean="0"/>
              <a:t>7</a:t>
            </a:fld>
            <a:endParaRPr lang="fi-FI"/>
          </a:p>
        </p:txBody>
      </p:sp>
    </p:spTree>
    <p:extLst>
      <p:ext uri="{BB962C8B-B14F-4D97-AF65-F5344CB8AC3E}">
        <p14:creationId xmlns:p14="http://schemas.microsoft.com/office/powerpoint/2010/main" val="236218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Pakkaussuunnittelu alkaa tutustumisella esim. pakkauksen tilaajan brändiin, josta yritys tunnetaan.</a:t>
            </a:r>
          </a:p>
          <a:p>
            <a:r>
              <a:rPr lang="fi-FI" dirty="0"/>
              <a:t>Valitaan sopiva teema ja kuva, josta toteutetaan pakkauksen ulkoasun </a:t>
            </a:r>
            <a:r>
              <a:rPr lang="fi-FI" dirty="0" err="1"/>
              <a:t>lay</a:t>
            </a:r>
            <a:r>
              <a:rPr lang="fi-FI" dirty="0"/>
              <a:t>-out.</a:t>
            </a:r>
          </a:p>
          <a:p>
            <a:r>
              <a:rPr lang="fi-FI" dirty="0"/>
              <a:t>Pakkaussuunnittelua toteutetaan graafisilla ohjelmilla. Valitaan pakkauksen muoto, rakenne ja materiaali sekä sovitellaan painettava tai tulostettava </a:t>
            </a:r>
            <a:r>
              <a:rPr lang="fi-FI" dirty="0" err="1"/>
              <a:t>lay</a:t>
            </a:r>
            <a:r>
              <a:rPr lang="fi-FI" dirty="0"/>
              <a:t>-out pakkauksen ulkopintaan.</a:t>
            </a:r>
          </a:p>
          <a:p>
            <a:r>
              <a:rPr lang="fi-FI" dirty="0"/>
              <a:t>Koekappaleena voidaan tulostaa yksittäinen pakkausaihio ja sen jälkeen se leikataan tasoleikkurilla haluttuun muotoon. Samalla aihioon työstetään taiveurat niille kohdille, joihin tulee taitos. Pakkaukseen voidaan tehdä aukkoja, joista kuluttaja voi havaita pakkauksen sisällön.</a:t>
            </a:r>
          </a:p>
        </p:txBody>
      </p:sp>
      <p:sp>
        <p:nvSpPr>
          <p:cNvPr id="4" name="Dian numeron paikkamerkki 3"/>
          <p:cNvSpPr>
            <a:spLocks noGrp="1"/>
          </p:cNvSpPr>
          <p:nvPr>
            <p:ph type="sldNum" sz="quarter" idx="5"/>
          </p:nvPr>
        </p:nvSpPr>
        <p:spPr/>
        <p:txBody>
          <a:bodyPr/>
          <a:lstStyle/>
          <a:p>
            <a:fld id="{D44CFDBE-A849-194D-A9F3-12B7C16340B4}" type="slidenum">
              <a:rPr lang="fi-FI" smtClean="0"/>
              <a:t>8</a:t>
            </a:fld>
            <a:endParaRPr lang="fi-FI"/>
          </a:p>
        </p:txBody>
      </p:sp>
    </p:spTree>
    <p:extLst>
      <p:ext uri="{BB962C8B-B14F-4D97-AF65-F5344CB8AC3E}">
        <p14:creationId xmlns:p14="http://schemas.microsoft.com/office/powerpoint/2010/main" val="295824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9</a:t>
            </a:fld>
            <a:endParaRPr lang="fi-FI"/>
          </a:p>
        </p:txBody>
      </p:sp>
    </p:spTree>
    <p:extLst>
      <p:ext uri="{BB962C8B-B14F-4D97-AF65-F5344CB8AC3E}">
        <p14:creationId xmlns:p14="http://schemas.microsoft.com/office/powerpoint/2010/main" val="167253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10</a:t>
            </a:fld>
            <a:endParaRPr lang="fi-FI"/>
          </a:p>
        </p:txBody>
      </p:sp>
    </p:spTree>
    <p:extLst>
      <p:ext uri="{BB962C8B-B14F-4D97-AF65-F5344CB8AC3E}">
        <p14:creationId xmlns:p14="http://schemas.microsoft.com/office/powerpoint/2010/main" val="92273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4CFDBE-A849-194D-A9F3-12B7C16340B4}" type="slidenum">
              <a:rPr lang="fi-FI" smtClean="0"/>
              <a:t>11</a:t>
            </a:fld>
            <a:endParaRPr lang="fi-FI"/>
          </a:p>
        </p:txBody>
      </p:sp>
    </p:spTree>
    <p:extLst>
      <p:ext uri="{BB962C8B-B14F-4D97-AF65-F5344CB8AC3E}">
        <p14:creationId xmlns:p14="http://schemas.microsoft.com/office/powerpoint/2010/main" val="28189547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80356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62792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06969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7147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03001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09970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230782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264100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1982976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67772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6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720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4137955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dirty="0">
                <a:solidFill>
                  <a:schemeClr val="bg2">
                    <a:lumMod val="50000"/>
                  </a:schemeClr>
                </a:solidFill>
                <a:effectLst/>
                <a:latin typeface="Calibri" panose="020F0502020204030204" pitchFamily="34" charset="0"/>
                <a:ea typeface="+mn-ea"/>
                <a:cs typeface="Calibri" panose="020F0502020204030204" pitchFamily="34" charset="0"/>
              </a:rPr>
              <a:t>•  jyu.fi/wisdom/</a:t>
            </a:r>
            <a:r>
              <a:rPr lang="en-GB" sz="3200" b="1" kern="1200" dirty="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dirty="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dirty="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723898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1659109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150428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40445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181014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5560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7983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666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7822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2425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98913738"/>
      </p:ext>
    </p:extLst>
  </p:cSld>
  <p:clrMap bg1="lt1" tx1="dk1" bg2="lt2" tx2="dk2" accent1="accent1" accent2="accent2" accent3="accent3" accent4="accent4" accent5="accent5" accent6="accent6" hlink="hlink" folHlink="folHlink"/>
  <p:sldLayoutIdLst>
    <p:sldLayoutId id="2147483704" r:id="rId1"/>
    <p:sldLayoutId id="2147483674" r:id="rId2"/>
    <p:sldLayoutId id="2147483703" r:id="rId3"/>
    <p:sldLayoutId id="2147483685" r:id="rId4"/>
    <p:sldLayoutId id="2147483676" r:id="rId5"/>
    <p:sldLayoutId id="2147483705" r:id="rId6"/>
    <p:sldLayoutId id="2147483675" r:id="rId7"/>
    <p:sldLayoutId id="2147483677" r:id="rId8"/>
    <p:sldLayoutId id="2147483678" r:id="rId9"/>
    <p:sldLayoutId id="2147483679" r:id="rId10"/>
    <p:sldLayoutId id="2147484410" r:id="rId11"/>
    <p:sldLayoutId id="2147483680" r:id="rId12"/>
    <p:sldLayoutId id="2147483681" r:id="rId13"/>
    <p:sldLayoutId id="2147483682" r:id="rId14"/>
    <p:sldLayoutId id="2147483690" r:id="rId15"/>
    <p:sldLayoutId id="2147484407" r:id="rId16"/>
    <p:sldLayoutId id="2147484408" r:id="rId17"/>
    <p:sldLayoutId id="2147483694" r:id="rId18"/>
    <p:sldLayoutId id="2147483688" r:id="rId19"/>
    <p:sldLayoutId id="2147483691" r:id="rId20"/>
    <p:sldLayoutId id="2147484409" r:id="rId21"/>
    <p:sldLayoutId id="2147483695" r:id="rId22"/>
    <p:sldLayoutId id="2147483706"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4.jpg"/><Relationship Id="rId4" Type="http://schemas.openxmlformats.org/officeDocument/2006/relationships/image" Target="../media/image53.jpg"/></Relationships>
</file>

<file path=ppt/slides/_rels/slide15.xml.rels><?xml version="1.0" encoding="UTF-8" standalone="yes"?>
<Relationships xmlns="http://schemas.openxmlformats.org/package/2006/relationships"><Relationship Id="rId2" Type="http://schemas.openxmlformats.org/officeDocument/2006/relationships/hyperlink" Target="https://www.worldstar.org/winners/worldstar/2023/"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inkiin.fi/"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Suorakulmio: Pyöristetyt kulmat 24">
            <a:extLst>
              <a:ext uri="{FF2B5EF4-FFF2-40B4-BE49-F238E27FC236}">
                <a16:creationId xmlns:a16="http://schemas.microsoft.com/office/drawing/2014/main" id="{4AE41F24-3728-F82C-6B6A-FFC2CB08AC65}"/>
              </a:ext>
              <a:ext uri="{C183D7F6-B498-43B3-948B-1728B52AA6E4}">
                <adec:decorative xmlns:adec="http://schemas.microsoft.com/office/drawing/2017/decorative" val="1"/>
              </a:ext>
            </a:extLst>
          </p:cNvPr>
          <p:cNvSpPr>
            <a:spLocks noChangeAspect="1"/>
          </p:cNvSpPr>
          <p:nvPr/>
        </p:nvSpPr>
        <p:spPr>
          <a:xfrm>
            <a:off x="141042" y="81000"/>
            <a:ext cx="11904000" cy="669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93A3C"/>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A88BA5A-AEB2-FEC3-B235-97028DF8A388}"/>
              </a:ext>
            </a:extLst>
          </p:cNvPr>
          <p:cNvSpPr>
            <a:spLocks noGrp="1"/>
          </p:cNvSpPr>
          <p:nvPr>
            <p:ph type="ctrTitle"/>
          </p:nvPr>
        </p:nvSpPr>
        <p:spPr>
          <a:xfrm>
            <a:off x="2144485" y="1982622"/>
            <a:ext cx="7903029" cy="1093262"/>
          </a:xfrm>
        </p:spPr>
        <p:txBody>
          <a:bodyPr>
            <a:normAutofit/>
          </a:bodyPr>
          <a:lstStyle/>
          <a:p>
            <a:r>
              <a:rPr lang="fi-FI" dirty="0"/>
              <a:t>Kiertotalous</a:t>
            </a:r>
          </a:p>
        </p:txBody>
      </p:sp>
      <p:grpSp>
        <p:nvGrpSpPr>
          <p:cNvPr id="24" name="Ryhmä 23">
            <a:extLst>
              <a:ext uri="{FF2B5EF4-FFF2-40B4-BE49-F238E27FC236}">
                <a16:creationId xmlns:a16="http://schemas.microsoft.com/office/drawing/2014/main" id="{E7E865A6-E274-19B3-9D09-5C0007C9BBA8}"/>
              </a:ext>
              <a:ext uri="{C183D7F6-B498-43B3-948B-1728B52AA6E4}">
                <adec:decorative xmlns:adec="http://schemas.microsoft.com/office/drawing/2017/decorative" val="1"/>
              </a:ext>
            </a:extLst>
          </p:cNvPr>
          <p:cNvGrpSpPr>
            <a:grpSpLocks noChangeAspect="1"/>
          </p:cNvGrpSpPr>
          <p:nvPr/>
        </p:nvGrpSpPr>
        <p:grpSpPr>
          <a:xfrm>
            <a:off x="998859" y="3429000"/>
            <a:ext cx="10194281" cy="1080000"/>
            <a:chOff x="1738877" y="3677929"/>
            <a:chExt cx="8714243" cy="923202"/>
          </a:xfrm>
        </p:grpSpPr>
        <p:pic>
          <p:nvPicPr>
            <p:cNvPr id="5" name="Kuva 4" descr="Kuva, joka sisältää kohteen clipart, Grafiikka, logo, kuvitus&#10;&#10;Kuvaus luotu automaattisesti">
              <a:extLst>
                <a:ext uri="{FF2B5EF4-FFF2-40B4-BE49-F238E27FC236}">
                  <a16:creationId xmlns:a16="http://schemas.microsoft.com/office/drawing/2014/main" id="{A78D5BE9-36E0-9E18-4280-950706C20A2E}"/>
                </a:ext>
              </a:extLst>
            </p:cNvPr>
            <p:cNvPicPr>
              <a:picLocks noChangeAspect="1"/>
            </p:cNvPicPr>
            <p:nvPr/>
          </p:nvPicPr>
          <p:blipFill>
            <a:blip r:embed="rId2">
              <a:duotone>
                <a:schemeClr val="accent6">
                  <a:shade val="45000"/>
                  <a:satMod val="135000"/>
                </a:schemeClr>
                <a:prstClr val="white"/>
              </a:duotone>
            </a:blip>
            <a:stretch>
              <a:fillRect/>
            </a:stretch>
          </p:blipFill>
          <p:spPr>
            <a:xfrm>
              <a:off x="9580563" y="3728010"/>
              <a:ext cx="872557" cy="811477"/>
            </a:xfrm>
            <a:prstGeom prst="rect">
              <a:avLst/>
            </a:prstGeom>
          </p:spPr>
        </p:pic>
        <p:pic>
          <p:nvPicPr>
            <p:cNvPr id="7" name="Kuva 6" descr="Kuva, joka sisältää kohteen Grafiikka, clipart, ympyrä, symboli&#10;&#10;Kuvaus luotu automaattisesti">
              <a:extLst>
                <a:ext uri="{FF2B5EF4-FFF2-40B4-BE49-F238E27FC236}">
                  <a16:creationId xmlns:a16="http://schemas.microsoft.com/office/drawing/2014/main" id="{75B359D0-D5A9-015F-15BE-447A9EA0F1BB}"/>
                </a:ext>
              </a:extLst>
            </p:cNvPr>
            <p:cNvPicPr>
              <a:picLocks noChangeAspect="1"/>
            </p:cNvPicPr>
            <p:nvPr/>
          </p:nvPicPr>
          <p:blipFill>
            <a:blip r:embed="rId3"/>
            <a:stretch>
              <a:fillRect/>
            </a:stretch>
          </p:blipFill>
          <p:spPr>
            <a:xfrm>
              <a:off x="6657678" y="3684485"/>
              <a:ext cx="896365" cy="896365"/>
            </a:xfrm>
            <a:prstGeom prst="rect">
              <a:avLst/>
            </a:prstGeom>
          </p:spPr>
        </p:pic>
        <p:pic>
          <p:nvPicPr>
            <p:cNvPr id="9" name="Kuva 8" descr="Kuva, joka sisältää kohteen clipart, Grafiikka, Fontti, logo&#10;&#10;Kuvaus luotu automaattisesti">
              <a:extLst>
                <a:ext uri="{FF2B5EF4-FFF2-40B4-BE49-F238E27FC236}">
                  <a16:creationId xmlns:a16="http://schemas.microsoft.com/office/drawing/2014/main" id="{0CF74A0F-3F3C-D9B3-2FF6-DC900D21DD58}"/>
                </a:ext>
              </a:extLst>
            </p:cNvPr>
            <p:cNvPicPr>
              <a:picLocks noChangeAspect="1"/>
            </p:cNvPicPr>
            <p:nvPr/>
          </p:nvPicPr>
          <p:blipFill>
            <a:blip r:embed="rId4">
              <a:duotone>
                <a:schemeClr val="accent6">
                  <a:shade val="45000"/>
                  <a:satMod val="135000"/>
                </a:schemeClr>
                <a:prstClr val="white"/>
              </a:duotone>
            </a:blip>
            <a:stretch>
              <a:fillRect/>
            </a:stretch>
          </p:blipFill>
          <p:spPr>
            <a:xfrm>
              <a:off x="7642945" y="3677929"/>
              <a:ext cx="896364" cy="896364"/>
            </a:xfrm>
            <a:prstGeom prst="rect">
              <a:avLst/>
            </a:prstGeom>
          </p:spPr>
        </p:pic>
        <p:pic>
          <p:nvPicPr>
            <p:cNvPr id="11" name="Kuva 10" descr="Kuva, joka sisältää kohteen clipart, Grafiikka, logo, Fontti&#10;&#10;Kuvaus luotu automaattisesti">
              <a:extLst>
                <a:ext uri="{FF2B5EF4-FFF2-40B4-BE49-F238E27FC236}">
                  <a16:creationId xmlns:a16="http://schemas.microsoft.com/office/drawing/2014/main" id="{C0FD2872-EEAE-116B-A738-313D664F5F50}"/>
                </a:ext>
              </a:extLst>
            </p:cNvPr>
            <p:cNvPicPr>
              <a:picLocks noChangeAspect="1"/>
            </p:cNvPicPr>
            <p:nvPr/>
          </p:nvPicPr>
          <p:blipFill>
            <a:blip r:embed="rId5">
              <a:duotone>
                <a:schemeClr val="accent6">
                  <a:shade val="45000"/>
                  <a:satMod val="135000"/>
                </a:schemeClr>
                <a:prstClr val="white"/>
              </a:duotone>
            </a:blip>
            <a:stretch>
              <a:fillRect/>
            </a:stretch>
          </p:blipFill>
          <p:spPr>
            <a:xfrm>
              <a:off x="5645288" y="3704766"/>
              <a:ext cx="896365" cy="896365"/>
            </a:xfrm>
            <a:prstGeom prst="rect">
              <a:avLst/>
            </a:prstGeom>
          </p:spPr>
        </p:pic>
        <p:pic>
          <p:nvPicPr>
            <p:cNvPr id="13" name="Kuva 12" descr="Kuva, joka sisältää kohteen clipart, piirros, kuvitus, animaatio&#10;&#10;Kuvaus luotu automaattisesti">
              <a:extLst>
                <a:ext uri="{FF2B5EF4-FFF2-40B4-BE49-F238E27FC236}">
                  <a16:creationId xmlns:a16="http://schemas.microsoft.com/office/drawing/2014/main" id="{FBBF2E8B-E3CF-BE8A-31D7-EEA5423F2B5B}"/>
                </a:ext>
              </a:extLst>
            </p:cNvPr>
            <p:cNvPicPr>
              <a:picLocks noChangeAspect="1"/>
            </p:cNvPicPr>
            <p:nvPr/>
          </p:nvPicPr>
          <p:blipFill>
            <a:blip r:embed="rId6">
              <a:duotone>
                <a:schemeClr val="accent6">
                  <a:shade val="45000"/>
                  <a:satMod val="135000"/>
                </a:schemeClr>
                <a:prstClr val="white"/>
              </a:duotone>
            </a:blip>
            <a:stretch>
              <a:fillRect/>
            </a:stretch>
          </p:blipFill>
          <p:spPr>
            <a:xfrm>
              <a:off x="2711502" y="3711748"/>
              <a:ext cx="882400" cy="882400"/>
            </a:xfrm>
            <a:prstGeom prst="rect">
              <a:avLst/>
            </a:prstGeom>
          </p:spPr>
        </p:pic>
        <p:pic>
          <p:nvPicPr>
            <p:cNvPr id="15" name="Kuva 14" descr="Kuva, joka sisältää kohteen clipart, Grafiikka, ympyrä, piirros&#10;&#10;Kuvaus luotu automaattisesti">
              <a:extLst>
                <a:ext uri="{FF2B5EF4-FFF2-40B4-BE49-F238E27FC236}">
                  <a16:creationId xmlns:a16="http://schemas.microsoft.com/office/drawing/2014/main" id="{9DFD0A21-868D-1AF2-55D7-627BE49F47BF}"/>
                </a:ext>
              </a:extLst>
            </p:cNvPr>
            <p:cNvPicPr>
              <a:picLocks noChangeAspect="1"/>
            </p:cNvPicPr>
            <p:nvPr/>
          </p:nvPicPr>
          <p:blipFill>
            <a:blip r:embed="rId7">
              <a:duotone>
                <a:schemeClr val="accent6">
                  <a:shade val="45000"/>
                  <a:satMod val="135000"/>
                </a:schemeClr>
                <a:prstClr val="white"/>
              </a:duotone>
            </a:blip>
            <a:stretch>
              <a:fillRect/>
            </a:stretch>
          </p:blipFill>
          <p:spPr>
            <a:xfrm>
              <a:off x="1738877" y="3704766"/>
              <a:ext cx="896365" cy="896365"/>
            </a:xfrm>
            <a:prstGeom prst="rect">
              <a:avLst/>
            </a:prstGeom>
          </p:spPr>
        </p:pic>
        <p:pic>
          <p:nvPicPr>
            <p:cNvPr id="17" name="Kuva 16" descr="Kuva, joka sisältää kohteen clipart, animaatio, Grafiikka, luovuus&#10;&#10;Kuvaus luotu automaattisesti">
              <a:extLst>
                <a:ext uri="{FF2B5EF4-FFF2-40B4-BE49-F238E27FC236}">
                  <a16:creationId xmlns:a16="http://schemas.microsoft.com/office/drawing/2014/main" id="{3E54A641-A783-3292-F071-74787A9A6C7C}"/>
                </a:ext>
              </a:extLst>
            </p:cNvPr>
            <p:cNvPicPr>
              <a:picLocks noChangeAspect="1"/>
            </p:cNvPicPr>
            <p:nvPr/>
          </p:nvPicPr>
          <p:blipFill>
            <a:blip r:embed="rId8">
              <a:duotone>
                <a:schemeClr val="accent6">
                  <a:shade val="45000"/>
                  <a:satMod val="135000"/>
                </a:schemeClr>
                <a:prstClr val="white"/>
              </a:duotone>
            </a:blip>
            <a:stretch>
              <a:fillRect/>
            </a:stretch>
          </p:blipFill>
          <p:spPr>
            <a:xfrm>
              <a:off x="8624439" y="3720372"/>
              <a:ext cx="871775" cy="811477"/>
            </a:xfrm>
            <a:prstGeom prst="rect">
              <a:avLst/>
            </a:prstGeom>
          </p:spPr>
        </p:pic>
        <p:pic>
          <p:nvPicPr>
            <p:cNvPr id="19" name="Kuva 18" descr="Kuva, joka sisältää kohteen symboli, clipart, Grafiikka, logo&#10;&#10;Kuvaus luotu automaattisesti">
              <a:extLst>
                <a:ext uri="{FF2B5EF4-FFF2-40B4-BE49-F238E27FC236}">
                  <a16:creationId xmlns:a16="http://schemas.microsoft.com/office/drawing/2014/main" id="{7E177F68-6FDF-1246-2795-1D5F8E8C034B}"/>
                </a:ext>
              </a:extLst>
            </p:cNvPr>
            <p:cNvPicPr>
              <a:picLocks noChangeAspect="1"/>
            </p:cNvPicPr>
            <p:nvPr/>
          </p:nvPicPr>
          <p:blipFill>
            <a:blip r:embed="rId9">
              <a:duotone>
                <a:schemeClr val="accent6">
                  <a:shade val="45000"/>
                  <a:satMod val="135000"/>
                </a:schemeClr>
                <a:prstClr val="white"/>
              </a:duotone>
            </a:blip>
            <a:stretch>
              <a:fillRect/>
            </a:stretch>
          </p:blipFill>
          <p:spPr>
            <a:xfrm>
              <a:off x="3674937" y="3723407"/>
              <a:ext cx="871538" cy="814888"/>
            </a:xfrm>
            <a:prstGeom prst="rect">
              <a:avLst/>
            </a:prstGeom>
          </p:spPr>
        </p:pic>
        <p:pic>
          <p:nvPicPr>
            <p:cNvPr id="21" name="Kuva 20" descr="Kuva, joka sisältää kohteen clipart, Grafiikka, kuvitus, Sabluuna&#10;&#10;Kuvaus luotu automaattisesti">
              <a:extLst>
                <a:ext uri="{FF2B5EF4-FFF2-40B4-BE49-F238E27FC236}">
                  <a16:creationId xmlns:a16="http://schemas.microsoft.com/office/drawing/2014/main" id="{60AF0B00-FE3E-B08C-7D80-E71B58BE71B1}"/>
                </a:ext>
              </a:extLst>
            </p:cNvPr>
            <p:cNvPicPr>
              <a:picLocks noChangeAspect="1"/>
            </p:cNvPicPr>
            <p:nvPr/>
          </p:nvPicPr>
          <p:blipFill>
            <a:blip r:embed="rId10">
              <a:duotone>
                <a:schemeClr val="accent6">
                  <a:shade val="45000"/>
                  <a:satMod val="135000"/>
                </a:schemeClr>
                <a:prstClr val="white"/>
              </a:duotone>
            </a:blip>
            <a:stretch>
              <a:fillRect/>
            </a:stretch>
          </p:blipFill>
          <p:spPr>
            <a:xfrm>
              <a:off x="4657725" y="3727038"/>
              <a:ext cx="871538" cy="811257"/>
            </a:xfrm>
            <a:prstGeom prst="rect">
              <a:avLst/>
            </a:prstGeom>
          </p:spPr>
        </p:pic>
      </p:grpSp>
      <p:pic>
        <p:nvPicPr>
          <p:cNvPr id="27" name="Kuva 26">
            <a:extLst>
              <a:ext uri="{FF2B5EF4-FFF2-40B4-BE49-F238E27FC236}">
                <a16:creationId xmlns:a16="http://schemas.microsoft.com/office/drawing/2014/main" id="{160E7BDC-F9E2-D042-7A20-213C192EA00F}"/>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993112" y="5806550"/>
            <a:ext cx="3912569" cy="970450"/>
          </a:xfrm>
          <a:prstGeom prst="rect">
            <a:avLst/>
          </a:prstGeom>
        </p:spPr>
      </p:pic>
      <p:sp>
        <p:nvSpPr>
          <p:cNvPr id="36" name="Tekstiruutu 35">
            <a:extLst>
              <a:ext uri="{FF2B5EF4-FFF2-40B4-BE49-F238E27FC236}">
                <a16:creationId xmlns:a16="http://schemas.microsoft.com/office/drawing/2014/main" id="{67C9C300-DBE4-0F25-D99E-CE6BDC1E5E20}"/>
              </a:ext>
            </a:extLst>
          </p:cNvPr>
          <p:cNvSpPr txBox="1"/>
          <p:nvPr/>
        </p:nvSpPr>
        <p:spPr>
          <a:xfrm>
            <a:off x="6656376" y="4601420"/>
            <a:ext cx="12420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393A3C"/>
                </a:solidFill>
                <a:effectLst/>
                <a:uLnTx/>
                <a:uFillTx/>
                <a:latin typeface="Calibri" panose="020F0502020204030204"/>
                <a:ea typeface="+mn-ea"/>
                <a:cs typeface="+mn-cs"/>
              </a:rPr>
              <a:t>Kiertotalous</a:t>
            </a:r>
          </a:p>
        </p:txBody>
      </p:sp>
    </p:spTree>
    <p:extLst>
      <p:ext uri="{BB962C8B-B14F-4D97-AF65-F5344CB8AC3E}">
        <p14:creationId xmlns:p14="http://schemas.microsoft.com/office/powerpoint/2010/main" val="425312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a:xfrm>
            <a:off x="838200" y="669637"/>
            <a:ext cx="10515600" cy="1445490"/>
          </a:xfrm>
        </p:spPr>
        <p:txBody>
          <a:bodyPr>
            <a:normAutofit fontScale="90000"/>
          </a:bodyPr>
          <a:lstStyle/>
          <a:p>
            <a:r>
              <a:rPr lang="fi-FI" dirty="0"/>
              <a:t>Haasteet kiertotaloutta tukevalle pakkassuunnittelulle,</a:t>
            </a:r>
            <a:br>
              <a:rPr lang="fi-FI" dirty="0"/>
            </a:br>
            <a:br>
              <a:rPr lang="fi-FI" sz="2000" dirty="0"/>
            </a:br>
            <a:r>
              <a:rPr lang="fi-FI" sz="3200" b="0" dirty="0"/>
              <a:t>Arvot, markkinatalous, tottumukset, laki ja sääntely</a:t>
            </a:r>
            <a:br>
              <a:rPr lang="fi-FI" sz="3200" b="0" dirty="0"/>
            </a:br>
            <a:endParaRPr lang="fi-FI" sz="3200" dirty="0"/>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a:xfrm>
            <a:off x="838200" y="2667576"/>
            <a:ext cx="10515600" cy="3151332"/>
          </a:xfrm>
        </p:spPr>
        <p:txBody>
          <a:bodyPr>
            <a:normAutofit fontScale="92500" lnSpcReduction="10000"/>
          </a:bodyPr>
          <a:lstStyle/>
          <a:p>
            <a:r>
              <a:rPr lang="fi-FI" sz="3500" dirty="0"/>
              <a:t>Ydinkysymykset</a:t>
            </a:r>
          </a:p>
          <a:p>
            <a:pPr marL="457200" indent="-457200">
              <a:buFont typeface="Arial" panose="020B0604020202020204" pitchFamily="34" charset="0"/>
              <a:buChar char="•"/>
            </a:pPr>
            <a:r>
              <a:rPr lang="fi-FI" dirty="0"/>
              <a:t>Miksi pakkaamme?</a:t>
            </a:r>
          </a:p>
          <a:p>
            <a:pPr marL="457200" indent="-457200">
              <a:buFont typeface="Arial" panose="020B0604020202020204" pitchFamily="34" charset="0"/>
              <a:buChar char="•"/>
            </a:pPr>
            <a:r>
              <a:rPr lang="fi-FI" dirty="0"/>
              <a:t>Tarvitaanko pakkausta?</a:t>
            </a:r>
          </a:p>
          <a:p>
            <a:pPr marL="457200" indent="-457200">
              <a:buFont typeface="Arial" panose="020B0604020202020204" pitchFamily="34" charset="0"/>
              <a:buChar char="•"/>
            </a:pPr>
            <a:r>
              <a:rPr lang="fi-FI" dirty="0"/>
              <a:t>Onko vaihtoehtoja?</a:t>
            </a:r>
          </a:p>
          <a:p>
            <a:pPr marL="457200" indent="-457200">
              <a:buFont typeface="Arial" panose="020B0604020202020204" pitchFamily="34" charset="0"/>
              <a:buChar char="•"/>
            </a:pPr>
            <a:r>
              <a:rPr lang="fi-FI" dirty="0"/>
              <a:t>Nykytilanteessa, miten tehostamme pakkausten ja pakkausjätteen kierrätettävyyttä? Ylipakkaaminen</a:t>
            </a:r>
          </a:p>
        </p:txBody>
      </p:sp>
      <p:pic>
        <p:nvPicPr>
          <p:cNvPr id="4" name="Sisällön paikkamerkki 7">
            <a:extLst>
              <a:ext uri="{FF2B5EF4-FFF2-40B4-BE49-F238E27FC236}">
                <a16:creationId xmlns:a16="http://schemas.microsoft.com/office/drawing/2014/main" id="{C9817EEC-9E7E-5D8B-8D51-6A7649C8190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6" t="7936" r="17839"/>
          <a:stretch/>
        </p:blipFill>
        <p:spPr>
          <a:xfrm>
            <a:off x="8853077" y="572221"/>
            <a:ext cx="3012352" cy="4170653"/>
          </a:xfrm>
          <a:prstGeom prst="rect">
            <a:avLst/>
          </a:prstGeom>
        </p:spPr>
      </p:pic>
    </p:spTree>
    <p:extLst>
      <p:ext uri="{BB962C8B-B14F-4D97-AF65-F5344CB8AC3E}">
        <p14:creationId xmlns:p14="http://schemas.microsoft.com/office/powerpoint/2010/main" val="238563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67547-DCF3-D6B9-84CF-628AA5691CE2}"/>
              </a:ext>
            </a:extLst>
          </p:cNvPr>
          <p:cNvSpPr>
            <a:spLocks noGrp="1"/>
          </p:cNvSpPr>
          <p:nvPr>
            <p:ph type="title"/>
          </p:nvPr>
        </p:nvSpPr>
        <p:spPr>
          <a:xfrm>
            <a:off x="838200" y="365125"/>
            <a:ext cx="10515600" cy="5783263"/>
          </a:xfrm>
        </p:spPr>
        <p:txBody>
          <a:bodyPr/>
          <a:lstStyle/>
          <a:p>
            <a:pPr algn="ctr"/>
            <a:r>
              <a:rPr lang="fi-FI" dirty="0"/>
              <a:t>Esimerkkejä monikäyttöisistä pakkausinnovaatioista</a:t>
            </a:r>
            <a:endParaRPr lang="fi-FI" sz="3200" b="0" dirty="0"/>
          </a:p>
        </p:txBody>
      </p:sp>
    </p:spTree>
    <p:extLst>
      <p:ext uri="{BB962C8B-B14F-4D97-AF65-F5344CB8AC3E}">
        <p14:creationId xmlns:p14="http://schemas.microsoft.com/office/powerpoint/2010/main" val="158506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67547-DCF3-D6B9-84CF-628AA5691CE2}"/>
              </a:ext>
            </a:extLst>
          </p:cNvPr>
          <p:cNvSpPr>
            <a:spLocks noGrp="1"/>
          </p:cNvSpPr>
          <p:nvPr>
            <p:ph type="title"/>
          </p:nvPr>
        </p:nvSpPr>
        <p:spPr/>
        <p:txBody>
          <a:bodyPr/>
          <a:lstStyle/>
          <a:p>
            <a:r>
              <a:rPr lang="fi-FI"/>
              <a:t>Useasti käytettävä </a:t>
            </a:r>
            <a:r>
              <a:rPr lang="fi-FI" dirty="0"/>
              <a:t>pakkaus</a:t>
            </a:r>
            <a:r>
              <a:rPr lang="fi-FI" sz="3200" b="0" dirty="0"/>
              <a:t>, kannettavat pakkaukset</a:t>
            </a:r>
          </a:p>
        </p:txBody>
      </p:sp>
      <p:sp>
        <p:nvSpPr>
          <p:cNvPr id="3" name="Tekstin paikkamerkki 2">
            <a:extLst>
              <a:ext uri="{FF2B5EF4-FFF2-40B4-BE49-F238E27FC236}">
                <a16:creationId xmlns:a16="http://schemas.microsoft.com/office/drawing/2014/main" id="{857DA916-37DB-BFB8-AE30-0B44DF1585E1}"/>
              </a:ext>
            </a:extLst>
          </p:cNvPr>
          <p:cNvSpPr>
            <a:spLocks noGrp="1"/>
          </p:cNvSpPr>
          <p:nvPr>
            <p:ph type="body" sz="quarter" idx="10"/>
          </p:nvPr>
        </p:nvSpPr>
        <p:spPr>
          <a:xfrm>
            <a:off x="838200" y="1771650"/>
            <a:ext cx="10515600" cy="4475170"/>
          </a:xfrm>
        </p:spPr>
        <p:txBody>
          <a:bodyPr>
            <a:normAutofit fontScale="92500" lnSpcReduction="10000"/>
          </a:bodyPr>
          <a:lstStyle/>
          <a:p>
            <a:pPr marL="457200" indent="-457200">
              <a:buFont typeface="Arial" panose="020B0604020202020204" pitchFamily="34" charset="0"/>
              <a:buChar char="•"/>
            </a:pPr>
            <a:r>
              <a:rPr lang="fi-FI" dirty="0"/>
              <a:t>Käsin kannettavat</a:t>
            </a:r>
            <a:br>
              <a:rPr lang="fi-FI" dirty="0"/>
            </a:br>
            <a:r>
              <a:rPr lang="fi-FI" dirty="0"/>
              <a:t>”kantolaukut ja -kassit”</a:t>
            </a:r>
          </a:p>
          <a:p>
            <a:pPr marL="457200" indent="-457200">
              <a:buFont typeface="Arial" panose="020B0604020202020204" pitchFamily="34" charset="0"/>
              <a:buChar char="•"/>
            </a:pPr>
            <a:r>
              <a:rPr lang="fi-FI" dirty="0"/>
              <a:t>Korvaa esim. muovikassin</a:t>
            </a:r>
          </a:p>
          <a:p>
            <a:pPr marL="457200" indent="-457200">
              <a:buFont typeface="Arial" panose="020B0604020202020204" pitchFamily="34" charset="0"/>
              <a:buChar char="•"/>
            </a:pPr>
            <a:r>
              <a:rPr lang="fi-FI" dirty="0"/>
              <a:t>Pullot ja tölkit (kylmä)</a:t>
            </a:r>
          </a:p>
          <a:p>
            <a:pPr marL="457200" indent="-457200">
              <a:buFont typeface="Arial" panose="020B0604020202020204" pitchFamily="34" charset="0"/>
              <a:buChar char="•"/>
            </a:pPr>
            <a:r>
              <a:rPr lang="fi-FI" dirty="0"/>
              <a:t>Materiavaatimukset</a:t>
            </a:r>
            <a:br>
              <a:rPr lang="fi-FI" dirty="0"/>
            </a:br>
            <a:r>
              <a:rPr lang="fi-FI" dirty="0"/>
              <a:t>vaativat, luja ja</a:t>
            </a:r>
            <a:br>
              <a:rPr lang="fi-FI" dirty="0"/>
            </a:br>
            <a:r>
              <a:rPr lang="fi-FI" dirty="0"/>
              <a:t>joustava rakenne</a:t>
            </a:r>
          </a:p>
          <a:p>
            <a:pPr marL="457200" indent="-457200">
              <a:buFont typeface="Arial" panose="020B0604020202020204" pitchFamily="34" charset="0"/>
              <a:buChar char="•"/>
            </a:pPr>
            <a:r>
              <a:rPr lang="fi-FI" dirty="0"/>
              <a:t>Haasteena ympäristö-</a:t>
            </a:r>
            <a:br>
              <a:rPr lang="fi-FI" dirty="0"/>
            </a:br>
            <a:r>
              <a:rPr lang="fi-FI" dirty="0"/>
              <a:t>ystävällinen materiaali</a:t>
            </a:r>
          </a:p>
        </p:txBody>
      </p:sp>
      <p:pic>
        <p:nvPicPr>
          <p:cNvPr id="5" name="Kuva 4" descr="Esimerkki useasti käytettävästä pakkauksesta">
            <a:extLst>
              <a:ext uri="{FF2B5EF4-FFF2-40B4-BE49-F238E27FC236}">
                <a16:creationId xmlns:a16="http://schemas.microsoft.com/office/drawing/2014/main" id="{BC2003C8-8455-9601-20F7-B6D175120CEB}"/>
              </a:ext>
            </a:extLst>
          </p:cNvPr>
          <p:cNvPicPr>
            <a:picLocks noChangeAspect="1"/>
          </p:cNvPicPr>
          <p:nvPr/>
        </p:nvPicPr>
        <p:blipFill>
          <a:blip r:embed="rId3"/>
          <a:stretch>
            <a:fillRect/>
          </a:stretch>
        </p:blipFill>
        <p:spPr>
          <a:xfrm>
            <a:off x="6148316" y="1200149"/>
            <a:ext cx="2476501" cy="2476501"/>
          </a:xfrm>
          <a:prstGeom prst="rect">
            <a:avLst/>
          </a:prstGeom>
        </p:spPr>
      </p:pic>
      <p:pic>
        <p:nvPicPr>
          <p:cNvPr id="7" name="Kuva 6" descr="Esimerkki useasti käytettävästä pakkauksesta">
            <a:extLst>
              <a:ext uri="{FF2B5EF4-FFF2-40B4-BE49-F238E27FC236}">
                <a16:creationId xmlns:a16="http://schemas.microsoft.com/office/drawing/2014/main" id="{9B32E2E2-A123-CF89-3846-5227B0A75A4E}"/>
              </a:ext>
            </a:extLst>
          </p:cNvPr>
          <p:cNvPicPr>
            <a:picLocks noChangeAspect="1"/>
          </p:cNvPicPr>
          <p:nvPr/>
        </p:nvPicPr>
        <p:blipFill>
          <a:blip r:embed="rId4"/>
          <a:stretch>
            <a:fillRect/>
          </a:stretch>
        </p:blipFill>
        <p:spPr>
          <a:xfrm>
            <a:off x="5876781" y="3473053"/>
            <a:ext cx="2385231" cy="2385231"/>
          </a:xfrm>
          <a:prstGeom prst="rect">
            <a:avLst/>
          </a:prstGeom>
        </p:spPr>
      </p:pic>
      <p:pic>
        <p:nvPicPr>
          <p:cNvPr id="11" name="Kuva 10" descr="Esimerkki useasti käytettävästä pakkauksesta">
            <a:extLst>
              <a:ext uri="{FF2B5EF4-FFF2-40B4-BE49-F238E27FC236}">
                <a16:creationId xmlns:a16="http://schemas.microsoft.com/office/drawing/2014/main" id="{A162B74A-7D54-E7D0-1B2F-5923ACADC93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968568" y="1771650"/>
            <a:ext cx="2188369" cy="2188369"/>
          </a:xfrm>
          <a:prstGeom prst="rect">
            <a:avLst/>
          </a:prstGeom>
        </p:spPr>
      </p:pic>
      <p:pic>
        <p:nvPicPr>
          <p:cNvPr id="13" name="Kuva 12" descr="Esimerkki useasti käytettävästä pakkauksesta">
            <a:extLst>
              <a:ext uri="{FF2B5EF4-FFF2-40B4-BE49-F238E27FC236}">
                <a16:creationId xmlns:a16="http://schemas.microsoft.com/office/drawing/2014/main" id="{AE2ECB76-35AD-B2C5-DAC9-7F8560609B80}"/>
              </a:ext>
            </a:extLst>
          </p:cNvPr>
          <p:cNvPicPr>
            <a:picLocks noChangeAspect="1"/>
          </p:cNvPicPr>
          <p:nvPr/>
        </p:nvPicPr>
        <p:blipFill>
          <a:blip r:embed="rId6"/>
          <a:stretch>
            <a:fillRect/>
          </a:stretch>
        </p:blipFill>
        <p:spPr>
          <a:xfrm>
            <a:off x="8316603" y="3861588"/>
            <a:ext cx="2385231" cy="2385231"/>
          </a:xfrm>
          <a:prstGeom prst="rect">
            <a:avLst/>
          </a:prstGeom>
        </p:spPr>
      </p:pic>
    </p:spTree>
    <p:extLst>
      <p:ext uri="{BB962C8B-B14F-4D97-AF65-F5344CB8AC3E}">
        <p14:creationId xmlns:p14="http://schemas.microsoft.com/office/powerpoint/2010/main" val="382221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67547-DCF3-D6B9-84CF-628AA5691CE2}"/>
              </a:ext>
            </a:extLst>
          </p:cNvPr>
          <p:cNvSpPr>
            <a:spLocks noGrp="1"/>
          </p:cNvSpPr>
          <p:nvPr>
            <p:ph type="title"/>
          </p:nvPr>
        </p:nvSpPr>
        <p:spPr/>
        <p:txBody>
          <a:bodyPr/>
          <a:lstStyle/>
          <a:p>
            <a:r>
              <a:rPr lang="fi-FI"/>
              <a:t>Polttopuupakkaus </a:t>
            </a:r>
            <a:r>
              <a:rPr lang="fi-FI" sz="3200" b="0"/>
              <a:t>(+ muu funktio, istuin)</a:t>
            </a:r>
            <a:endParaRPr lang="fi-FI" sz="3200" b="0" dirty="0"/>
          </a:p>
        </p:txBody>
      </p:sp>
      <p:sp>
        <p:nvSpPr>
          <p:cNvPr id="3" name="Tekstin paikkamerkki 2">
            <a:extLst>
              <a:ext uri="{FF2B5EF4-FFF2-40B4-BE49-F238E27FC236}">
                <a16:creationId xmlns:a16="http://schemas.microsoft.com/office/drawing/2014/main" id="{857DA916-37DB-BFB8-AE30-0B44DF1585E1}"/>
              </a:ext>
            </a:extLst>
          </p:cNvPr>
          <p:cNvSpPr>
            <a:spLocks noGrp="1"/>
          </p:cNvSpPr>
          <p:nvPr>
            <p:ph type="body" sz="quarter" idx="10"/>
          </p:nvPr>
        </p:nvSpPr>
        <p:spPr/>
        <p:txBody>
          <a:bodyPr>
            <a:normAutofit fontScale="92500" lnSpcReduction="20000"/>
          </a:bodyPr>
          <a:lstStyle/>
          <a:p>
            <a:pPr marL="457200" indent="-457200">
              <a:buFont typeface="Arial" panose="020B0604020202020204" pitchFamily="34" charset="0"/>
              <a:buChar char="•"/>
            </a:pPr>
            <a:r>
              <a:rPr lang="fi-FI" sz="2800" dirty="0"/>
              <a:t>Materiaali tukeva paksuudeltaan</a:t>
            </a:r>
            <a:br>
              <a:rPr lang="fi-FI" sz="2800" dirty="0"/>
            </a:br>
            <a:r>
              <a:rPr lang="fi-FI" sz="2800" dirty="0"/>
              <a:t>kaksinkertainen kerrosaaltopahvi</a:t>
            </a:r>
          </a:p>
          <a:p>
            <a:pPr marL="457200" indent="-457200">
              <a:buFont typeface="Arial" panose="020B0604020202020204" pitchFamily="34" charset="0"/>
              <a:buChar char="•"/>
            </a:pPr>
            <a:r>
              <a:rPr lang="fi-FI" sz="2800" dirty="0"/>
              <a:t>Paino- ja tulostuskelpoinen </a:t>
            </a:r>
            <a:br>
              <a:rPr lang="fi-FI" sz="2800" dirty="0"/>
            </a:br>
            <a:r>
              <a:rPr lang="fi-FI" sz="2800" dirty="0"/>
              <a:t>valkoinen </a:t>
            </a:r>
            <a:r>
              <a:rPr lang="fi-FI" sz="2800" dirty="0" err="1"/>
              <a:t>kraftliner</a:t>
            </a:r>
            <a:r>
              <a:rPr lang="fi-FI" sz="2800" dirty="0"/>
              <a:t>-pinta</a:t>
            </a:r>
          </a:p>
          <a:p>
            <a:pPr marL="457200" indent="-457200">
              <a:buFont typeface="Arial" panose="020B0604020202020204" pitchFamily="34" charset="0"/>
              <a:buChar char="•"/>
            </a:pPr>
            <a:r>
              <a:rPr lang="fi-FI" sz="2800" dirty="0"/>
              <a:t>Koivunrungon jäljitys</a:t>
            </a:r>
          </a:p>
          <a:p>
            <a:pPr marL="457200" indent="-457200">
              <a:buFont typeface="Arial" panose="020B0604020202020204" pitchFamily="34" charset="0"/>
              <a:buChar char="•"/>
            </a:pPr>
            <a:r>
              <a:rPr lang="fi-FI" sz="2800" dirty="0"/>
              <a:t>Kansi- ja pohjaosat irrotettavia</a:t>
            </a:r>
          </a:p>
          <a:p>
            <a:pPr marL="457200" indent="-457200">
              <a:buFont typeface="Arial" panose="020B0604020202020204" pitchFamily="34" charset="0"/>
              <a:buChar char="•"/>
            </a:pPr>
            <a:r>
              <a:rPr lang="fi-FI" sz="2800" dirty="0"/>
              <a:t>Sisuksessa tukilevyt tupla-</a:t>
            </a:r>
            <a:br>
              <a:rPr lang="fi-FI" sz="2800" dirty="0"/>
            </a:br>
            <a:r>
              <a:rPr lang="fi-FI" sz="2800" dirty="0"/>
              <a:t>kerrosaaltopahvista</a:t>
            </a:r>
          </a:p>
          <a:p>
            <a:pPr marL="457200" indent="-457200">
              <a:buFont typeface="Arial" panose="020B0604020202020204" pitchFamily="34" charset="0"/>
              <a:buChar char="•"/>
            </a:pPr>
            <a:r>
              <a:rPr lang="fi-FI" sz="2800" dirty="0"/>
              <a:t>Halot pystyssä pakkauksen </a:t>
            </a:r>
            <a:br>
              <a:rPr lang="fi-FI" sz="2800" dirty="0"/>
            </a:br>
            <a:r>
              <a:rPr lang="fi-FI" sz="2800" dirty="0"/>
              <a:t>sisällä</a:t>
            </a:r>
          </a:p>
          <a:p>
            <a:pPr marL="457200" indent="-457200">
              <a:buFont typeface="Arial" panose="020B0604020202020204" pitchFamily="34" charset="0"/>
              <a:buChar char="•"/>
            </a:pPr>
            <a:r>
              <a:rPr lang="fi-FI" sz="2800" dirty="0"/>
              <a:t>Kylkeen voi lisätä kantokahvan</a:t>
            </a:r>
          </a:p>
          <a:p>
            <a:pPr marL="457200" indent="-457200">
              <a:buFont typeface="Arial" panose="020B0604020202020204" pitchFamily="34" charset="0"/>
              <a:buChar char="•"/>
            </a:pPr>
            <a:endParaRPr lang="fi-FI" sz="2800" dirty="0"/>
          </a:p>
          <a:p>
            <a:endParaRPr lang="fi-FI" dirty="0"/>
          </a:p>
        </p:txBody>
      </p:sp>
      <p:pic>
        <p:nvPicPr>
          <p:cNvPr id="4" name="Sisällön paikkamerkki 2" descr="Polttopuupakkaus, joka on tehty pahvista">
            <a:extLst>
              <a:ext uri="{FF2B5EF4-FFF2-40B4-BE49-F238E27FC236}">
                <a16:creationId xmlns:a16="http://schemas.microsoft.com/office/drawing/2014/main" id="{8BE29C86-3F84-342A-6735-DF47BE5F78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51" r="34386"/>
          <a:stretch/>
        </p:blipFill>
        <p:spPr>
          <a:xfrm rot="5400000">
            <a:off x="6580276" y="1640582"/>
            <a:ext cx="4400466" cy="4536504"/>
          </a:xfrm>
          <a:prstGeom prst="rect">
            <a:avLst/>
          </a:prstGeom>
        </p:spPr>
      </p:pic>
    </p:spTree>
    <p:extLst>
      <p:ext uri="{BB962C8B-B14F-4D97-AF65-F5344CB8AC3E}">
        <p14:creationId xmlns:p14="http://schemas.microsoft.com/office/powerpoint/2010/main" val="129022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E67547-DCF3-D6B9-84CF-628AA5691CE2}"/>
              </a:ext>
            </a:extLst>
          </p:cNvPr>
          <p:cNvSpPr>
            <a:spLocks noGrp="1"/>
          </p:cNvSpPr>
          <p:nvPr>
            <p:ph type="title"/>
          </p:nvPr>
        </p:nvSpPr>
        <p:spPr/>
        <p:txBody>
          <a:bodyPr/>
          <a:lstStyle/>
          <a:p>
            <a:r>
              <a:rPr lang="fi-FI" dirty="0"/>
              <a:t>Säilytyslaatikko</a:t>
            </a:r>
            <a:br>
              <a:rPr lang="fi-FI" dirty="0"/>
            </a:br>
            <a:r>
              <a:rPr lang="fi-FI" sz="2800" b="0" dirty="0"/>
              <a:t>(+ muu funktio, äitiyspakkaus) </a:t>
            </a:r>
          </a:p>
        </p:txBody>
      </p:sp>
      <p:sp>
        <p:nvSpPr>
          <p:cNvPr id="3" name="Tekstin paikkamerkki 2">
            <a:extLst>
              <a:ext uri="{FF2B5EF4-FFF2-40B4-BE49-F238E27FC236}">
                <a16:creationId xmlns:a16="http://schemas.microsoft.com/office/drawing/2014/main" id="{857DA916-37DB-BFB8-AE30-0B44DF1585E1}"/>
              </a:ext>
            </a:extLst>
          </p:cNvPr>
          <p:cNvSpPr>
            <a:spLocks noGrp="1"/>
          </p:cNvSpPr>
          <p:nvPr>
            <p:ph type="body" sz="quarter" idx="10"/>
          </p:nvPr>
        </p:nvSpPr>
        <p:spPr/>
        <p:txBody>
          <a:bodyPr/>
          <a:lstStyle/>
          <a:p>
            <a:pPr marL="457200" indent="-457200">
              <a:buFont typeface="Arial" panose="020B0604020202020204" pitchFamily="34" charset="0"/>
              <a:buChar char="•"/>
            </a:pPr>
            <a:r>
              <a:rPr lang="fi-FI" dirty="0"/>
              <a:t>Vuodelaatikko, ensivuode</a:t>
            </a:r>
            <a:br>
              <a:rPr lang="fi-FI" dirty="0"/>
            </a:br>
            <a:r>
              <a:rPr lang="fi-FI" dirty="0"/>
              <a:t>vauvalle (80 vuotta)</a:t>
            </a:r>
          </a:p>
          <a:p>
            <a:pPr marL="457200" indent="-457200">
              <a:buFont typeface="Arial" panose="020B0604020202020204" pitchFamily="34" charset="0"/>
              <a:buChar char="•"/>
            </a:pPr>
            <a:r>
              <a:rPr lang="fi-FI" dirty="0"/>
              <a:t>Uusi </a:t>
            </a:r>
            <a:r>
              <a:rPr lang="fi-FI" dirty="0" err="1"/>
              <a:t>lay</a:t>
            </a:r>
            <a:r>
              <a:rPr lang="fi-FI" dirty="0"/>
              <a:t>-out, palkittiin 2017</a:t>
            </a:r>
            <a:br>
              <a:rPr lang="fi-FI" dirty="0"/>
            </a:br>
            <a:r>
              <a:rPr lang="fi-FI" dirty="0"/>
              <a:t>suunnittelukilpailussa</a:t>
            </a:r>
          </a:p>
          <a:p>
            <a:pPr marL="457200" indent="-457200">
              <a:buFont typeface="Arial" panose="020B0604020202020204" pitchFamily="34" charset="0"/>
              <a:buChar char="•"/>
            </a:pPr>
            <a:r>
              <a:rPr lang="fi-FI" dirty="0"/>
              <a:t>Säilytyslaatikko</a:t>
            </a:r>
            <a:br>
              <a:rPr lang="fi-FI" dirty="0"/>
            </a:br>
            <a:r>
              <a:rPr lang="fi-FI" dirty="0"/>
              <a:t>muuhun</a:t>
            </a:r>
            <a:br>
              <a:rPr lang="fi-FI" dirty="0"/>
            </a:br>
            <a:r>
              <a:rPr lang="fi-FI" dirty="0"/>
              <a:t>tarkoitukseen</a:t>
            </a:r>
          </a:p>
          <a:p>
            <a:pPr marL="457200" indent="-457200">
              <a:buFont typeface="Arial" panose="020B0604020202020204" pitchFamily="34" charset="0"/>
              <a:buChar char="•"/>
            </a:pPr>
            <a:endParaRPr lang="fi-FI" dirty="0"/>
          </a:p>
        </p:txBody>
      </p:sp>
      <p:pic>
        <p:nvPicPr>
          <p:cNvPr id="5" name="Kuva 4" descr="Äitiyspakkaus">
            <a:extLst>
              <a:ext uri="{FF2B5EF4-FFF2-40B4-BE49-F238E27FC236}">
                <a16:creationId xmlns:a16="http://schemas.microsoft.com/office/drawing/2014/main" id="{004FB6FA-C083-6C98-8370-AA6E5958EDD4}"/>
              </a:ext>
            </a:extLst>
          </p:cNvPr>
          <p:cNvPicPr>
            <a:picLocks noChangeAspect="1"/>
          </p:cNvPicPr>
          <p:nvPr/>
        </p:nvPicPr>
        <p:blipFill>
          <a:blip r:embed="rId3"/>
          <a:stretch>
            <a:fillRect/>
          </a:stretch>
        </p:blipFill>
        <p:spPr>
          <a:xfrm>
            <a:off x="4107976" y="3881678"/>
            <a:ext cx="2320119" cy="2347672"/>
          </a:xfrm>
          <a:prstGeom prst="rect">
            <a:avLst/>
          </a:prstGeom>
        </p:spPr>
      </p:pic>
      <p:pic>
        <p:nvPicPr>
          <p:cNvPr id="7" name="Kuva 6" descr="Äitiyspakkaus, jonka ympärille rakennettu kehikko">
            <a:extLst>
              <a:ext uri="{FF2B5EF4-FFF2-40B4-BE49-F238E27FC236}">
                <a16:creationId xmlns:a16="http://schemas.microsoft.com/office/drawing/2014/main" id="{823A8021-836C-340E-3A97-D4D1D26C7121}"/>
              </a:ext>
            </a:extLst>
          </p:cNvPr>
          <p:cNvPicPr>
            <a:picLocks noChangeAspect="1"/>
          </p:cNvPicPr>
          <p:nvPr/>
        </p:nvPicPr>
        <p:blipFill>
          <a:blip r:embed="rId4"/>
          <a:stretch>
            <a:fillRect/>
          </a:stretch>
        </p:blipFill>
        <p:spPr>
          <a:xfrm>
            <a:off x="6722845" y="0"/>
            <a:ext cx="4716170" cy="5868537"/>
          </a:xfrm>
          <a:prstGeom prst="rect">
            <a:avLst/>
          </a:prstGeom>
        </p:spPr>
      </p:pic>
      <p:pic>
        <p:nvPicPr>
          <p:cNvPr id="9" name="Kuva 8">
            <a:extLst>
              <a:ext uri="{FF2B5EF4-FFF2-40B4-BE49-F238E27FC236}">
                <a16:creationId xmlns:a16="http://schemas.microsoft.com/office/drawing/2014/main" id="{876DAABC-8172-5449-BFA0-ACE6D27109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92989" y="4154037"/>
            <a:ext cx="1714500" cy="1714500"/>
          </a:xfrm>
          <a:prstGeom prst="rect">
            <a:avLst/>
          </a:prstGeom>
        </p:spPr>
      </p:pic>
    </p:spTree>
    <p:extLst>
      <p:ext uri="{BB962C8B-B14F-4D97-AF65-F5344CB8AC3E}">
        <p14:creationId xmlns:p14="http://schemas.microsoft.com/office/powerpoint/2010/main" val="411417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p:txBody>
          <a:bodyPr/>
          <a:lstStyle/>
          <a:p>
            <a:r>
              <a:rPr lang="fi-FI">
                <a:solidFill>
                  <a:schemeClr val="bg1"/>
                </a:solidFill>
              </a:rPr>
              <a:t>Tehtävä 3. Erilaiset pakkaukset</a:t>
            </a:r>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4294967295"/>
          </p:nvPr>
        </p:nvSpPr>
        <p:spPr>
          <a:xfrm>
            <a:off x="546100" y="1641476"/>
            <a:ext cx="10515600" cy="4376738"/>
          </a:xfrm>
        </p:spPr>
        <p:txBody>
          <a:bodyPr>
            <a:normAutofit lnSpcReduction="10000"/>
          </a:bodyPr>
          <a:lstStyle/>
          <a:p>
            <a:pPr marL="514350" indent="-514350">
              <a:buFont typeface="+mj-lt"/>
              <a:buAutoNum type="arabicPeriod"/>
            </a:pPr>
            <a:r>
              <a:rPr lang="fi-FI" dirty="0">
                <a:solidFill>
                  <a:schemeClr val="bg1"/>
                </a:solidFill>
                <a:latin typeface="+mn-lt"/>
              </a:rPr>
              <a:t>Tutustu </a:t>
            </a:r>
            <a:r>
              <a:rPr lang="fi-FI" dirty="0" err="1">
                <a:solidFill>
                  <a:schemeClr val="bg1"/>
                </a:solidFill>
                <a:latin typeface="+mn-lt"/>
                <a:hlinkClick r:id="rId2"/>
              </a:rPr>
              <a:t>Worldstar</a:t>
            </a:r>
            <a:r>
              <a:rPr lang="fi-FI" dirty="0">
                <a:solidFill>
                  <a:schemeClr val="bg1"/>
                </a:solidFill>
                <a:latin typeface="+mn-lt"/>
                <a:hlinkClick r:id="rId2"/>
              </a:rPr>
              <a:t>-sivustoon</a:t>
            </a:r>
            <a:r>
              <a:rPr lang="fi-FI" dirty="0">
                <a:solidFill>
                  <a:schemeClr val="bg1"/>
                </a:solidFill>
                <a:latin typeface="+mn-lt"/>
              </a:rPr>
              <a:t>, jossa esitellään palkittuja pakkauksia.</a:t>
            </a:r>
          </a:p>
          <a:p>
            <a:pPr marL="514350" indent="-514350">
              <a:buFont typeface="+mj-lt"/>
              <a:buAutoNum type="arabicPeriod"/>
            </a:pPr>
            <a:r>
              <a:rPr lang="fi-FI" dirty="0">
                <a:solidFill>
                  <a:schemeClr val="bg1"/>
                </a:solidFill>
                <a:latin typeface="+mn-lt"/>
              </a:rPr>
              <a:t>Etsi sivuston uusista innovaatioista kiertotaloutta tukevia uusia pakkausratkaisuja.</a:t>
            </a:r>
          </a:p>
          <a:p>
            <a:pPr marL="514350" indent="-514350">
              <a:buFont typeface="+mj-lt"/>
              <a:buAutoNum type="arabicPeriod"/>
            </a:pPr>
            <a:r>
              <a:rPr lang="fi-FI" dirty="0">
                <a:solidFill>
                  <a:schemeClr val="bg1"/>
                </a:solidFill>
                <a:latin typeface="+mn-lt"/>
              </a:rPr>
              <a:t>Millä keinoin pakkauksen elinkaarta voisi kasvattaa lisäämällä siihen soveltuvaa älyä?</a:t>
            </a:r>
          </a:p>
          <a:p>
            <a:pPr marL="514350" indent="-514350">
              <a:buFont typeface="+mj-lt"/>
              <a:buAutoNum type="arabicPeriod"/>
            </a:pPr>
            <a:r>
              <a:rPr lang="fi-FI" dirty="0">
                <a:solidFill>
                  <a:schemeClr val="bg1"/>
                </a:solidFill>
                <a:latin typeface="+mn-lt"/>
              </a:rPr>
              <a:t>Keksi pakkaus, jolla voisi olla myös toinen tai jopa useampi käyttötarkoitus kuin pelkkä tuotetta suojaava pakkaus.</a:t>
            </a:r>
          </a:p>
          <a:p>
            <a:pPr marL="514350" indent="-514350">
              <a:buFont typeface="+mj-lt"/>
              <a:buAutoNum type="arabicPeriod"/>
            </a:pPr>
            <a:r>
              <a:rPr lang="fi-FI" dirty="0">
                <a:solidFill>
                  <a:schemeClr val="bg1"/>
                </a:solidFill>
                <a:latin typeface="+mn-lt"/>
              </a:rPr>
              <a:t>Minkälaisia kierrätysmerkkejä olet havainnut pakkauksissa?</a:t>
            </a:r>
          </a:p>
          <a:p>
            <a:pPr marL="457200" indent="-457200">
              <a:buFont typeface="Arial" panose="020B0604020202020204" pitchFamily="34" charset="0"/>
              <a:buChar char="•"/>
            </a:pPr>
            <a:endParaRPr lang="fi-FI" dirty="0">
              <a:solidFill>
                <a:schemeClr val="bg1"/>
              </a:solidFill>
              <a:latin typeface="+mn-lt"/>
            </a:endParaRPr>
          </a:p>
          <a:p>
            <a:pPr marL="457200" indent="-457200">
              <a:buFont typeface="Arial" panose="020B0604020202020204" pitchFamily="34" charset="0"/>
              <a:buChar char="•"/>
            </a:pPr>
            <a:endParaRPr lang="fi-FI" dirty="0">
              <a:solidFill>
                <a:schemeClr val="bg1"/>
              </a:solidFill>
              <a:latin typeface="+mn-lt"/>
            </a:endParaRPr>
          </a:p>
          <a:p>
            <a:pPr marL="457200" indent="-457200">
              <a:buFont typeface="Arial" panose="020B0604020202020204" pitchFamily="34" charset="0"/>
              <a:buChar char="•"/>
            </a:pPr>
            <a:endParaRPr lang="fi-FI" dirty="0">
              <a:solidFill>
                <a:schemeClr val="bg1"/>
              </a:solidFill>
              <a:latin typeface="+mn-lt"/>
            </a:endParaRPr>
          </a:p>
        </p:txBody>
      </p:sp>
    </p:spTree>
    <p:extLst>
      <p:ext uri="{BB962C8B-B14F-4D97-AF65-F5344CB8AC3E}">
        <p14:creationId xmlns:p14="http://schemas.microsoft.com/office/powerpoint/2010/main" val="252301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2A4FB5-1869-ED3D-6F13-928B5FCC0265}"/>
              </a:ext>
            </a:extLst>
          </p:cNvPr>
          <p:cNvSpPr>
            <a:spLocks noGrp="1"/>
          </p:cNvSpPr>
          <p:nvPr>
            <p:ph type="title"/>
          </p:nvPr>
        </p:nvSpPr>
        <p:spPr/>
        <p:txBody>
          <a:bodyPr/>
          <a:lstStyle/>
          <a:p>
            <a:r>
              <a:rPr lang="en-US" dirty="0" err="1">
                <a:cs typeface="Calibri"/>
              </a:rPr>
              <a:t>Lisenssiehdot</a:t>
            </a:r>
            <a:endParaRPr lang="en-US" dirty="0">
              <a:cs typeface="Calibri"/>
            </a:endParaRPr>
          </a:p>
        </p:txBody>
      </p:sp>
      <p:pic>
        <p:nvPicPr>
          <p:cNvPr id="3" name="Picture 2"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53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90EC-E845-4ADC-86B3-EDB382F750BB}"/>
              </a:ext>
            </a:extLst>
          </p:cNvPr>
          <p:cNvSpPr>
            <a:spLocks noGrp="1"/>
          </p:cNvSpPr>
          <p:nvPr>
            <p:ph type="ctrTitle"/>
          </p:nvPr>
        </p:nvSpPr>
        <p:spPr/>
        <p:txBody>
          <a:bodyPr>
            <a:normAutofit/>
          </a:bodyPr>
          <a:lstStyle/>
          <a:p>
            <a:r>
              <a:rPr lang="fi-FI" dirty="0"/>
              <a:t>Pakkaussuunnittelu kiertotalouden näkökulmasta</a:t>
            </a:r>
          </a:p>
        </p:txBody>
      </p:sp>
      <p:sp>
        <p:nvSpPr>
          <p:cNvPr id="3" name="Subtitle 2">
            <a:extLst>
              <a:ext uri="{FF2B5EF4-FFF2-40B4-BE49-F238E27FC236}">
                <a16:creationId xmlns:a16="http://schemas.microsoft.com/office/drawing/2014/main" id="{7531BE0F-6FDB-49FE-958C-0A84BD0136A1}"/>
              </a:ext>
            </a:extLst>
          </p:cNvPr>
          <p:cNvSpPr>
            <a:spLocks noGrp="1"/>
          </p:cNvSpPr>
          <p:nvPr>
            <p:ph type="subTitle" idx="1"/>
          </p:nvPr>
        </p:nvSpPr>
        <p:spPr/>
        <p:txBody>
          <a:bodyPr/>
          <a:lstStyle/>
          <a:p>
            <a:r>
              <a:rPr lang="fi-FI" dirty="0"/>
              <a:t>Klaus Sjöblom</a:t>
            </a:r>
          </a:p>
        </p:txBody>
      </p:sp>
    </p:spTree>
    <p:extLst>
      <p:ext uri="{BB962C8B-B14F-4D97-AF65-F5344CB8AC3E}">
        <p14:creationId xmlns:p14="http://schemas.microsoft.com/office/powerpoint/2010/main" val="233325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a:xfrm>
            <a:off x="838200" y="301625"/>
            <a:ext cx="10515600" cy="1325563"/>
          </a:xfrm>
        </p:spPr>
        <p:txBody>
          <a:bodyPr>
            <a:normAutofit/>
          </a:bodyPr>
          <a:lstStyle/>
          <a:p>
            <a:pPr algn="ctr"/>
            <a:r>
              <a:rPr lang="fi-FI" sz="4000" dirty="0"/>
              <a:t>Pakkausmateriaalit ja niiden kierrätettävyys 1/2</a:t>
            </a:r>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a:xfrm>
            <a:off x="838200" y="1627187"/>
            <a:ext cx="10515600" cy="4642593"/>
          </a:xfrm>
        </p:spPr>
        <p:txBody>
          <a:bodyPr>
            <a:noAutofit/>
          </a:bodyPr>
          <a:lstStyle/>
          <a:p>
            <a:pPr marL="457200" indent="-457200">
              <a:buFont typeface="Arial" panose="020B0604020202020204" pitchFamily="34" charset="0"/>
              <a:buChar char="•"/>
            </a:pPr>
            <a:r>
              <a:rPr lang="fi-FI" sz="2400" dirty="0"/>
              <a:t>Pakkausmateriaali vaikuttaa kierrätettävyyteen, lajittelu ja mitä voidaan kierrättää</a:t>
            </a:r>
          </a:p>
          <a:p>
            <a:pPr marL="914400" lvl="1" indent="-457200">
              <a:buFont typeface="Arial" panose="020B0604020202020204" pitchFamily="34" charset="0"/>
              <a:buChar char="•"/>
            </a:pPr>
            <a:r>
              <a:rPr lang="fi-FI" sz="2400" dirty="0"/>
              <a:t>Muovit ja kartongit (aaltopahvi ja mikroaaltopahvi)</a:t>
            </a:r>
          </a:p>
          <a:p>
            <a:pPr marL="914400" lvl="1" indent="-457200">
              <a:buFont typeface="Arial" panose="020B0604020202020204" pitchFamily="34" charset="0"/>
              <a:buChar char="•"/>
            </a:pPr>
            <a:r>
              <a:rPr lang="fi-FI" sz="2400" dirty="0"/>
              <a:t>Muut, lasi, metalli, puu, edellisten yhdistelmät</a:t>
            </a:r>
          </a:p>
          <a:p>
            <a:pPr marL="457200" indent="-457200">
              <a:buFont typeface="Arial" panose="020B0604020202020204" pitchFamily="34" charset="0"/>
              <a:buChar char="•"/>
            </a:pPr>
            <a:r>
              <a:rPr lang="fi-FI" sz="2400" dirty="0"/>
              <a:t>Perinteinen materiaalikierrätys tarkoittaa lähinnä pakkauksen elinkaarta, jolloin pakkausta käytetään kerran ja sitten se kulkeutuu lajittelun kautta kierrätykseen</a:t>
            </a:r>
          </a:p>
          <a:p>
            <a:pPr marL="914400" lvl="1" indent="-457200">
              <a:buFont typeface="Arial" panose="020B0604020202020204" pitchFamily="34" charset="0"/>
              <a:buChar char="•"/>
            </a:pPr>
            <a:r>
              <a:rPr lang="fi-FI" sz="2400" dirty="0"/>
              <a:t>Kierrätysohjeita löydettävissä internetistä, esim. </a:t>
            </a:r>
            <a:r>
              <a:rPr lang="fi-FI" sz="2400" dirty="0">
                <a:hlinkClick r:id="rId3"/>
              </a:rPr>
              <a:t>Rinki-sivustolta</a:t>
            </a:r>
            <a:endParaRPr lang="fi-FI" sz="2400" dirty="0"/>
          </a:p>
          <a:p>
            <a:pPr marL="457200" indent="-457200">
              <a:buFont typeface="Arial" panose="020B0604020202020204" pitchFamily="34" charset="0"/>
              <a:buChar char="•"/>
            </a:pPr>
            <a:r>
              <a:rPr lang="fi-FI" sz="2400" dirty="0">
                <a:solidFill>
                  <a:schemeClr val="tx1"/>
                </a:solidFill>
              </a:rPr>
              <a:t>Ei kierrätystä </a:t>
            </a:r>
            <a:r>
              <a:rPr lang="fi-FI" sz="2400" dirty="0">
                <a:solidFill>
                  <a:schemeClr val="tx1"/>
                </a:solidFill>
                <a:sym typeface="Wingdings" panose="05000000000000000000" pitchFamily="2" charset="2"/>
              </a:rPr>
              <a:t></a:t>
            </a:r>
            <a:r>
              <a:rPr lang="fi-FI" sz="2400" dirty="0">
                <a:solidFill>
                  <a:schemeClr val="tx1"/>
                </a:solidFill>
              </a:rPr>
              <a:t> yleensä energiajäte </a:t>
            </a:r>
            <a:r>
              <a:rPr lang="fi-FI" sz="2400" dirty="0">
                <a:solidFill>
                  <a:schemeClr val="tx1"/>
                </a:solidFill>
                <a:sym typeface="Wingdings" panose="05000000000000000000" pitchFamily="2" charset="2"/>
              </a:rPr>
              <a:t></a:t>
            </a:r>
            <a:r>
              <a:rPr lang="fi-FI" sz="2400" dirty="0">
                <a:solidFill>
                  <a:schemeClr val="tx1"/>
                </a:solidFill>
              </a:rPr>
              <a:t> poltto, huonoin vaihtoehto ja luonnonvaroja kuluu</a:t>
            </a:r>
          </a:p>
        </p:txBody>
      </p:sp>
    </p:spTree>
    <p:extLst>
      <p:ext uri="{BB962C8B-B14F-4D97-AF65-F5344CB8AC3E}">
        <p14:creationId xmlns:p14="http://schemas.microsoft.com/office/powerpoint/2010/main" val="710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a:xfrm>
            <a:off x="838200" y="301625"/>
            <a:ext cx="10515600" cy="1325563"/>
          </a:xfrm>
        </p:spPr>
        <p:txBody>
          <a:bodyPr>
            <a:normAutofit/>
          </a:bodyPr>
          <a:lstStyle/>
          <a:p>
            <a:pPr algn="ctr"/>
            <a:r>
              <a:rPr lang="fi-FI" sz="4000" dirty="0"/>
              <a:t>Pakkausmateriaalit ja niiden kierrätettävyys 2/2</a:t>
            </a:r>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a:xfrm>
            <a:off x="838200" y="1627187"/>
            <a:ext cx="10515600" cy="4642593"/>
          </a:xfrm>
        </p:spPr>
        <p:txBody>
          <a:bodyPr>
            <a:noAutofit/>
          </a:bodyPr>
          <a:lstStyle/>
          <a:p>
            <a:pPr marL="457200" indent="-457200">
              <a:buFont typeface="Arial" panose="020B0604020202020204" pitchFamily="34" charset="0"/>
              <a:buChar char="•"/>
            </a:pPr>
            <a:r>
              <a:rPr lang="fi-FI" sz="2400" dirty="0">
                <a:solidFill>
                  <a:schemeClr val="tx1"/>
                </a:solidFill>
              </a:rPr>
              <a:t>Materiaalit, jotka sisältävät kierrätettyä raaka-ainetta ja jotka ovat kierrätettävissä (suositellaan)</a:t>
            </a:r>
          </a:p>
          <a:p>
            <a:pPr marL="457200" indent="-457200">
              <a:buFont typeface="Arial" panose="020B0604020202020204" pitchFamily="34" charset="0"/>
              <a:buChar char="•"/>
            </a:pPr>
            <a:r>
              <a:rPr lang="fi-FI" sz="2400" dirty="0">
                <a:solidFill>
                  <a:schemeClr val="tx1"/>
                </a:solidFill>
              </a:rPr>
              <a:t>Teolliset pakkausinnovaatiot yhdistettyinä biomateriaaleihin (suositellaan)</a:t>
            </a:r>
          </a:p>
          <a:p>
            <a:pPr marL="914400" lvl="1" indent="-457200">
              <a:buFont typeface="Arial" panose="020B0604020202020204" pitchFamily="34" charset="0"/>
              <a:buChar char="•"/>
            </a:pPr>
            <a:r>
              <a:rPr lang="fi-FI" sz="2400" dirty="0">
                <a:solidFill>
                  <a:schemeClr val="tx1"/>
                </a:solidFill>
              </a:rPr>
              <a:t>Suunnittelukilpailut, kokeilut, prototyypit</a:t>
            </a:r>
            <a:endParaRPr lang="fi-FI" sz="2400" dirty="0">
              <a:solidFill>
                <a:srgbClr val="00B050"/>
              </a:solidFill>
            </a:endParaRPr>
          </a:p>
          <a:p>
            <a:pPr marL="457200" indent="-457200">
              <a:buFont typeface="Arial" panose="020B0604020202020204" pitchFamily="34" charset="0"/>
              <a:buChar char="•"/>
            </a:pPr>
            <a:r>
              <a:rPr lang="fi-FI" sz="2400" dirty="0">
                <a:solidFill>
                  <a:schemeClr val="tx1"/>
                </a:solidFill>
              </a:rPr>
              <a:t>Ihmisen kekseliäisyys vaikuttaa kierrätykseen</a:t>
            </a:r>
          </a:p>
          <a:p>
            <a:pPr marL="914400" lvl="1" indent="-457200">
              <a:buFont typeface="Arial" panose="020B0604020202020204" pitchFamily="34" charset="0"/>
              <a:buChar char="•"/>
            </a:pPr>
            <a:r>
              <a:rPr lang="fi-FI" sz="2400" dirty="0"/>
              <a:t>Esim. muovipullojen ja kanisterien muotoilu uudelleen käyttötarkoituksen mukaan, lasipurkit</a:t>
            </a:r>
          </a:p>
          <a:p>
            <a:pPr marL="914400" lvl="1" indent="-457200">
              <a:buFont typeface="Arial" panose="020B0604020202020204" pitchFamily="34" charset="0"/>
              <a:buChar char="•"/>
            </a:pPr>
            <a:r>
              <a:rPr lang="fi-FI" sz="2400" dirty="0"/>
              <a:t>Pienempien kappalemateriaalien kokoaminen suuremmiksi kokonaisuuksiksi (</a:t>
            </a:r>
            <a:r>
              <a:rPr lang="fi-FI" sz="2400" dirty="0" err="1"/>
              <a:t>esim</a:t>
            </a:r>
            <a:r>
              <a:rPr lang="fi-FI" sz="2400" dirty="0"/>
              <a:t> sisustus verhot, matot jne.)</a:t>
            </a:r>
          </a:p>
        </p:txBody>
      </p:sp>
    </p:spTree>
    <p:extLst>
      <p:ext uri="{BB962C8B-B14F-4D97-AF65-F5344CB8AC3E}">
        <p14:creationId xmlns:p14="http://schemas.microsoft.com/office/powerpoint/2010/main" val="242501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a:xfrm>
            <a:off x="838199" y="365125"/>
            <a:ext cx="11025753" cy="1325563"/>
          </a:xfrm>
        </p:spPr>
        <p:txBody>
          <a:bodyPr/>
          <a:lstStyle/>
          <a:p>
            <a:r>
              <a:rPr lang="fi-FI" dirty="0"/>
              <a:t>Lähtökohdat (kartonki) pakkaussuunnittelulle</a:t>
            </a:r>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a:xfrm>
            <a:off x="838200" y="1573193"/>
            <a:ext cx="11025752" cy="4701653"/>
          </a:xfrm>
        </p:spPr>
        <p:txBody>
          <a:bodyPr>
            <a:normAutofit fontScale="92500"/>
          </a:bodyPr>
          <a:lstStyle/>
          <a:p>
            <a:r>
              <a:rPr lang="fi-FI" dirty="0"/>
              <a:t>Pakkauksia tarvitsevan yrityksen huomioitava:</a:t>
            </a:r>
          </a:p>
          <a:p>
            <a:pPr marL="914400" lvl="1" indent="-457200">
              <a:buFont typeface="Arial" panose="020B0604020202020204" pitchFamily="34" charset="0"/>
              <a:buChar char="•"/>
            </a:pPr>
            <a:r>
              <a:rPr lang="fi-FI" dirty="0"/>
              <a:t>Pakattavan tuotteen suojaaminen, ensisijainen tehtävä</a:t>
            </a:r>
          </a:p>
          <a:p>
            <a:pPr marL="914400" lvl="1" indent="-457200">
              <a:buFont typeface="Arial" panose="020B0604020202020204" pitchFamily="34" charset="0"/>
              <a:buChar char="•"/>
            </a:pPr>
            <a:r>
              <a:rPr lang="fi-FI" dirty="0"/>
              <a:t>Brändi, mielikuva yrityksestä (miten näkyy pakkauksessa)</a:t>
            </a:r>
          </a:p>
          <a:p>
            <a:pPr marL="914400" lvl="1" indent="-457200">
              <a:buFont typeface="Arial" panose="020B0604020202020204" pitchFamily="34" charset="0"/>
              <a:buChar char="•"/>
            </a:pPr>
            <a:r>
              <a:rPr lang="fi-FI" dirty="0"/>
              <a:t>Arvot, vetovoimaisuus, markkina-asema</a:t>
            </a:r>
          </a:p>
          <a:p>
            <a:pPr marL="914400" lvl="1" indent="-457200">
              <a:buFont typeface="Arial" panose="020B0604020202020204" pitchFamily="34" charset="0"/>
              <a:buChar char="•"/>
            </a:pPr>
            <a:r>
              <a:rPr lang="fi-FI" dirty="0"/>
              <a:t>Valmistettavat tuotteet, mitä pakataan</a:t>
            </a:r>
          </a:p>
          <a:p>
            <a:pPr marL="914400" lvl="1" indent="-457200">
              <a:buFont typeface="Arial" panose="020B0604020202020204" pitchFamily="34" charset="0"/>
              <a:buChar char="•"/>
            </a:pPr>
            <a:r>
              <a:rPr lang="fi-FI" dirty="0"/>
              <a:t>Kohderyhmän tarpeet, minkälainen pakkaus</a:t>
            </a:r>
          </a:p>
          <a:p>
            <a:pPr marL="914400" lvl="1" indent="-457200">
              <a:buFont typeface="Arial" panose="020B0604020202020204" pitchFamily="34" charset="0"/>
              <a:buChar char="•"/>
            </a:pPr>
            <a:r>
              <a:rPr lang="fi-FI" dirty="0"/>
              <a:t>Erikoispakkaukset, tarvitaanko sisäpakkaus</a:t>
            </a:r>
          </a:p>
          <a:p>
            <a:pPr marL="914400" lvl="1" indent="-457200">
              <a:buFont typeface="Arial" panose="020B0604020202020204" pitchFamily="34" charset="0"/>
              <a:buChar char="•"/>
            </a:pPr>
            <a:r>
              <a:rPr lang="fi-FI" dirty="0"/>
              <a:t>Pakkausmateriaalit</a:t>
            </a:r>
          </a:p>
          <a:p>
            <a:pPr marL="914400" lvl="1" indent="-457200">
              <a:buFont typeface="Arial" panose="020B0604020202020204" pitchFamily="34" charset="0"/>
              <a:buChar char="•"/>
            </a:pPr>
            <a:r>
              <a:rPr lang="fi-FI" dirty="0"/>
              <a:t>Ympäristöystävällisyys, pakkauksen elinkaari/kiertokulku, kierrätysohje</a:t>
            </a:r>
          </a:p>
          <a:p>
            <a:pPr marL="914400" lvl="1" indent="-457200">
              <a:buFont typeface="Arial" panose="020B0604020202020204" pitchFamily="34" charset="0"/>
              <a:buChar char="•"/>
            </a:pPr>
            <a:r>
              <a:rPr lang="fi-FI" dirty="0"/>
              <a:t>Logistiset vaikutukset</a:t>
            </a:r>
          </a:p>
        </p:txBody>
      </p:sp>
    </p:spTree>
    <p:extLst>
      <p:ext uri="{BB962C8B-B14F-4D97-AF65-F5344CB8AC3E}">
        <p14:creationId xmlns:p14="http://schemas.microsoft.com/office/powerpoint/2010/main" val="97847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p:txBody>
          <a:bodyPr/>
          <a:lstStyle/>
          <a:p>
            <a:r>
              <a:rPr lang="fi-FI"/>
              <a:t>Pakkauksen valmistus</a:t>
            </a:r>
            <a:endParaRPr lang="fi-FI" sz="3200" b="0" dirty="0"/>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a:xfrm>
            <a:off x="838199" y="1771650"/>
            <a:ext cx="10847523" cy="4376738"/>
          </a:xfrm>
        </p:spPr>
        <p:txBody>
          <a:bodyPr>
            <a:normAutofit/>
          </a:bodyPr>
          <a:lstStyle/>
          <a:p>
            <a:pPr marL="457200" indent="-457200">
              <a:buFont typeface="Arial" panose="020B0604020202020204" pitchFamily="34" charset="0"/>
              <a:buChar char="•"/>
            </a:pPr>
            <a:r>
              <a:rPr lang="fi-FI" dirty="0"/>
              <a:t>Rakennesuunnittelu, pakkauksen suojaava tarkoitus, toteutuuko tämä </a:t>
            </a:r>
          </a:p>
          <a:p>
            <a:pPr marL="457200" indent="-457200">
              <a:buFont typeface="Arial" panose="020B0604020202020204" pitchFamily="34" charset="0"/>
              <a:buChar char="•"/>
            </a:pPr>
            <a:r>
              <a:rPr lang="fi-FI" dirty="0"/>
              <a:t>Pakkauksen materiaali, mitä pakataan</a:t>
            </a:r>
          </a:p>
          <a:p>
            <a:pPr marL="457200" indent="-457200">
              <a:buFont typeface="Arial" panose="020B0604020202020204" pitchFamily="34" charset="0"/>
              <a:buChar char="•"/>
            </a:pPr>
            <a:r>
              <a:rPr lang="fi-FI" dirty="0"/>
              <a:t>Kustannustehokkuus pakkauksen valmistuksessa</a:t>
            </a:r>
          </a:p>
          <a:p>
            <a:pPr marL="457200" indent="-457200">
              <a:buFont typeface="Arial" panose="020B0604020202020204" pitchFamily="34" charset="0"/>
              <a:buChar char="•"/>
            </a:pPr>
            <a:r>
              <a:rPr lang="fi-FI" dirty="0" err="1"/>
              <a:t>Lay</a:t>
            </a:r>
            <a:r>
              <a:rPr lang="fi-FI" dirty="0"/>
              <a:t>-out/design/ulkoasu, pinnat, </a:t>
            </a:r>
            <a:r>
              <a:rPr lang="fi-FI" dirty="0" err="1"/>
              <a:t>barrier</a:t>
            </a:r>
            <a:r>
              <a:rPr lang="fi-FI" dirty="0"/>
              <a:t>, </a:t>
            </a:r>
            <a:r>
              <a:rPr lang="fi-FI" dirty="0" err="1"/>
              <a:t>kraftliner</a:t>
            </a:r>
            <a:r>
              <a:rPr lang="fi-FI" dirty="0"/>
              <a:t> (aaltopahvi)</a:t>
            </a:r>
          </a:p>
          <a:p>
            <a:pPr marL="457200" indent="-457200">
              <a:buFont typeface="Arial" panose="020B0604020202020204" pitchFamily="34" charset="0"/>
              <a:buChar char="•"/>
            </a:pPr>
            <a:r>
              <a:rPr lang="fi-FI" dirty="0"/>
              <a:t>Näkyvyys, esillepano, myymälä, verkkokauppa/nettisivusto</a:t>
            </a:r>
          </a:p>
          <a:p>
            <a:pPr marL="457200" indent="-457200">
              <a:buFont typeface="Arial" panose="020B0604020202020204" pitchFamily="34" charset="0"/>
              <a:buChar char="•"/>
            </a:pPr>
            <a:r>
              <a:rPr lang="fi-FI" dirty="0"/>
              <a:t>Muu funktio, älypakkaus, tunnisteet</a:t>
            </a:r>
          </a:p>
        </p:txBody>
      </p:sp>
    </p:spTree>
    <p:extLst>
      <p:ext uri="{BB962C8B-B14F-4D97-AF65-F5344CB8AC3E}">
        <p14:creationId xmlns:p14="http://schemas.microsoft.com/office/powerpoint/2010/main" val="183122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6E2399-E78D-48B7-8C21-9C42A8661ECA}"/>
              </a:ext>
            </a:extLst>
          </p:cNvPr>
          <p:cNvSpPr>
            <a:spLocks noGrp="1"/>
          </p:cNvSpPr>
          <p:nvPr>
            <p:ph type="title"/>
          </p:nvPr>
        </p:nvSpPr>
        <p:spPr/>
        <p:txBody>
          <a:bodyPr/>
          <a:lstStyle/>
          <a:p>
            <a:r>
              <a:rPr lang="fi-FI" dirty="0"/>
              <a:t>Monipakkaus säilykkeille</a:t>
            </a:r>
            <a:endParaRPr lang="fi-FI" b="0" dirty="0"/>
          </a:p>
        </p:txBody>
      </p:sp>
      <p:pic>
        <p:nvPicPr>
          <p:cNvPr id="10" name="Kuva 9" descr="Esimerkki monipakkauksesta säilykkeille">
            <a:extLst>
              <a:ext uri="{FF2B5EF4-FFF2-40B4-BE49-F238E27FC236}">
                <a16:creationId xmlns:a16="http://schemas.microsoft.com/office/drawing/2014/main" id="{216930AA-5078-4AFC-AB96-44FB25CCF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06" t="7936" r="31814"/>
          <a:stretch/>
        </p:blipFill>
        <p:spPr>
          <a:xfrm>
            <a:off x="1211823" y="1274511"/>
            <a:ext cx="2621793" cy="4471602"/>
          </a:xfrm>
          <a:prstGeom prst="rect">
            <a:avLst/>
          </a:prstGeom>
        </p:spPr>
      </p:pic>
      <p:pic>
        <p:nvPicPr>
          <p:cNvPr id="12" name="Kuva 11" descr="Esimerkki monipakkauksesta säilykkeille">
            <a:extLst>
              <a:ext uri="{FF2B5EF4-FFF2-40B4-BE49-F238E27FC236}">
                <a16:creationId xmlns:a16="http://schemas.microsoft.com/office/drawing/2014/main" id="{0B4B417B-5976-432A-ADA6-39A9F81CCF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04" t="9245" r="6405"/>
          <a:stretch/>
        </p:blipFill>
        <p:spPr>
          <a:xfrm>
            <a:off x="4151785" y="1992240"/>
            <a:ext cx="3088170" cy="3635559"/>
          </a:xfrm>
          <a:prstGeom prst="rect">
            <a:avLst/>
          </a:prstGeom>
        </p:spPr>
      </p:pic>
      <p:pic>
        <p:nvPicPr>
          <p:cNvPr id="9" name="Kuva 8" descr="Esimerkki monipakkauksesta säilykkeille">
            <a:extLst>
              <a:ext uri="{FF2B5EF4-FFF2-40B4-BE49-F238E27FC236}">
                <a16:creationId xmlns:a16="http://schemas.microsoft.com/office/drawing/2014/main" id="{89DBFD35-F29A-4B7E-8010-E1E107748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7087" y="1731715"/>
            <a:ext cx="2001330" cy="4156610"/>
          </a:xfrm>
          <a:prstGeom prst="rect">
            <a:avLst/>
          </a:prstGeom>
        </p:spPr>
      </p:pic>
    </p:spTree>
    <p:extLst>
      <p:ext uri="{BB962C8B-B14F-4D97-AF65-F5344CB8AC3E}">
        <p14:creationId xmlns:p14="http://schemas.microsoft.com/office/powerpoint/2010/main" val="77972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A18E-DF8A-4371-BE13-C115654F4C3F}"/>
              </a:ext>
            </a:extLst>
          </p:cNvPr>
          <p:cNvSpPr>
            <a:spLocks noGrp="1"/>
          </p:cNvSpPr>
          <p:nvPr>
            <p:ph type="title"/>
          </p:nvPr>
        </p:nvSpPr>
        <p:spPr/>
        <p:txBody>
          <a:bodyPr/>
          <a:lstStyle/>
          <a:p>
            <a:r>
              <a:rPr lang="fi-FI" dirty="0"/>
              <a:t>Pakkausten kierrätettävyys (+,-)</a:t>
            </a:r>
          </a:p>
        </p:txBody>
      </p:sp>
      <p:sp>
        <p:nvSpPr>
          <p:cNvPr id="3" name="Text Placeholder 2">
            <a:extLst>
              <a:ext uri="{FF2B5EF4-FFF2-40B4-BE49-F238E27FC236}">
                <a16:creationId xmlns:a16="http://schemas.microsoft.com/office/drawing/2014/main" id="{25DB365E-FDD4-4C29-B09C-90F833C59432}"/>
              </a:ext>
            </a:extLst>
          </p:cNvPr>
          <p:cNvSpPr>
            <a:spLocks noGrp="1"/>
          </p:cNvSpPr>
          <p:nvPr>
            <p:ph type="body" sz="quarter" idx="10"/>
          </p:nvPr>
        </p:nvSpPr>
        <p:spPr/>
        <p:txBody>
          <a:bodyPr>
            <a:normAutofit lnSpcReduction="10000"/>
          </a:bodyPr>
          <a:lstStyle/>
          <a:p>
            <a:pPr marL="457200" indent="-457200">
              <a:buFont typeface="Arial" panose="020B0604020202020204" pitchFamily="34" charset="0"/>
              <a:buChar char="•"/>
            </a:pPr>
            <a:r>
              <a:rPr lang="fi-FI" dirty="0"/>
              <a:t>Pakkauksen materiaali, pahvi, kartonki -&gt; lajittelu (+) -&gt; kierrätys (+)</a:t>
            </a:r>
          </a:p>
          <a:p>
            <a:pPr marL="457200" indent="-457200">
              <a:buFont typeface="Arial" panose="020B0604020202020204" pitchFamily="34" charset="0"/>
              <a:buChar char="•"/>
            </a:pPr>
            <a:r>
              <a:rPr lang="fi-FI" dirty="0"/>
              <a:t>Kierrätykseen vaikuttavat pinnat, laminointi, painatus (-)</a:t>
            </a:r>
          </a:p>
          <a:p>
            <a:pPr marL="457200" indent="-457200">
              <a:buFont typeface="Arial" panose="020B0604020202020204" pitchFamily="34" charset="0"/>
              <a:buChar char="•"/>
            </a:pPr>
            <a:r>
              <a:rPr lang="fi-FI" dirty="0"/>
              <a:t>Kiinnikkeet, muovit, folioikkunat, elektroniikka, älypakkaus </a:t>
            </a:r>
            <a:r>
              <a:rPr lang="fi-FI" dirty="0" err="1"/>
              <a:t>yms</a:t>
            </a:r>
            <a:r>
              <a:rPr lang="fi-FI" dirty="0"/>
              <a:t> (-)</a:t>
            </a:r>
          </a:p>
          <a:p>
            <a:pPr marL="457200" indent="-457200">
              <a:buFont typeface="Arial" panose="020B0604020202020204" pitchFamily="34" charset="0"/>
              <a:buChar char="•"/>
            </a:pPr>
            <a:r>
              <a:rPr lang="fi-FI" dirty="0"/>
              <a:t>Monikäyttöisyys, pahvinen säilytyslaatikko (+), lasinen säilykepurkki (+), muovikanisterit, –pullot ja -rasiat (+)</a:t>
            </a:r>
          </a:p>
          <a:p>
            <a:pPr marL="457200" indent="-457200">
              <a:buFont typeface="Arial" panose="020B0604020202020204" pitchFamily="34" charset="0"/>
              <a:buChar char="•"/>
            </a:pPr>
            <a:r>
              <a:rPr lang="fi-FI" dirty="0"/>
              <a:t>Muu funktio, listaa voi itse miettiä lisää</a:t>
            </a:r>
          </a:p>
        </p:txBody>
      </p:sp>
    </p:spTree>
    <p:extLst>
      <p:ext uri="{BB962C8B-B14F-4D97-AF65-F5344CB8AC3E}">
        <p14:creationId xmlns:p14="http://schemas.microsoft.com/office/powerpoint/2010/main" val="1768888969"/>
      </p:ext>
    </p:extLst>
  </p:cSld>
  <p:clrMapOvr>
    <a:masterClrMapping/>
  </p:clrMapOvr>
</p:sld>
</file>

<file path=ppt/theme/theme1.xml><?xml version="1.0" encoding="utf-8"?>
<a:theme xmlns:a="http://schemas.openxmlformats.org/drawingml/2006/main" name="1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8107539-3d8a-449e-a535-c91582e78a7d" xsi:nil="true"/>
    <lcf76f155ced4ddcb4097134ff3c332f xmlns="503b9d93-8403-4a46-a24c-0a6129fcdb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30070ADBF961541925812843A26F9DF" ma:contentTypeVersion="16" ma:contentTypeDescription="Luo uusi asiakirja." ma:contentTypeScope="" ma:versionID="4a22706a16ba29488347010baea209b8">
  <xsd:schema xmlns:xsd="http://www.w3.org/2001/XMLSchema" xmlns:xs="http://www.w3.org/2001/XMLSchema" xmlns:p="http://schemas.microsoft.com/office/2006/metadata/properties" xmlns:ns2="503b9d93-8403-4a46-a24c-0a6129fcdba3" xmlns:ns3="28107539-3d8a-449e-a535-c91582e78a7d" targetNamespace="http://schemas.microsoft.com/office/2006/metadata/properties" ma:root="true" ma:fieldsID="96ced80a4c7f77c99013c7192fbbb39d" ns2:_="" ns3:_="">
    <xsd:import namespace="503b9d93-8403-4a46-a24c-0a6129fcdba3"/>
    <xsd:import namespace="28107539-3d8a-449e-a535-c91582e7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b9d93-8403-4a46-a24c-0a6129fcd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07539-3d8a-449e-a535-c91582e78a7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05661c62-8036-41d3-af5d-058d2083e07c}" ma:internalName="TaxCatchAll" ma:showField="CatchAllData" ma:web="28107539-3d8a-449e-a535-c91582e7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B9775-C465-45E9-BD66-9DA8CF26A522}">
  <ds:schemaRefs>
    <ds:schemaRef ds:uri="http://schemas.microsoft.com/sharepoint/v3/contenttype/forms"/>
  </ds:schemaRefs>
</ds:datastoreItem>
</file>

<file path=customXml/itemProps2.xml><?xml version="1.0" encoding="utf-8"?>
<ds:datastoreItem xmlns:ds="http://schemas.openxmlformats.org/officeDocument/2006/customXml" ds:itemID="{3CBC93C4-2553-4FCD-9AEF-A5B16EAE70FC}">
  <ds:schemaRefs>
    <ds:schemaRef ds:uri="http://www.w3.org/XML/1998/namespace"/>
    <ds:schemaRef ds:uri="503b9d93-8403-4a46-a24c-0a6129fcdba3"/>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28107539-3d8a-449e-a535-c91582e78a7d"/>
    <ds:schemaRef ds:uri="http://purl.org/dc/terms/"/>
    <ds:schemaRef ds:uri="http://purl.org/dc/elements/1.1/"/>
  </ds:schemaRefs>
</ds:datastoreItem>
</file>

<file path=customXml/itemProps3.xml><?xml version="1.0" encoding="utf-8"?>
<ds:datastoreItem xmlns:ds="http://schemas.openxmlformats.org/officeDocument/2006/customXml" ds:itemID="{170E82D4-AD51-4FC1-A76A-EF154F771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b9d93-8403-4a46-a24c-0a6129fcdba3"/>
    <ds:schemaRef ds:uri="28107539-3d8a-449e-a535-c91582e7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1606</TotalTime>
  <Words>1213</Words>
  <Application>Microsoft Office PowerPoint</Application>
  <PresentationFormat>Laajakuva</PresentationFormat>
  <Paragraphs>128</Paragraphs>
  <Slides>15</Slides>
  <Notes>11</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1_Mukautettu suunnittelumalli</vt:lpstr>
      <vt:lpstr>Kiertotalous</vt:lpstr>
      <vt:lpstr>Lisenssiehdot</vt:lpstr>
      <vt:lpstr>Pakkaussuunnittelu kiertotalouden näkökulmasta</vt:lpstr>
      <vt:lpstr>Pakkausmateriaalit ja niiden kierrätettävyys 1/2</vt:lpstr>
      <vt:lpstr>Pakkausmateriaalit ja niiden kierrätettävyys 2/2</vt:lpstr>
      <vt:lpstr>Lähtökohdat (kartonki) pakkaussuunnittelulle</vt:lpstr>
      <vt:lpstr>Pakkauksen valmistus</vt:lpstr>
      <vt:lpstr>Monipakkaus säilykkeille</vt:lpstr>
      <vt:lpstr>Pakkausten kierrätettävyys (+,-)</vt:lpstr>
      <vt:lpstr>Haasteet kiertotaloutta tukevalle pakkassuunnittelulle,  Arvot, markkinatalous, tottumukset, laki ja sääntely </vt:lpstr>
      <vt:lpstr>Esimerkkejä monikäyttöisistä pakkausinnovaatioista</vt:lpstr>
      <vt:lpstr>Useasti käytettävä pakkaus, kannettavat pakkaukset</vt:lpstr>
      <vt:lpstr>Polttopuupakkaus (+ muu funktio, istuin)</vt:lpstr>
      <vt:lpstr>Säilytyslaatikko (+ muu funktio, äitiyspakkaus) </vt:lpstr>
      <vt:lpstr>Tehtävä 3. Erilaiset pakkaukset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Lasse Eskola</dc:creator>
  <cp:lastModifiedBy>Alisa Aaltonen</cp:lastModifiedBy>
  <cp:revision>38</cp:revision>
  <dcterms:created xsi:type="dcterms:W3CDTF">2020-12-14T09:47:31Z</dcterms:created>
  <dcterms:modified xsi:type="dcterms:W3CDTF">2023-06-16T10:06:21Z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0x010100730070ADBF961541925812843A26F9DF</vt:lpwstr>
  </property>
  <property fmtid="{D5CDD505-2E9C-101B-9397-08002B2CF9AE}" pid="3" name="MediaServiceImageTags">
    <vt:lpwstr/>
  </property>
  <property fmtid="{D5CDD505-2E9C-101B-9397-08002B2CF9AE}" pid="4" name="MSIP_Label_1da9c32a-bfae-405a-8b24-7b98e9ab8c95_Enabled">
    <vt:lpwstr>true</vt:lpwstr>
  </property>
  <property fmtid="{D5CDD505-2E9C-101B-9397-08002B2CF9AE}" pid="5" name="MSIP_Label_1da9c32a-bfae-405a-8b24-7b98e9ab8c95_SetDate">
    <vt:lpwstr>2023-06-15T09:40:02Z</vt:lpwstr>
  </property>
  <property fmtid="{D5CDD505-2E9C-101B-9397-08002B2CF9AE}" pid="6" name="MSIP_Label_1da9c32a-bfae-405a-8b24-7b98e9ab8c95_Method">
    <vt:lpwstr>Standard</vt:lpwstr>
  </property>
  <property fmtid="{D5CDD505-2E9C-101B-9397-08002B2CF9AE}" pid="7" name="MSIP_Label_1da9c32a-bfae-405a-8b24-7b98e9ab8c95_Name">
    <vt:lpwstr>Poke oletus</vt:lpwstr>
  </property>
  <property fmtid="{D5CDD505-2E9C-101B-9397-08002B2CF9AE}" pid="8" name="MSIP_Label_1da9c32a-bfae-405a-8b24-7b98e9ab8c95_SiteId">
    <vt:lpwstr>d9b5edb3-7859-4978-89c3-cadf9e5176b7</vt:lpwstr>
  </property>
  <property fmtid="{D5CDD505-2E9C-101B-9397-08002B2CF9AE}" pid="9" name="MSIP_Label_1da9c32a-bfae-405a-8b24-7b98e9ab8c95_ActionId">
    <vt:lpwstr>beccdaa0-3fae-4f72-b5b0-63a905eb0806</vt:lpwstr>
  </property>
  <property fmtid="{D5CDD505-2E9C-101B-9397-08002B2CF9AE}" pid="10" name="MSIP_Label_1da9c32a-bfae-405a-8b24-7b98e9ab8c95_ContentBits">
    <vt:lpwstr>0</vt:lpwstr>
  </property>
</Properties>
</file>