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258" r:id="rId4"/>
    <p:sldId id="257" r:id="rId5"/>
    <p:sldId id="260" r:id="rId6"/>
    <p:sldId id="261" r:id="rId7"/>
    <p:sldId id="265" r:id="rId8"/>
    <p:sldId id="269" r:id="rId9"/>
    <p:sldId id="262" r:id="rId10"/>
    <p:sldId id="267" r:id="rId11"/>
    <p:sldId id="266" r:id="rId12"/>
    <p:sldId id="268" r:id="rId13"/>
    <p:sldId id="270" r:id="rId14"/>
    <p:sldId id="264" r:id="rId15"/>
    <p:sldId id="271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6600FF"/>
    <a:srgbClr val="3333FF"/>
    <a:srgbClr val="FF00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3DA62-667F-403A-8E3C-EF35212184BE}" type="datetimeFigureOut">
              <a:rPr lang="fi-FI" smtClean="0"/>
              <a:t>16.5.2017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C1B348-1E3D-4757-8DAD-3B7C473172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1732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1B348-1E3D-4757-8DAD-3B7C473172BC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0284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2AEBD-DDD4-4D2D-B7C9-4F3F42287803}" type="datetime1">
              <a:rPr lang="fi-FI" smtClean="0"/>
              <a:t>16.5.2017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8112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8C16-5B78-48EC-BEC6-E692A49BB9ED}" type="datetime1">
              <a:rPr lang="fi-FI" smtClean="0"/>
              <a:t>16.5.2017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1750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82B4-F1D9-4EAE-A7C3-082B792C431A}" type="datetime1">
              <a:rPr lang="fi-FI" smtClean="0"/>
              <a:t>16.5.2017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4632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16.5.2017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014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16.5.2017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819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16.5.2017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927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16.5.2017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3997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16.5.2017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8270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16.5.2017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3318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16.5.2017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653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16.5.2017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502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53985-A1C4-4D36-9DF7-3EEF7E2389EC}" type="datetime1">
              <a:rPr lang="fi-FI" smtClean="0"/>
              <a:t>16.5.2017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73358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16.5.2017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2970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16.5.2017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5906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16.5.2017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382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8A8FD-F21B-43CE-9B55-5B4EB27AB737}" type="datetime1">
              <a:rPr lang="fi-FI" smtClean="0"/>
              <a:t>16.5.2017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5643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A0100-0136-4678-AA98-06631AFA847C}" type="datetime1">
              <a:rPr lang="fi-FI" smtClean="0"/>
              <a:t>16.5.2017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5316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BC08-51DE-4B03-AB04-0D635F6A72B1}" type="datetime1">
              <a:rPr lang="fi-FI" smtClean="0"/>
              <a:t>16.5.2017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5715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F5FC-2EAE-444A-984C-1B234A555C6A}" type="datetime1">
              <a:rPr lang="fi-FI" smtClean="0"/>
              <a:t>16.5.2017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0927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FAF7-CA3E-4E03-A882-B40821F7D08B}" type="datetime1">
              <a:rPr lang="fi-FI" smtClean="0"/>
              <a:t>16.5.2017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3537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78ED9-CA23-4D90-ABC2-A03EA046C0A2}" type="datetime1">
              <a:rPr lang="fi-FI" smtClean="0"/>
              <a:t>16.5.2017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3317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B1C57-B45B-4777-815A-245596836280}" type="datetime1">
              <a:rPr lang="fi-FI" smtClean="0"/>
              <a:t>16.5.2017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8758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066B5-8B98-4F2D-A894-13F018867202}" type="datetime1">
              <a:rPr lang="fi-FI" smtClean="0"/>
              <a:t>16.5.2017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7B632-24E3-46D7-9E79-0A2451222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0345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6548B-526D-49B1-8CB3-B6B39BE59D0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16.5.2017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910EB-51B5-445A-B95C-FA86D3A49985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026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y-keskus.fi/documents/10191/21205239/Keski-Suomen_ELOn_strategiset_painopisteet_ja+seuranta2015-2016.pdf/b81d1bdb-fddb-4130-bec9-a89a9cb6792e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solidFill>
            <a:srgbClr val="00FFFF"/>
          </a:solidFill>
        </p:spPr>
        <p:txBody>
          <a:bodyPr>
            <a:normAutofit fontScale="90000"/>
          </a:bodyPr>
          <a:lstStyle/>
          <a:p>
            <a:r>
              <a:rPr lang="fi-FI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ALUEELLISEN ELO-TOIMINNAN ONNISTUMISIA JA HAASTEITA </a:t>
            </a:r>
            <a:r>
              <a:rPr lang="fi-FI" sz="4400" dirty="0" smtClean="0"/>
              <a:t/>
            </a:r>
            <a:br>
              <a:rPr lang="fi-FI" sz="4400" dirty="0" smtClean="0"/>
            </a:br>
            <a:r>
              <a:rPr lang="fi-FI" sz="4400" dirty="0" smtClean="0">
                <a:latin typeface="Berlin Sans FB" panose="020E0602020502020306" pitchFamily="34" charset="0"/>
              </a:rPr>
              <a:t>Keski-Suomi</a:t>
            </a:r>
            <a:br>
              <a:rPr lang="fi-FI" sz="4400" dirty="0" smtClean="0">
                <a:latin typeface="Berlin Sans FB" panose="020E0602020502020306" pitchFamily="34" charset="0"/>
              </a:rPr>
            </a:br>
            <a:r>
              <a:rPr lang="fi-FI" sz="4400" dirty="0" smtClean="0">
                <a:latin typeface="Berlin Sans FB" panose="020E0602020502020306" pitchFamily="34" charset="0"/>
              </a:rPr>
              <a:t>Lea Goyal</a:t>
            </a:r>
            <a:endParaRPr lang="fi-FI" sz="4400" dirty="0">
              <a:latin typeface="Berlin Sans FB" panose="020E0602020502020306" pitchFamily="34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073479"/>
          </a:xfrm>
          <a:ln>
            <a:solidFill>
              <a:srgbClr val="0070C0"/>
            </a:solidFill>
          </a:ln>
        </p:spPr>
        <p:txBody>
          <a:bodyPr/>
          <a:lstStyle/>
          <a:p>
            <a:r>
              <a:rPr lang="fi-FI" dirty="0" smtClean="0"/>
              <a:t>Tieto- neuvonta ja ohjauspalvelut – laatua tulevaisuuteen</a:t>
            </a:r>
          </a:p>
          <a:p>
            <a:r>
              <a:rPr lang="fi-FI" dirty="0" smtClean="0"/>
              <a:t>Seminaari, Jyväskylä 4-5.5.2017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143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Haasteita  – strategia 2015-2016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397480"/>
            <a:ext cx="10515600" cy="5175848"/>
          </a:xfrm>
        </p:spPr>
        <p:txBody>
          <a:bodyPr>
            <a:normAutofit fontScale="92500" lnSpcReduction="10000"/>
          </a:bodyPr>
          <a:lstStyle/>
          <a:p>
            <a:r>
              <a:rPr lang="fi-FI" b="1" dirty="0"/>
              <a:t>”</a:t>
            </a:r>
            <a:r>
              <a:rPr lang="fi-FI" b="1" dirty="0" err="1"/>
              <a:t>Alashoppailu</a:t>
            </a:r>
            <a:r>
              <a:rPr lang="fi-FI" b="1" dirty="0"/>
              <a:t>”</a:t>
            </a:r>
            <a:r>
              <a:rPr lang="fi-FI" dirty="0"/>
              <a:t>: Opiskelijat vaihtavat ja kokeilevat useita aloja kiinnittymättä. Vaarana on että tämä lisääntyy henkilökohtaistamisen </a:t>
            </a:r>
            <a:r>
              <a:rPr lang="fi-FI" dirty="0" smtClean="0"/>
              <a:t>myötä</a:t>
            </a:r>
          </a:p>
          <a:p>
            <a:r>
              <a:rPr lang="fi-FI" b="1" dirty="0"/>
              <a:t>Nivelvaiheessa suuri kynnys perusasteelta toiselle asteella </a:t>
            </a:r>
            <a:r>
              <a:rPr lang="fi-FI" b="1" dirty="0" smtClean="0"/>
              <a:t>siirryttäessä</a:t>
            </a:r>
            <a:r>
              <a:rPr lang="fi-FI" dirty="0" smtClean="0"/>
              <a:t>. </a:t>
            </a:r>
            <a:r>
              <a:rPr lang="fi-FI" dirty="0"/>
              <a:t>Koulutuksessa vaaditaan vastuuta enemmän opiskelijalta itseltään jo valintavaiheessa ja itsenäistä opiskelua </a:t>
            </a:r>
            <a:r>
              <a:rPr lang="fi-FI" dirty="0" smtClean="0"/>
              <a:t>ohjattuna.</a:t>
            </a:r>
          </a:p>
          <a:p>
            <a:r>
              <a:rPr lang="fi-FI" b="1" dirty="0"/>
              <a:t>Perusasteen ja toisen asteen yhteistyöhön ei ole rahoitusta saatavissa</a:t>
            </a:r>
            <a:r>
              <a:rPr lang="fi-FI" dirty="0"/>
              <a:t>, raja-aitoja myös lukion ja ammatillisen koulutuksen </a:t>
            </a:r>
            <a:r>
              <a:rPr lang="fi-FI" dirty="0" smtClean="0"/>
              <a:t>välillä. OKM kehittää yleissivistävää ja ammatillista koulutusta eri ”maailmoihin”.</a:t>
            </a:r>
          </a:p>
          <a:p>
            <a:r>
              <a:rPr lang="fi-FI" dirty="0" smtClean="0"/>
              <a:t> </a:t>
            </a:r>
            <a:r>
              <a:rPr lang="fi-FI" dirty="0"/>
              <a:t>Nuorten ja aikuistenkin </a:t>
            </a:r>
            <a:r>
              <a:rPr lang="fi-FI" b="1" dirty="0" err="1"/>
              <a:t>sitoutumattomuus</a:t>
            </a:r>
            <a:r>
              <a:rPr lang="fi-FI" b="1" dirty="0"/>
              <a:t> ohjaus- ja muihin tukipalveluihin</a:t>
            </a:r>
            <a:r>
              <a:rPr lang="fi-FI" dirty="0"/>
              <a:t>, sovituista ajoista ei pidetä kiinni, viidesosa resursseista menee hukkaan.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137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Vaikuttavuuden arviointi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>
                <a:solidFill>
                  <a:srgbClr val="FF00FF"/>
                </a:solidFill>
              </a:rPr>
              <a:t>Teot:</a:t>
            </a:r>
          </a:p>
          <a:p>
            <a:pPr marL="0" indent="0">
              <a:buNone/>
            </a:pPr>
            <a:r>
              <a:rPr lang="fi-FI" dirty="0" smtClean="0"/>
              <a:t>”Sytytyslangat”, jotka johtavat pitkällä aikavälillä toivottujen asioiden toteutumiseen.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- yhteiseen suuntaan tehdyt toimenpiteet</a:t>
            </a:r>
          </a:p>
          <a:p>
            <a:pPr marL="0" indent="0">
              <a:buNone/>
            </a:pPr>
            <a:r>
              <a:rPr lang="fi-FI" dirty="0">
                <a:solidFill>
                  <a:srgbClr val="FF00FF"/>
                </a:solidFill>
              </a:rPr>
              <a:t>Tilastot: </a:t>
            </a:r>
          </a:p>
          <a:p>
            <a:pPr marL="0" indent="0">
              <a:buNone/>
            </a:pPr>
            <a:r>
              <a:rPr lang="fi-FI" dirty="0"/>
              <a:t>Aikasarja vaikeasti </a:t>
            </a:r>
            <a:r>
              <a:rPr lang="fi-FI" dirty="0" smtClean="0"/>
              <a:t>tulkittavissa, olosuhteet muuttuvat (PESTEC)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Vertailu alueiden ja koko maan </a:t>
            </a:r>
            <a:r>
              <a:rPr lang="fi-FI" dirty="0" smtClean="0"/>
              <a:t>tietoihin. 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/>
              <a:t>  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graphicFrame>
        <p:nvGraphicFramePr>
          <p:cNvPr id="6" name="Taulukk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586678"/>
              </p:ext>
            </p:extLst>
          </p:nvPr>
        </p:nvGraphicFramePr>
        <p:xfrm>
          <a:off x="6172200" y="1535499"/>
          <a:ext cx="5430328" cy="4408106"/>
        </p:xfrm>
        <a:graphic>
          <a:graphicData uri="http://schemas.openxmlformats.org/drawingml/2006/table">
            <a:tbl>
              <a:tblPr/>
              <a:tblGrid>
                <a:gridCol w="3228479"/>
                <a:gridCol w="1175220"/>
                <a:gridCol w="1026629"/>
              </a:tblGrid>
              <a:tr h="704017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Nuoret tilastoina (</a:t>
                      </a:r>
                      <a:r>
                        <a:rPr lang="fi-FI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KOOTTU </a:t>
                      </a: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2/2017)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Keski-Suomi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Koko maa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925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Nuorisotilastot. fi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42278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Arvio  koulutuksen ja </a:t>
                      </a:r>
                      <a:r>
                        <a:rPr lang="fi-FI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työelämän 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ulkopuolella olevista 15-28 vuotiaista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10,3 - 17,1%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7,7, -12.9%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925"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Koulutuksen keskeyttäminen *)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lukiokoulutus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ammatillinen koulutus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ammattikorkeakoulutus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yliopistokoulutus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636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*) K-S luvuissa vain negat+tuntematon keskeyttäminen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925">
                <a:tc>
                  <a:txBody>
                    <a:bodyPr/>
                    <a:lstStyle/>
                    <a:p>
                      <a:pPr algn="l" fontAlgn="b"/>
                      <a:endParaRPr lang="fi-FI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Perusaste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19,9 %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21,7 %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Keskiaste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58,7 %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54,6 %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Korkeaaste (amk yliop, tutkija)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19,9 %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20,2 %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Koulutus tuntematon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140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YHT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69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Uutta strategiaa kohti –ELO-ryhmän työskentelyllä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i-FI" dirty="0" smtClean="0"/>
              <a:t>Lähtökohta yhdessä todetut </a:t>
            </a:r>
            <a:r>
              <a:rPr lang="fi-FI" dirty="0" smtClean="0">
                <a:solidFill>
                  <a:srgbClr val="0070C0"/>
                </a:solidFill>
              </a:rPr>
              <a:t>ONNISTUMISET JA HAASTEET</a:t>
            </a:r>
          </a:p>
          <a:p>
            <a:pPr>
              <a:lnSpc>
                <a:spcPct val="150000"/>
              </a:lnSpc>
            </a:pPr>
            <a:r>
              <a:rPr lang="fi-FI" dirty="0" smtClean="0">
                <a:solidFill>
                  <a:srgbClr val="0070C0"/>
                </a:solidFill>
              </a:rPr>
              <a:t>OLEMASSA OLEVAT ILMIÖT</a:t>
            </a:r>
            <a:r>
              <a:rPr lang="fi-FI" dirty="0" smtClean="0"/>
              <a:t>, joilla vaikutusta ohjaukseen</a:t>
            </a:r>
          </a:p>
          <a:p>
            <a:pPr>
              <a:lnSpc>
                <a:spcPct val="150000"/>
              </a:lnSpc>
            </a:pPr>
            <a:r>
              <a:rPr lang="fi-FI" dirty="0" smtClean="0"/>
              <a:t>Näkyvissä olevia </a:t>
            </a:r>
            <a:r>
              <a:rPr lang="fi-FI" dirty="0" smtClean="0">
                <a:solidFill>
                  <a:srgbClr val="3333FF"/>
                </a:solidFill>
              </a:rPr>
              <a:t>TOIMINTAYMPÄRISTÖN MUUTOKSIA </a:t>
            </a:r>
            <a:r>
              <a:rPr lang="fi-FI" dirty="0" smtClean="0"/>
              <a:t>, joilla on vaikutusta elinikäiseen ohjaukseen </a:t>
            </a:r>
          </a:p>
          <a:p>
            <a:pPr>
              <a:lnSpc>
                <a:spcPct val="150000"/>
              </a:lnSpc>
            </a:pPr>
            <a:r>
              <a:rPr lang="fi-FI" dirty="0" smtClean="0"/>
              <a:t>Muutosten ja ilmiöiden </a:t>
            </a:r>
            <a:r>
              <a:rPr lang="fi-FI" dirty="0" smtClean="0">
                <a:solidFill>
                  <a:srgbClr val="6600FF"/>
                </a:solidFill>
              </a:rPr>
              <a:t>POSITIIVISET JA NEGATIIVISET VAIKUTUKSET</a:t>
            </a:r>
          </a:p>
          <a:p>
            <a:pPr>
              <a:lnSpc>
                <a:spcPct val="150000"/>
              </a:lnSpc>
            </a:pPr>
            <a:r>
              <a:rPr lang="fi-FI" dirty="0" smtClean="0">
                <a:solidFill>
                  <a:srgbClr val="660066"/>
                </a:solidFill>
              </a:rPr>
              <a:t>ELO-verkoston toimivallassa olevat asiat</a:t>
            </a:r>
            <a:r>
              <a:rPr lang="fi-FI" dirty="0" smtClean="0"/>
              <a:t>? 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896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294092"/>
            <a:ext cx="10515600" cy="1325563"/>
          </a:xfrm>
        </p:spPr>
        <p:txBody>
          <a:bodyPr/>
          <a:lstStyle/>
          <a:p>
            <a:r>
              <a:rPr lang="fi-FI" dirty="0" smtClean="0"/>
              <a:t>Keski-Suomen Elinikäisen ohjauksen strategiset painopisteet vuosille 2017–2018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7943" y="1492370"/>
            <a:ext cx="10515600" cy="4952748"/>
          </a:xfrm>
          <a:prstGeom prst="rect">
            <a:avLst/>
          </a:prstGeom>
        </p:spPr>
      </p:pic>
      <p:sp>
        <p:nvSpPr>
          <p:cNvPr id="5" name="Suorakulmio 4"/>
          <p:cNvSpPr/>
          <p:nvPr/>
        </p:nvSpPr>
        <p:spPr>
          <a:xfrm>
            <a:off x="1181819" y="2148103"/>
            <a:ext cx="974784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…Tavoitteena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on, että </a:t>
            </a:r>
            <a:r>
              <a:rPr lang="fi-FI" sz="1400" dirty="0" smtClean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palveluvalikoima 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TE-palvelut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kuntien koulu- ja nuorisotoimi, </a:t>
            </a:r>
            <a:r>
              <a:rPr lang="fi-FI" sz="1400" dirty="0" err="1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sosiaali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 ja terveystoimi, KELA, oppilaitokset ja kolmas 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sektori ovat saatavilla ja </a:t>
            </a:r>
            <a:r>
              <a:rPr lang="fi-FI" sz="1400" dirty="0" smtClean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moniammatillinen yhteinen ohjaus 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toteutuu</a:t>
            </a:r>
            <a:r>
              <a:rPr lang="fi-FI" sz="12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endParaRPr lang="fi-FI" sz="1400" dirty="0">
              <a:solidFill>
                <a:prstClr val="black"/>
              </a:solidFill>
            </a:endParaRPr>
          </a:p>
        </p:txBody>
      </p:sp>
      <p:sp>
        <p:nvSpPr>
          <p:cNvPr id="6" name="Suorakulmio 5"/>
          <p:cNvSpPr/>
          <p:nvPr/>
        </p:nvSpPr>
        <p:spPr>
          <a:xfrm>
            <a:off x="1181819" y="3029845"/>
            <a:ext cx="99548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Ohjausideologian tarkastelu on tarpeen yhdessä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vahvemman verkostoitumisen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kanssa. Tämä tarkoittaa eri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toimijoiden roolien kirkastamista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muuttuvassa aluehallinnossa ja sen näkyväksi tekeminen eri toimijoille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Elinikäinen ohjaus jatkuu elinikäisen oppimisen sekä osaamisen uudelleen arvioinnin ja tunnistamisen myötä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aikuisiällä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fi-FI" sz="1400" dirty="0">
              <a:solidFill>
                <a:prstClr val="black"/>
              </a:solidFill>
            </a:endParaRPr>
          </a:p>
        </p:txBody>
      </p:sp>
      <p:sp>
        <p:nvSpPr>
          <p:cNvPr id="7" name="Suorakulmio 6"/>
          <p:cNvSpPr/>
          <p:nvPr/>
        </p:nvSpPr>
        <p:spPr>
          <a:xfrm>
            <a:off x="1114245" y="4013563"/>
            <a:ext cx="1058748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Yritysten ohjausrooli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tulee kasvamaan koulutussopimusten ja oppisopimusten kautta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Osaamisen tunnistaminen ja tunnustaminen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on entistä tärkeämpää. Yhteistyön haasteena on, että monen työelämään siirtyvän nuorten kohdalla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työelämävalmiudet eivät ole </a:t>
            </a:r>
            <a:r>
              <a:rPr lang="fi-FI" sz="1400" dirty="0" smtClean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riittävät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Ammatillisen koulutuksen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lisääntyvä oman vastuun korostuminen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näyttää olevan haasteellista merkittävälle osalle peruskoulussa heikommin menestyneistä. 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i-FI" sz="1400" dirty="0">
              <a:solidFill>
                <a:prstClr val="black"/>
              </a:solidFill>
            </a:endParaRPr>
          </a:p>
        </p:txBody>
      </p:sp>
      <p:sp>
        <p:nvSpPr>
          <p:cNvPr id="8" name="Suorakulmio 7"/>
          <p:cNvSpPr/>
          <p:nvPr/>
        </p:nvSpPr>
        <p:spPr>
          <a:xfrm>
            <a:off x="1114245" y="5058837"/>
            <a:ext cx="9963510" cy="1748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 err="1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Digitalisaation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todellinen käyttö edellyttää, että poliitikot ja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päättäjät ovat sisäistäneet </a:t>
            </a:r>
            <a:r>
              <a:rPr lang="fi-FI" sz="1400" dirty="0" err="1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digitalisaation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käytt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öönoton edellyttämät askeleet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Tehokas käyttö edellyttää selkeää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näkemystä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siitä, 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miten ohjauksen eri muotoja voidaan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mielekkäästi yhdistellä. </a:t>
            </a:r>
            <a:r>
              <a:rPr lang="fi-FI" sz="1400" dirty="0" err="1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Digitalisaatio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oikein käytettynä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edistää </a:t>
            </a:r>
            <a:r>
              <a:rPr lang="fi-FI" sz="1400" dirty="0" smtClean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tasa-arvoa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i-FI" sz="1400" dirty="0">
                <a:solidFill>
                  <a:srgbClr val="5B9BD5">
                    <a:lumMod val="50000"/>
                  </a:srgb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Informaatiopohjainen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toimintojen suunnittelu </a:t>
            </a:r>
            <a:r>
              <a:rPr lang="fi-FI" sz="14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on alkutekijöissään.</a:t>
            </a:r>
            <a:endParaRPr lang="fi-FI" sz="14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sz="1400" dirty="0" smtClean="0">
              <a:solidFill>
                <a:prstClr val="black"/>
              </a:solidFill>
            </a:endParaRPr>
          </a:p>
          <a:p>
            <a:endParaRPr lang="fi-FI" sz="1400" dirty="0" smtClean="0">
              <a:solidFill>
                <a:prstClr val="black"/>
              </a:solidFill>
            </a:endParaRPr>
          </a:p>
          <a:p>
            <a:r>
              <a:rPr lang="fi-FI" sz="1400" dirty="0" smtClean="0">
                <a:solidFill>
                  <a:prstClr val="black"/>
                </a:solidFill>
              </a:rPr>
              <a:t>Vapaaehtoistyö- </a:t>
            </a:r>
            <a:r>
              <a:rPr lang="fi-FI" sz="1400" dirty="0">
                <a:solidFill>
                  <a:prstClr val="black"/>
                </a:solidFill>
              </a:rPr>
              <a:t>ja vertaisohjauksen mahdollisuuksia tulisi hyödyntää </a:t>
            </a:r>
            <a:r>
              <a:rPr lang="fi-FI" sz="1400" dirty="0" smtClean="0">
                <a:solidFill>
                  <a:prstClr val="black"/>
                </a:solidFill>
              </a:rPr>
              <a:t>enemmän. </a:t>
            </a:r>
            <a:r>
              <a:rPr lang="fi-FI" sz="14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Tällä työmuodolla voisi tavoittaa niitä elinikäisen ohjauksen tarvitsijoita, joita ei muuten tavoiteta.</a:t>
            </a:r>
            <a:endParaRPr lang="fi-FI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02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Valtakunnalliset linjaukset Ohjaustoiminnan kehittämisestä (valtakunnallinen ELO-ryhmä 21.9.2016)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Yhtenäinen monialaisten ohjauspalvelujen toimintamalli kaikenikäisille kansalaisille vuoteen 2025 mennessä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 smtClean="0"/>
              <a:t>Perustana laaja kumppanuus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 smtClean="0"/>
              <a:t>Yhteistyö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 smtClean="0"/>
              <a:t>Osaaminen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 smtClean="0"/>
              <a:t>Sopimuksellisuus toimijoiden resurssien ja osaamisen yhteen kytkemisestä</a:t>
            </a:r>
          </a:p>
          <a:p>
            <a:pPr marL="228600" lvl="1">
              <a:spcBef>
                <a:spcPts val="1000"/>
              </a:spcBef>
            </a:pPr>
            <a:r>
              <a:rPr lang="fi-FI" sz="2800" dirty="0"/>
              <a:t>Kansalaisten osallisuus</a:t>
            </a:r>
          </a:p>
          <a:p>
            <a:pPr marL="228600" lvl="1">
              <a:spcBef>
                <a:spcPts val="1000"/>
              </a:spcBef>
            </a:pPr>
            <a:r>
              <a:rPr lang="fi-FI" sz="2800" dirty="0"/>
              <a:t>Palvelujen saatavuus</a:t>
            </a:r>
          </a:p>
          <a:p>
            <a:pPr marL="228600" lvl="1">
              <a:spcBef>
                <a:spcPts val="1000"/>
              </a:spcBef>
            </a:pPr>
            <a:r>
              <a:rPr lang="fi-FI" sz="2800" dirty="0"/>
              <a:t>Palvelujen laatu ja tehokkuus</a:t>
            </a:r>
          </a:p>
          <a:p>
            <a:pPr marL="457200" lvl="1" indent="0">
              <a:buNone/>
            </a:pPr>
            <a:endParaRPr lang="fi-FI" dirty="0" smtClean="0"/>
          </a:p>
          <a:p>
            <a:pPr marL="457200" lvl="1" indent="0">
              <a:buNone/>
            </a:pPr>
            <a:endParaRPr lang="fi-FI" dirty="0" smtClean="0"/>
          </a:p>
        </p:txBody>
      </p:sp>
      <p:sp>
        <p:nvSpPr>
          <p:cNvPr id="4" name="Ellipsi 3"/>
          <p:cNvSpPr/>
          <p:nvPr/>
        </p:nvSpPr>
        <p:spPr>
          <a:xfrm>
            <a:off x="8936966" y="4744529"/>
            <a:ext cx="1639020" cy="1500996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Osui maaliin </a:t>
            </a:r>
            <a:r>
              <a:rPr lang="fi-FI" dirty="0" smtClean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15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51" y="0"/>
            <a:ext cx="12059728" cy="6693559"/>
          </a:xfrm>
          <a:prstGeom prst="rect">
            <a:avLst/>
          </a:prstGeom>
        </p:spPr>
      </p:pic>
      <p:sp>
        <p:nvSpPr>
          <p:cNvPr id="3" name="Aalto 2"/>
          <p:cNvSpPr/>
          <p:nvPr/>
        </p:nvSpPr>
        <p:spPr>
          <a:xfrm rot="1152447">
            <a:off x="2160882" y="1121684"/>
            <a:ext cx="2999953" cy="1718763"/>
          </a:xfrm>
          <a:prstGeom prst="wave">
            <a:avLst>
              <a:gd name="adj1" fmla="val 12500"/>
              <a:gd name="adj2" fmla="val -280"/>
            </a:avLst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000" b="1" dirty="0" smtClean="0">
                <a:solidFill>
                  <a:srgbClr val="FFC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Poliittiset (P)</a:t>
            </a:r>
            <a:r>
              <a:rPr lang="fi-FI" sz="2000" dirty="0" smtClean="0"/>
              <a:t> </a:t>
            </a:r>
            <a:endParaRPr lang="fi-FI" sz="2000" dirty="0"/>
          </a:p>
        </p:txBody>
      </p:sp>
      <p:sp>
        <p:nvSpPr>
          <p:cNvPr id="5" name="Kaksoisaalto 4"/>
          <p:cNvSpPr/>
          <p:nvPr/>
        </p:nvSpPr>
        <p:spPr>
          <a:xfrm rot="1222674">
            <a:off x="5724882" y="1845631"/>
            <a:ext cx="3119223" cy="1225486"/>
          </a:xfrm>
          <a:prstGeom prst="doubleWav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b="1" dirty="0" smtClean="0">
                <a:solidFill>
                  <a:srgbClr val="FFC000"/>
                </a:solidFill>
              </a:rPr>
              <a:t>Taloudelliset (E)</a:t>
            </a:r>
            <a:endParaRPr lang="fi-FI" sz="2000" b="1" dirty="0">
              <a:solidFill>
                <a:srgbClr val="FFC000"/>
              </a:solidFill>
            </a:endParaRPr>
          </a:p>
        </p:txBody>
      </p:sp>
      <p:sp>
        <p:nvSpPr>
          <p:cNvPr id="6" name="Pystysuora käärö 5"/>
          <p:cNvSpPr/>
          <p:nvPr/>
        </p:nvSpPr>
        <p:spPr>
          <a:xfrm>
            <a:off x="2924355" y="2414632"/>
            <a:ext cx="2549518" cy="3278802"/>
          </a:xfrm>
          <a:prstGeom prst="verticalScroll">
            <a:avLst/>
          </a:prstGeom>
          <a:noFill/>
          <a:ln w="28575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b="1" dirty="0" smtClean="0">
                <a:solidFill>
                  <a:srgbClr val="FFFF00"/>
                </a:solidFill>
              </a:rPr>
              <a:t>Sosiaaliset</a:t>
            </a:r>
          </a:p>
          <a:p>
            <a:pPr algn="ctr"/>
            <a:r>
              <a:rPr lang="fi-FI" sz="2000" b="1" dirty="0" smtClean="0">
                <a:solidFill>
                  <a:srgbClr val="FFFF00"/>
                </a:solidFill>
              </a:rPr>
              <a:t>(S)</a:t>
            </a:r>
            <a:endParaRPr lang="fi-FI" sz="2000" b="1" dirty="0">
              <a:solidFill>
                <a:srgbClr val="FFFF00"/>
              </a:solidFill>
            </a:endParaRPr>
          </a:p>
        </p:txBody>
      </p:sp>
      <p:sp>
        <p:nvSpPr>
          <p:cNvPr id="7" name="Vaakasuora käärö 6"/>
          <p:cNvSpPr/>
          <p:nvPr/>
        </p:nvSpPr>
        <p:spPr>
          <a:xfrm rot="21115751">
            <a:off x="4597878" y="3603214"/>
            <a:ext cx="2881223" cy="1717386"/>
          </a:xfrm>
          <a:prstGeom prst="horizontalScroll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b="1" dirty="0" smtClean="0">
                <a:solidFill>
                  <a:srgbClr val="FFC000"/>
                </a:solidFill>
              </a:rPr>
              <a:t>Teknologiset (T)</a:t>
            </a:r>
            <a:endParaRPr lang="fi-FI" sz="2000" b="1" dirty="0">
              <a:solidFill>
                <a:srgbClr val="FFC000"/>
              </a:solidFill>
            </a:endParaRPr>
          </a:p>
        </p:txBody>
      </p:sp>
      <p:sp>
        <p:nvSpPr>
          <p:cNvPr id="8" name="Aalto 7"/>
          <p:cNvSpPr/>
          <p:nvPr/>
        </p:nvSpPr>
        <p:spPr>
          <a:xfrm>
            <a:off x="4464643" y="549698"/>
            <a:ext cx="5124091" cy="1312461"/>
          </a:xfrm>
          <a:prstGeom prst="wave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b="1" dirty="0" smtClean="0">
                <a:solidFill>
                  <a:srgbClr val="FFC000"/>
                </a:solidFill>
              </a:rPr>
              <a:t>Ympäristöllinen (E)</a:t>
            </a:r>
            <a:endParaRPr lang="fi-FI" sz="2000" b="1" dirty="0">
              <a:solidFill>
                <a:srgbClr val="FFC000"/>
              </a:solidFill>
            </a:endParaRPr>
          </a:p>
        </p:txBody>
      </p:sp>
      <p:sp>
        <p:nvSpPr>
          <p:cNvPr id="9" name="Kaksoisaalto 8"/>
          <p:cNvSpPr/>
          <p:nvPr/>
        </p:nvSpPr>
        <p:spPr>
          <a:xfrm>
            <a:off x="5908070" y="2665484"/>
            <a:ext cx="2752851" cy="1492448"/>
          </a:xfrm>
          <a:prstGeom prst="doubleWav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dirty="0" smtClean="0">
                <a:solidFill>
                  <a:srgbClr val="FFFF00"/>
                </a:solidFill>
              </a:rPr>
              <a:t>Asiakkaat (C) </a:t>
            </a:r>
            <a:endParaRPr lang="fi-FI" sz="2400" b="1" dirty="0">
              <a:solidFill>
                <a:srgbClr val="FFFF00"/>
              </a:solidFill>
            </a:endParaRPr>
          </a:p>
        </p:txBody>
      </p:sp>
      <p:sp>
        <p:nvSpPr>
          <p:cNvPr id="10" name="Vuokaaviosymboli: Rajoitin 9"/>
          <p:cNvSpPr/>
          <p:nvPr/>
        </p:nvSpPr>
        <p:spPr>
          <a:xfrm>
            <a:off x="353682" y="6383547"/>
            <a:ext cx="1190445" cy="301752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chemeClr val="tx1"/>
                </a:solidFill>
              </a:rPr>
              <a:t>PESTEC</a:t>
            </a:r>
            <a:endParaRPr lang="fi-FI" b="1" dirty="0">
              <a:solidFill>
                <a:schemeClr val="tx1"/>
              </a:solidFill>
            </a:endParaRPr>
          </a:p>
        </p:txBody>
      </p:sp>
      <p:sp>
        <p:nvSpPr>
          <p:cNvPr id="14" name="Ellipsi 13"/>
          <p:cNvSpPr/>
          <p:nvPr/>
        </p:nvSpPr>
        <p:spPr>
          <a:xfrm>
            <a:off x="4491588" y="701736"/>
            <a:ext cx="3229054" cy="538288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r>
              <a:rPr lang="fi-FI" sz="3200" b="1" dirty="0" smtClean="0">
                <a:solidFill>
                  <a:srgbClr val="00FFFF"/>
                </a:solidFill>
                <a:latin typeface="Edwardian Script ITC" panose="030303020407070D0804" pitchFamily="66" charset="0"/>
              </a:rPr>
              <a:t>Elo-toiminta</a:t>
            </a:r>
            <a:endParaRPr lang="fi-FI" sz="3200" b="1" dirty="0">
              <a:solidFill>
                <a:srgbClr val="00FFFF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15" name="Vuokaaviosymboli: Rajoitin 14"/>
          <p:cNvSpPr/>
          <p:nvPr/>
        </p:nvSpPr>
        <p:spPr>
          <a:xfrm>
            <a:off x="4787660" y="1368110"/>
            <a:ext cx="1120410" cy="519740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rgbClr val="00FFFF"/>
                </a:solidFill>
              </a:rPr>
              <a:t>Keski-Suomi</a:t>
            </a:r>
            <a:endParaRPr lang="fi-FI" dirty="0">
              <a:solidFill>
                <a:srgbClr val="00FFFF"/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889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Ohjauksen toimintaympäristö muutoksessa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err="1">
                <a:solidFill>
                  <a:srgbClr val="7030A0"/>
                </a:solidFill>
              </a:rPr>
              <a:t>P</a:t>
            </a:r>
            <a:r>
              <a:rPr lang="fi-FI" dirty="0" err="1" smtClean="0"/>
              <a:t>olitical</a:t>
            </a:r>
            <a:r>
              <a:rPr lang="fi-FI" dirty="0" smtClean="0"/>
              <a:t>: </a:t>
            </a:r>
            <a:r>
              <a:rPr lang="fi-FI" sz="1800" dirty="0" smtClean="0"/>
              <a:t>OPS2016, Ammatillisen koulutuksen reformi, korkeakoulujen valintaperusteiden muutokset, aluehallintouudistus jakaa maakuntaviraston ja kunnan tehtävät uudelleen sekä muotoilee TE-palvelut kasvupalveluiksi, palvelujen järjestäjä-tuottaja eriyttäminen, demokratian murros…</a:t>
            </a:r>
          </a:p>
          <a:p>
            <a:r>
              <a:rPr lang="fi-FI" b="1" dirty="0" err="1" smtClean="0">
                <a:solidFill>
                  <a:srgbClr val="7030A0"/>
                </a:solidFill>
              </a:rPr>
              <a:t>E</a:t>
            </a:r>
            <a:r>
              <a:rPr lang="fi-FI" dirty="0" err="1" smtClean="0"/>
              <a:t>conomical</a:t>
            </a:r>
            <a:r>
              <a:rPr lang="fi-FI" dirty="0" smtClean="0"/>
              <a:t>: </a:t>
            </a:r>
            <a:r>
              <a:rPr lang="fi-FI" sz="1800" dirty="0" smtClean="0"/>
              <a:t>resurssien uudelleen kohdennus, niukkuus, alueiden erilaistuminen ja erikoistuminen …  </a:t>
            </a:r>
          </a:p>
          <a:p>
            <a:r>
              <a:rPr lang="fi-FI" b="1" dirty="0" err="1" smtClean="0">
                <a:solidFill>
                  <a:srgbClr val="7030A0"/>
                </a:solidFill>
              </a:rPr>
              <a:t>S</a:t>
            </a:r>
            <a:r>
              <a:rPr lang="fi-FI" dirty="0" err="1" smtClean="0"/>
              <a:t>ocial</a:t>
            </a:r>
            <a:r>
              <a:rPr lang="fi-FI" dirty="0" smtClean="0"/>
              <a:t>: </a:t>
            </a:r>
            <a:r>
              <a:rPr lang="fi-FI" sz="1800" dirty="0" smtClean="0"/>
              <a:t>osaaminen </a:t>
            </a:r>
            <a:r>
              <a:rPr lang="fi-FI" sz="1800" dirty="0"/>
              <a:t>tutkintoja </a:t>
            </a:r>
            <a:r>
              <a:rPr lang="fi-FI" sz="1800" dirty="0" smtClean="0"/>
              <a:t>tärkeämpi, väestön jakautuminen,  ”totuuden jälkeinen aika” </a:t>
            </a:r>
          </a:p>
          <a:p>
            <a:r>
              <a:rPr lang="fi-FI" b="1" dirty="0" err="1" smtClean="0">
                <a:solidFill>
                  <a:srgbClr val="7030A0"/>
                </a:solidFill>
              </a:rPr>
              <a:t>T</a:t>
            </a:r>
            <a:r>
              <a:rPr lang="fi-FI" dirty="0" err="1" smtClean="0"/>
              <a:t>eknological</a:t>
            </a:r>
            <a:r>
              <a:rPr lang="fi-FI" dirty="0" smtClean="0"/>
              <a:t>: </a:t>
            </a:r>
            <a:r>
              <a:rPr lang="fi-FI" sz="1800" dirty="0" smtClean="0"/>
              <a:t>tieto saatavilla kaikille kaikkialla, etäoppiminen, taitovaatimukset, teknologia ei toimi odotetulla tavalla, kun sisäänajo sivuutetaan, </a:t>
            </a:r>
          </a:p>
          <a:p>
            <a:r>
              <a:rPr lang="fi-FI" b="1" dirty="0" err="1" smtClean="0">
                <a:solidFill>
                  <a:srgbClr val="7030A0"/>
                </a:solidFill>
              </a:rPr>
              <a:t>E</a:t>
            </a:r>
            <a:r>
              <a:rPr lang="fi-FI" dirty="0" err="1" smtClean="0"/>
              <a:t>cological</a:t>
            </a:r>
            <a:r>
              <a:rPr lang="fi-FI" dirty="0" smtClean="0"/>
              <a:t>: </a:t>
            </a:r>
            <a:r>
              <a:rPr lang="fi-FI" sz="1800" dirty="0" smtClean="0"/>
              <a:t>työelämän ja osaamistarpeiden jatkuva muutos, maahanmuuttajien määrän kasvu, kansainvälistyminen, kriisien arkipäiväistyminen, lokaali-globaali korostuu</a:t>
            </a:r>
          </a:p>
          <a:p>
            <a:r>
              <a:rPr lang="fi-FI" b="1" dirty="0" err="1" smtClean="0">
                <a:solidFill>
                  <a:srgbClr val="7030A0"/>
                </a:solidFill>
              </a:rPr>
              <a:t>C</a:t>
            </a:r>
            <a:r>
              <a:rPr lang="fi-FI" dirty="0" err="1" smtClean="0"/>
              <a:t>ustomer</a:t>
            </a:r>
            <a:r>
              <a:rPr lang="fi-FI" dirty="0" smtClean="0"/>
              <a:t>: </a:t>
            </a:r>
            <a:r>
              <a:rPr lang="fi-FI" sz="1800" dirty="0" smtClean="0"/>
              <a:t>erilaistuvat tarpeet, optimoiva oppimishyödykkeiden kuluttaja, sitoutuminen heikkenee, laatutietoisuus, palveluohjaustarve … </a:t>
            </a: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804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1814512"/>
            <a:ext cx="5715000" cy="32289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sp>
        <p:nvSpPr>
          <p:cNvPr id="4" name="Ellipsi 3"/>
          <p:cNvSpPr/>
          <p:nvPr/>
        </p:nvSpPr>
        <p:spPr>
          <a:xfrm>
            <a:off x="327804" y="379562"/>
            <a:ext cx="3562709" cy="160451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600" dirty="0" smtClean="0">
                <a:solidFill>
                  <a:schemeClr val="tx1"/>
                </a:solidFill>
              </a:rPr>
              <a:t>ASIAKASTA VARTEN </a:t>
            </a:r>
            <a:endParaRPr lang="fi-FI" sz="3600" dirty="0"/>
          </a:p>
        </p:txBody>
      </p:sp>
      <p:sp>
        <p:nvSpPr>
          <p:cNvPr id="6" name="Suorakulmio 5"/>
          <p:cNvSpPr/>
          <p:nvPr/>
        </p:nvSpPr>
        <p:spPr>
          <a:xfrm>
            <a:off x="414069" y="5043487"/>
            <a:ext cx="2152290" cy="12796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… JA KEHITTÄÄ TOIMINTAANSA ETEENPÄIN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7" name="Suorakulmio 6"/>
          <p:cNvSpPr/>
          <p:nvPr/>
        </p:nvSpPr>
        <p:spPr>
          <a:xfrm>
            <a:off x="9126029" y="596539"/>
            <a:ext cx="1889185" cy="1387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JOKAINEN OHJAAJA TEKEE PARHAANSA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8" name="Suorakulmio 7"/>
          <p:cNvSpPr/>
          <p:nvPr/>
        </p:nvSpPr>
        <p:spPr>
          <a:xfrm>
            <a:off x="9497683" y="4606506"/>
            <a:ext cx="1915064" cy="13888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… MUTTA ON ASIOITA, JOTKA ON HYVÄÄ KÄSITELLÄ YHDESSÄ…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07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102" y="12829"/>
            <a:ext cx="10757140" cy="6672790"/>
          </a:xfrm>
          <a:prstGeom prst="rect">
            <a:avLst/>
          </a:prstGeom>
          <a:solidFill>
            <a:schemeClr val="accent2"/>
          </a:solidFill>
        </p:spPr>
      </p:pic>
      <p:sp>
        <p:nvSpPr>
          <p:cNvPr id="3" name="Kuvaselitepilvi 2"/>
          <p:cNvSpPr/>
          <p:nvPr/>
        </p:nvSpPr>
        <p:spPr>
          <a:xfrm>
            <a:off x="1656271" y="2027207"/>
            <a:ext cx="914400" cy="61264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Kuvaselitepilvi 3"/>
          <p:cNvSpPr/>
          <p:nvPr/>
        </p:nvSpPr>
        <p:spPr>
          <a:xfrm>
            <a:off x="7142671" y="301925"/>
            <a:ext cx="595223" cy="55209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Kuvaselitepilvi 4"/>
          <p:cNvSpPr/>
          <p:nvPr/>
        </p:nvSpPr>
        <p:spPr>
          <a:xfrm>
            <a:off x="8617789" y="2027207"/>
            <a:ext cx="914400" cy="61264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Kuvaselitepilvi 5"/>
          <p:cNvSpPr/>
          <p:nvPr/>
        </p:nvSpPr>
        <p:spPr>
          <a:xfrm>
            <a:off x="6983082" y="4589253"/>
            <a:ext cx="914400" cy="61264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Kuvaselitepilvi 6"/>
          <p:cNvSpPr/>
          <p:nvPr/>
        </p:nvSpPr>
        <p:spPr>
          <a:xfrm>
            <a:off x="1199071" y="-34678"/>
            <a:ext cx="914400" cy="61264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5-sakarainen tähti 8"/>
          <p:cNvSpPr/>
          <p:nvPr/>
        </p:nvSpPr>
        <p:spPr>
          <a:xfrm>
            <a:off x="1733909" y="2950234"/>
            <a:ext cx="232914" cy="353683"/>
          </a:xfrm>
          <a:prstGeom prst="star5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5-sakarainen tähti 9"/>
          <p:cNvSpPr/>
          <p:nvPr/>
        </p:nvSpPr>
        <p:spPr>
          <a:xfrm>
            <a:off x="7621436" y="5423246"/>
            <a:ext cx="232914" cy="353683"/>
          </a:xfrm>
          <a:prstGeom prst="star5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5-sakarainen tähti 10"/>
          <p:cNvSpPr/>
          <p:nvPr/>
        </p:nvSpPr>
        <p:spPr>
          <a:xfrm>
            <a:off x="9999451" y="4577857"/>
            <a:ext cx="232914" cy="353683"/>
          </a:xfrm>
          <a:prstGeom prst="star5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5-sakarainen tähti 11"/>
          <p:cNvSpPr/>
          <p:nvPr/>
        </p:nvSpPr>
        <p:spPr>
          <a:xfrm>
            <a:off x="8617789" y="3057078"/>
            <a:ext cx="232914" cy="353683"/>
          </a:xfrm>
          <a:prstGeom prst="star5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5-sakarainen tähti 12"/>
          <p:cNvSpPr/>
          <p:nvPr/>
        </p:nvSpPr>
        <p:spPr>
          <a:xfrm>
            <a:off x="7200178" y="1065349"/>
            <a:ext cx="232914" cy="353683"/>
          </a:xfrm>
          <a:prstGeom prst="star5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5-sakarainen tähti 13"/>
          <p:cNvSpPr/>
          <p:nvPr/>
        </p:nvSpPr>
        <p:spPr>
          <a:xfrm>
            <a:off x="1279582" y="711714"/>
            <a:ext cx="232914" cy="353683"/>
          </a:xfrm>
          <a:prstGeom prst="star5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5" name="Suora yhdysviiva 14"/>
          <p:cNvCxnSpPr/>
          <p:nvPr/>
        </p:nvCxnSpPr>
        <p:spPr>
          <a:xfrm>
            <a:off x="1512496" y="983411"/>
            <a:ext cx="5828583" cy="3105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>
            <a:endCxn id="9" idx="1"/>
          </p:cNvCxnSpPr>
          <p:nvPr/>
        </p:nvCxnSpPr>
        <p:spPr>
          <a:xfrm flipH="1" flipV="1">
            <a:off x="1733909" y="3085329"/>
            <a:ext cx="5887527" cy="24700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yhdysviiva 18"/>
          <p:cNvCxnSpPr/>
          <p:nvPr/>
        </p:nvCxnSpPr>
        <p:spPr>
          <a:xfrm flipH="1" flipV="1">
            <a:off x="1414732" y="1190445"/>
            <a:ext cx="319177" cy="1866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>
            <a:endCxn id="13" idx="2"/>
          </p:cNvCxnSpPr>
          <p:nvPr/>
        </p:nvCxnSpPr>
        <p:spPr>
          <a:xfrm flipV="1">
            <a:off x="1966823" y="1419031"/>
            <a:ext cx="5277838" cy="1638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/>
          <p:cNvCxnSpPr/>
          <p:nvPr/>
        </p:nvCxnSpPr>
        <p:spPr>
          <a:xfrm>
            <a:off x="7433092" y="1419032"/>
            <a:ext cx="1184697" cy="1666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uora yhdysviiva 24"/>
          <p:cNvCxnSpPr/>
          <p:nvPr/>
        </p:nvCxnSpPr>
        <p:spPr>
          <a:xfrm flipH="1" flipV="1">
            <a:off x="1414732" y="1190445"/>
            <a:ext cx="8584719" cy="3554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latunnisteen paikkamerkki 2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785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on tehty – </a:t>
            </a:r>
            <a:r>
              <a:rPr lang="fi-FI" dirty="0" smtClean="0"/>
              <a:t>K-S:n strategiset </a:t>
            </a:r>
            <a:br>
              <a:rPr lang="fi-FI" dirty="0" smtClean="0"/>
            </a:br>
            <a:r>
              <a:rPr lang="fi-FI" dirty="0" smtClean="0"/>
              <a:t>painopisteet </a:t>
            </a:r>
            <a:r>
              <a:rPr lang="fi-FI" dirty="0"/>
              <a:t>2015-2016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i-FI" sz="3800" b="1" dirty="0" smtClean="0"/>
              <a:t>Keski-Suomen strategiset painopisteet vuosille 2015-2016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3800" b="1" cap="small" dirty="0">
                <a:solidFill>
                  <a:srgbClr val="000000"/>
                </a:solidFill>
                <a:latin typeface="Segoe UI" panose="020B0502040204020203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Opiskelu- ja työkuntoisuuden </a:t>
            </a:r>
            <a:r>
              <a:rPr lang="fi-FI" sz="3800" b="1" cap="small" dirty="0" smtClean="0">
                <a:solidFill>
                  <a:srgbClr val="000000"/>
                </a:solidFill>
                <a:latin typeface="Segoe UI" panose="020B0502040204020203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turvaaminen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fi-FI" sz="3800" b="1" cap="small" dirty="0" smtClean="0">
              <a:solidFill>
                <a:srgbClr val="000000"/>
              </a:solidFill>
              <a:latin typeface="Segoe UI" panose="020B0502040204020203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3800" b="1" cap="small" dirty="0" smtClean="0">
                <a:solidFill>
                  <a:srgbClr val="000000"/>
                </a:solidFill>
                <a:latin typeface="Segoe UI" panose="020B0502040204020203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Perusteltuihin </a:t>
            </a:r>
            <a:r>
              <a:rPr lang="fi-FI" sz="3800" b="1" cap="small" dirty="0">
                <a:solidFill>
                  <a:srgbClr val="000000"/>
                </a:solidFill>
                <a:latin typeface="Segoe UI" panose="020B0502040204020203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ja mielekkäisiin valintoihin ohjauksen toimijoiden ohjausotetta vahvistamalla</a:t>
            </a:r>
            <a:endParaRPr lang="fi-FI" sz="3800" dirty="0">
              <a:latin typeface="Segoe UI" panose="020B0502040204020203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fi-FI" sz="3800" b="1" cap="small" dirty="0">
                <a:solidFill>
                  <a:srgbClr val="000000"/>
                </a:solidFill>
                <a:latin typeface="Segoe UI" panose="020B0502040204020203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fi-FI" sz="3800" dirty="0" smtClean="0">
              <a:latin typeface="Segoe UI" panose="020B0502040204020203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3800" b="1" cap="small" dirty="0" smtClean="0">
                <a:solidFill>
                  <a:srgbClr val="000000"/>
                </a:solidFill>
                <a:latin typeface="Segoe UI" panose="020B0502040204020203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hanketoimijoiden verkottaminen synergiaetujen lisäämiseksi ohjauksessa</a:t>
            </a:r>
            <a:endParaRPr lang="fi-FI" sz="3800" dirty="0" smtClean="0">
              <a:latin typeface="Segoe UI" panose="020B0502040204020203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Onnistumiset ja haasteet kirjattu:</a:t>
            </a:r>
            <a:endParaRPr lang="fi-FI" dirty="0"/>
          </a:p>
          <a:p>
            <a:pPr marL="0" indent="0">
              <a:buNone/>
            </a:pPr>
            <a:r>
              <a:rPr lang="fi-FI" dirty="0" smtClean="0">
                <a:hlinkClick r:id="rId2"/>
              </a:rPr>
              <a:t>Keski-Suomen strategiset painopisteet 2015-2016 sekä tavoitteiden suunnassa tehdyt toimenpiteet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i-FI" b="1" dirty="0"/>
              <a:t>Valtakunnallinen ELO-ryhmä</a:t>
            </a:r>
            <a:r>
              <a:rPr lang="fi-FI" dirty="0"/>
              <a:t> on keväällä 2015 tarkentanut kehittämistoimien kohteeksi </a:t>
            </a:r>
            <a:r>
              <a:rPr lang="fi-FI" b="1" dirty="0"/>
              <a:t>vuosille 2015 -2020</a:t>
            </a:r>
            <a:r>
              <a:rPr lang="fi-FI" dirty="0"/>
              <a:t> seuraavat painopisteet:  </a:t>
            </a:r>
          </a:p>
          <a:p>
            <a:pPr lvl="0"/>
            <a:r>
              <a:rPr lang="fi-FI" sz="2900" b="1" dirty="0"/>
              <a:t>Jokaiselle kansalaiselle urahallintataidot</a:t>
            </a:r>
            <a:r>
              <a:rPr lang="fi-FI" sz="2900" dirty="0"/>
              <a:t>. Kansalaisten koulutus- ja työelämäratkaisujen osuvuutta edistävien urahallintataitojen kehittyminen otetaan strategiseksi tavoitteeksi eri hallinnonaloilla.</a:t>
            </a:r>
          </a:p>
          <a:p>
            <a:pPr lvl="0"/>
            <a:r>
              <a:rPr lang="fi-FI" sz="2900" b="1" dirty="0"/>
              <a:t>Ohjauksen resurssit ja saatavuus.</a:t>
            </a:r>
            <a:r>
              <a:rPr lang="fi-FI" sz="2900" dirty="0"/>
              <a:t> Ohjauksen riittävä saatavuus varmistetaan jatkamalla poikkihallinnollisen, monialaisen yhteistyön kehittämistä, yhteistyön laajentamista </a:t>
            </a:r>
            <a:r>
              <a:rPr lang="fi-FI" sz="2900" dirty="0" err="1"/>
              <a:t>sosiaali</a:t>
            </a:r>
            <a:r>
              <a:rPr lang="fi-FI" sz="2900" dirty="0"/>
              <a:t>- ja terveyspalvelujen suuntaan ja hyödyntämällä monikanavaisuuden täysimääräisesti. Eri toimijoiden monialaiset, yhteiset tieto-, neuvonta- ja ohjauspalvelut suunnataan kaikenikäisille (Ohjaamo-palvelujen kehittäminen nuorten lisäksi myös aikuisille).</a:t>
            </a:r>
          </a:p>
          <a:p>
            <a:pPr lvl="0"/>
            <a:r>
              <a:rPr lang="fi-FI" sz="2900" b="1" dirty="0"/>
              <a:t>Digitaalisuus ja ohjaus</a:t>
            </a:r>
            <a:r>
              <a:rPr lang="fi-FI" sz="2900" dirty="0"/>
              <a:t>.  Eri toimijoiden yhteinen verkko-ohjaus, digitaalisuuden (paikasta riippumattomuus, 24/7, vuorovaikutteisuus) kehittäminen muiden tieto- neuvonta ja ohjauspalvelujen palvelukanavien rinnalla. </a:t>
            </a:r>
          </a:p>
          <a:p>
            <a:pPr lvl="0"/>
            <a:r>
              <a:rPr lang="fi-FI" sz="2900" b="1" dirty="0"/>
              <a:t>Ohjauksen laatu.</a:t>
            </a:r>
            <a:r>
              <a:rPr lang="fi-FI" sz="2900" dirty="0"/>
              <a:t> Systemaattinen palaute- ja laadunvarmentamisen järjestelmä. Ohjaushenkilöstön osaamisen varmistaminen.  </a:t>
            </a:r>
          </a:p>
          <a:p>
            <a:pPr marL="0" indent="0">
              <a:buNone/>
            </a:pPr>
            <a:r>
              <a:rPr lang="fi-FI" dirty="0"/>
              <a:t>(Ulla-Jill Karlsson, TNO-päivät, Salmia 22.4.2015)</a:t>
            </a:r>
          </a:p>
          <a:p>
            <a:pPr marL="0" indent="0">
              <a:buNone/>
            </a:pPr>
            <a:r>
              <a:rPr lang="fi-FI" b="1" dirty="0"/>
              <a:t> </a:t>
            </a:r>
            <a:endParaRPr lang="fi-FI" dirty="0"/>
          </a:p>
          <a:p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  <p:cxnSp>
        <p:nvCxnSpPr>
          <p:cNvPr id="9" name="Suora yhdysviiva 8"/>
          <p:cNvCxnSpPr/>
          <p:nvPr/>
        </p:nvCxnSpPr>
        <p:spPr>
          <a:xfrm flipV="1">
            <a:off x="5900468" y="2353618"/>
            <a:ext cx="415505" cy="182548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/>
        </p:nvCxnSpPr>
        <p:spPr>
          <a:xfrm flipV="1">
            <a:off x="5784011" y="3053107"/>
            <a:ext cx="439946" cy="193600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/>
        </p:nvCxnSpPr>
        <p:spPr>
          <a:xfrm>
            <a:off x="5694873" y="3285392"/>
            <a:ext cx="621100" cy="1611191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5589917" y="4725328"/>
            <a:ext cx="726056" cy="209940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/>
        </p:nvCxnSpPr>
        <p:spPr>
          <a:xfrm>
            <a:off x="5784011" y="2693680"/>
            <a:ext cx="531962" cy="361007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/>
          <p:cNvCxnSpPr/>
          <p:nvPr/>
        </p:nvCxnSpPr>
        <p:spPr>
          <a:xfrm flipV="1">
            <a:off x="5589917" y="2353618"/>
            <a:ext cx="726056" cy="2352856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01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fi-FI" dirty="0" smtClean="0"/>
              <a:t>Yhteisiä toimenpiteitä strategian toteuttamiseksi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ELO-verkostossa haasteen käsittelyä </a:t>
            </a:r>
          </a:p>
          <a:p>
            <a:r>
              <a:rPr lang="fi-FI" dirty="0" smtClean="0"/>
              <a:t>ELO-verkostossa eri toimijoiden työn jakamista ja liittymäkohtien tunnistamista</a:t>
            </a:r>
          </a:p>
          <a:p>
            <a:r>
              <a:rPr lang="fi-FI" dirty="0" smtClean="0"/>
              <a:t> ELOPELTO – toiminta</a:t>
            </a:r>
          </a:p>
          <a:p>
            <a:pPr lvl="1"/>
            <a:r>
              <a:rPr lang="fi-FI" dirty="0" smtClean="0"/>
              <a:t>Nostaa ohjauksen ”kipeitä” tai uusia asioita käsittelyyn</a:t>
            </a:r>
          </a:p>
          <a:p>
            <a:pPr lvl="1"/>
            <a:r>
              <a:rPr lang="fi-FI" dirty="0" smtClean="0"/>
              <a:t>Moniammatillinen</a:t>
            </a:r>
          </a:p>
          <a:p>
            <a:pPr lvl="1"/>
            <a:r>
              <a:rPr lang="fi-FI" dirty="0" smtClean="0"/>
              <a:t>Ohjaajien verkostoituminen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LSSAVI, KESELY, PIRELY, POHELY, EPOELY koulutusyhteistyö</a:t>
            </a:r>
          </a:p>
          <a:p>
            <a:pPr lvl="1"/>
            <a:r>
              <a:rPr lang="fi-FI" dirty="0"/>
              <a:t>Suunnitellaan sisältöjä </a:t>
            </a:r>
            <a:r>
              <a:rPr lang="fi-FI" dirty="0" smtClean="0"/>
              <a:t>kokonaisuuksiksi, esim. ohjauksen tulevaisuussarja, koulukiusaaminen ja NEET</a:t>
            </a:r>
          </a:p>
          <a:p>
            <a:pPr lvl="1"/>
            <a:r>
              <a:rPr lang="fi-FI" dirty="0" smtClean="0"/>
              <a:t>Toteutusta yhdessä</a:t>
            </a:r>
          </a:p>
          <a:p>
            <a:pPr lvl="1"/>
            <a:r>
              <a:rPr lang="fi-FI" dirty="0" err="1" smtClean="0"/>
              <a:t>Streemaukset</a:t>
            </a:r>
            <a:endParaRPr lang="fi-FI" dirty="0" smtClean="0"/>
          </a:p>
          <a:p>
            <a:pPr lvl="1"/>
            <a:r>
              <a:rPr lang="fi-FI" dirty="0" smtClean="0"/>
              <a:t>Yhteinen markkinointi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393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Onnistumisia  – strategia 2015-2016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Jatkuva haku ammatilliseen koulutukseen</a:t>
            </a:r>
            <a:r>
              <a:rPr lang="fi-FI" dirty="0"/>
              <a:t> mahdollistaa opintojen aloituksen joustavasti ja myös valmistuminen henkilökohtaisen suunnitelman mukaan nykyistä nopeammin. </a:t>
            </a:r>
            <a:endParaRPr lang="fi-FI" dirty="0" smtClean="0"/>
          </a:p>
          <a:p>
            <a:r>
              <a:rPr lang="fi-FI" b="1" dirty="0"/>
              <a:t>Henkilökohtaistamisessa</a:t>
            </a:r>
            <a:r>
              <a:rPr lang="fi-FI" dirty="0"/>
              <a:t> on edistytty miettimään opintopolkuja ja tutkinnonosia muista tutkinnoista. Mahdollista opiskella myös yhtä tutkinnonosaa.</a:t>
            </a:r>
          </a:p>
          <a:p>
            <a:r>
              <a:rPr lang="fi-FI" b="1" dirty="0"/>
              <a:t>Koulukiusaaminen </a:t>
            </a:r>
            <a:r>
              <a:rPr lang="fi-FI" dirty="0"/>
              <a:t>on ollut huomion kohteena ja sen syistä on muodostunut tarkempi kuva. Puuttumista tarvitaan kaikilla tasoilla, mutta erityisesti on tullut esille, että kiusaamisen alku on jo varhaiskasvatusvaiheessa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111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68120"/>
          </a:xfrm>
        </p:spPr>
        <p:txBody>
          <a:bodyPr>
            <a:normAutofit/>
          </a:bodyPr>
          <a:lstStyle/>
          <a:p>
            <a:r>
              <a:rPr lang="fi-FI" sz="1600" dirty="0" smtClean="0"/>
              <a:t>Onnistumisia jatkuu..</a:t>
            </a:r>
            <a:endParaRPr lang="fi-FI" sz="1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854015"/>
            <a:ext cx="10515600" cy="5322948"/>
          </a:xfrm>
        </p:spPr>
        <p:txBody>
          <a:bodyPr/>
          <a:lstStyle/>
          <a:p>
            <a:r>
              <a:rPr lang="fi-FI" b="1" dirty="0"/>
              <a:t>Ohjaus </a:t>
            </a:r>
            <a:r>
              <a:rPr lang="fi-FI" dirty="0"/>
              <a:t>räätälöitynä ja aidon </a:t>
            </a:r>
            <a:r>
              <a:rPr lang="fi-FI" b="1" dirty="0"/>
              <a:t>kohtaamisen </a:t>
            </a:r>
            <a:r>
              <a:rPr lang="fi-FI" dirty="0"/>
              <a:t>periaatteella on </a:t>
            </a:r>
            <a:r>
              <a:rPr lang="fi-FI" b="1" dirty="0"/>
              <a:t>osoittanut tuloksellisuutta</a:t>
            </a:r>
            <a:r>
              <a:rPr lang="fi-FI" dirty="0"/>
              <a:t>. </a:t>
            </a:r>
            <a:r>
              <a:rPr lang="fi-FI" dirty="0" smtClean="0"/>
              <a:t>Nuorisotyö koulussa ja </a:t>
            </a:r>
            <a:r>
              <a:rPr lang="fi-FI" dirty="0" err="1" smtClean="0"/>
              <a:t>Hyvis</a:t>
            </a:r>
            <a:r>
              <a:rPr lang="fi-FI" dirty="0" smtClean="0"/>
              <a:t>-toimintamalli pysyvinä esimerkkeinä</a:t>
            </a:r>
          </a:p>
          <a:p>
            <a:r>
              <a:rPr lang="fi-FI" b="1" dirty="0"/>
              <a:t>Monialaisen ja monihallinnollisen ohjauksen toteutumista kohti </a:t>
            </a:r>
            <a:r>
              <a:rPr lang="fi-FI" dirty="0"/>
              <a:t>on edetty eri tavoin: yhteisillä koulutuksilla, eri toimintojen tunnetuksi tekemisellä sekä yhteistyön esteitä </a:t>
            </a:r>
            <a:r>
              <a:rPr lang="fi-FI" dirty="0" smtClean="0"/>
              <a:t>käsittelemällä.</a:t>
            </a:r>
          </a:p>
          <a:p>
            <a:r>
              <a:rPr lang="fi-FI" b="1" dirty="0"/>
              <a:t>Tulevaisuus on läsnä nyt </a:t>
            </a:r>
            <a:r>
              <a:rPr lang="fi-FI" dirty="0"/>
              <a:t>niin koulutuksessa kuin </a:t>
            </a:r>
            <a:r>
              <a:rPr lang="fi-FI" dirty="0" smtClean="0"/>
              <a:t>ohjauksessakin. </a:t>
            </a:r>
            <a:r>
              <a:rPr lang="fi-FI" dirty="0"/>
              <a:t>Ohjauksessa ja koulutuksessa kyse on tässä ja nyt ratkaisutaitojen </a:t>
            </a:r>
            <a:r>
              <a:rPr lang="fi-FI" dirty="0" smtClean="0"/>
              <a:t>kehittämisestä.</a:t>
            </a:r>
          </a:p>
          <a:p>
            <a:r>
              <a:rPr lang="fi-FI" b="1" dirty="0"/>
              <a:t>Innostavien ohjaus ja lähestymistapojen kokeilut </a:t>
            </a:r>
            <a:r>
              <a:rPr lang="fi-FI" dirty="0"/>
              <a:t>ovat </a:t>
            </a:r>
            <a:r>
              <a:rPr lang="fi-FI" dirty="0" smtClean="0"/>
              <a:t>lisääntyneet</a:t>
            </a:r>
          </a:p>
          <a:p>
            <a:r>
              <a:rPr lang="fi-FI" b="1" dirty="0"/>
              <a:t>Hanketoimijoita on saatu </a:t>
            </a:r>
            <a:r>
              <a:rPr lang="fi-FI" b="1" dirty="0" smtClean="0"/>
              <a:t>”yhteisen </a:t>
            </a:r>
            <a:r>
              <a:rPr lang="fi-FI" b="1" dirty="0"/>
              <a:t>pöydän</a:t>
            </a:r>
            <a:r>
              <a:rPr lang="fi-FI" dirty="0"/>
              <a:t> </a:t>
            </a:r>
            <a:r>
              <a:rPr lang="fi-FI" dirty="0" smtClean="0"/>
              <a:t>ääreen” 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Lea G 5.2017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05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1558</TotalTime>
  <Words>1074</Words>
  <Application>Microsoft Office PowerPoint</Application>
  <PresentationFormat>Laajakuva</PresentationFormat>
  <Paragraphs>170</Paragraphs>
  <Slides>14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11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14</vt:i4>
      </vt:variant>
    </vt:vector>
  </HeadingPairs>
  <TitlesOfParts>
    <vt:vector size="27" baseType="lpstr">
      <vt:lpstr>SimSun</vt:lpstr>
      <vt:lpstr>Aharoni</vt:lpstr>
      <vt:lpstr>Arial</vt:lpstr>
      <vt:lpstr>Berlin Sans FB</vt:lpstr>
      <vt:lpstr>Calibri</vt:lpstr>
      <vt:lpstr>Calibri Light</vt:lpstr>
      <vt:lpstr>Courier New</vt:lpstr>
      <vt:lpstr>Edwardian Script ITC</vt:lpstr>
      <vt:lpstr>Segoe UI</vt:lpstr>
      <vt:lpstr>Times New Roman</vt:lpstr>
      <vt:lpstr>Wingdings</vt:lpstr>
      <vt:lpstr>Office-teema</vt:lpstr>
      <vt:lpstr>1_Office-teema</vt:lpstr>
      <vt:lpstr>ALUEELLISEN ELO-TOIMINNAN ONNISTUMISIA JA HAASTEITA  Keski-Suomi Lea Goyal</vt:lpstr>
      <vt:lpstr>PowerPoint-esitys</vt:lpstr>
      <vt:lpstr>Ohjauksen toimintaympäristö muutoksessa </vt:lpstr>
      <vt:lpstr>PowerPoint-esitys</vt:lpstr>
      <vt:lpstr>PowerPoint-esitys</vt:lpstr>
      <vt:lpstr>Mitä on tehty – K-S:n strategiset  painopisteet 2015-2016</vt:lpstr>
      <vt:lpstr>Yhteisiä toimenpiteitä strategian toteuttamiseksi</vt:lpstr>
      <vt:lpstr>Onnistumisia  – strategia 2015-2016</vt:lpstr>
      <vt:lpstr>Onnistumisia jatkuu..</vt:lpstr>
      <vt:lpstr>Haasteita  – strategia 2015-2016</vt:lpstr>
      <vt:lpstr>Vaikuttavuuden arviointi </vt:lpstr>
      <vt:lpstr>Uutta strategiaa kohti –ELO-ryhmän työskentelyllä</vt:lpstr>
      <vt:lpstr>Keski-Suomen Elinikäisen ohjauksen strategiset painopisteet vuosille 2017–2018</vt:lpstr>
      <vt:lpstr>Valtakunnalliset linjaukset Ohjaustoiminnan kehittämisestä (valtakunnallinen ELO-ryhmä 21.9.2016)</vt:lpstr>
    </vt:vector>
  </TitlesOfParts>
  <Company>Suomen valtio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ALUEELLISEN ELO-TOIMINNAN ONNISTUMISIA JA HAASTEITA  Keski-Suomi Lea Goyal</dc:title>
  <dc:creator>Goyal Lea</dc:creator>
  <cp:lastModifiedBy>Kaikkonen Ritva</cp:lastModifiedBy>
  <cp:revision>37</cp:revision>
  <dcterms:created xsi:type="dcterms:W3CDTF">2017-04-24T09:46:20Z</dcterms:created>
  <dcterms:modified xsi:type="dcterms:W3CDTF">2017-05-16T08:41:13Z</dcterms:modified>
</cp:coreProperties>
</file>