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6" r:id="rId10"/>
    <p:sldId id="263" r:id="rId11"/>
    <p:sldId id="264" r:id="rId12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548464-F704-B562-74AD-EE379F6DD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3316F27-0DE8-C92C-7126-CA86B0BF76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8FEF8E-A5ED-E786-0744-71BD60D4D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29.7.2026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3840C2A-293D-D31B-287F-BA039BB54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BA5F41E-311C-6709-092A-CDED0B41F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3643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A968F3-8CAC-F9E6-D17C-8D9B10251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161E062-8FC1-4852-70CA-094F7F077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84A73D-DD67-514C-F7FE-F815B6BB3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29.7.2026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4D0AEE-028A-394B-BFD4-81587DEF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F82AD13-BFDD-F037-2433-8E3FF1A97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2308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79F8300-1BA2-02C2-665C-44BF2E1864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438DE57-43B5-2FA9-491A-4B2CA6EFA8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1FC80C9-3A73-5A07-2BE8-3A693DB7F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29.7.2026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9FAC3AE-E209-2BA1-8CF7-816BA6FAE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56E45F9-222A-0772-B760-DCACA80D3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8575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E1646D-DC3A-B391-301E-394FBA26A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BB99741-FE1B-CA54-149F-9D0090B4F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11869C3-9529-3081-6588-7A342DDA4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29.7.2026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6041782-1B2C-EE19-FEF1-F95208865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6FF200C-5389-1C2B-65A5-3B2C995C0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922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E3159AB-97BA-60BC-714A-F52D4B883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FA86062-C5AA-00CF-09E6-1C0E08BEE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397A230-02DD-11D1-02F0-573DE4684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29.7.2026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4600EE-D6C4-6F3D-4AB7-4D03439E5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7492721-0BF8-9299-56A2-38D8E068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4930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F6AC99-4A33-8321-D9F5-4B5D0F81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BB2B1AC-E194-1407-D9B3-3D1460D30C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9D26C6D-B431-03D6-AD2C-55E4F112B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8DD6B1C-1BAD-5284-7C0C-91E59D59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29.7.2026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15F4012-B691-F955-57DC-A7C71BF2B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7845D75-74B6-A3D0-1891-4A3132AD5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7913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3CADED-93E0-8536-35A1-51FBCF10E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B82FCA7-8242-59A7-F130-40339172E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18255CB-6492-22DC-0972-4369A2DB05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CE0AEC5-978D-EBBC-DD6A-24C4FF510B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667F388-DB60-0A76-C54B-F4332138C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90B86DA-11A7-A7B7-448E-BEF3F809A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29.7.2026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154970E-2C7B-EBA3-2BCE-390961325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C38488A-013A-2AF9-EE4B-EABB74490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692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867B81-867A-076B-3A8D-FD1D89962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5AF9068-96DE-C82E-F654-728353A53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29.7.2026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B3CC012-13F7-F215-A773-8633CB93D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279DC37-8955-6D7B-68FA-FAAEF97A7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7236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CA66F23-A7DF-F0ED-97D6-E268A16FA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29.7.2026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F1E578A-297E-E218-CB66-C214CB27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BFACBBC-A847-A8B0-6FA2-46CFD4C52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892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623549-3A11-C51B-1840-0CC94778F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FEF345F-2E43-E191-55FD-C41CC8137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908887-A8A5-1A32-4CC4-84C3E43665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455FD30-889B-93FB-CCF8-8BCB739AF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29.7.2026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A7D2718-6E2A-B88A-AE25-F87F11B62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82476F5-16FD-91B6-125D-48103B239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2729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B66ECC-220D-8DA7-489A-63F3E1DE9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12E8574-2458-44E7-3309-411054AFA8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1A11448-ADDC-BB37-70B2-C46D81EEC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1552D29-13B3-527A-EB69-F0503CB39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73D16-2DF7-4F42-8D9E-7522666FCF64}" type="datetimeFigureOut">
              <a:rPr lang="fi-FI" smtClean="0"/>
              <a:t>29.7.2026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5FED537-5FAE-2319-382C-C1AC1C2B2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B67700-F0DC-75C7-A0BA-2A23BF1AB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0060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E135E09-3273-DC32-8784-B4DD26E3E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664B883-99DF-FC46-FC31-8F677643C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33C4E67-6B4F-D7DF-9BEE-313E4487BC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73D16-2DF7-4F42-8D9E-7522666FCF64}" type="datetimeFigureOut">
              <a:rPr lang="fi-FI" smtClean="0"/>
              <a:t>29.7.2026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EC74D2A-000A-67A2-DF35-F61D88F598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3F56A61-F02F-46EC-EA7B-7899D3FCA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4CA4A-0DB8-4C87-BB82-81FA77A6960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0195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ruoho, taivas, ulko, rakennus&#10;&#10;Kuvaus luotu automaattisesti">
            <a:extLst>
              <a:ext uri="{FF2B5EF4-FFF2-40B4-BE49-F238E27FC236}">
                <a16:creationId xmlns:a16="http://schemas.microsoft.com/office/drawing/2014/main" id="{6AD27F2F-09CE-B169-54F8-7CBB7143CC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" b="2329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9FADC27-5DEA-A68C-A792-A99A1BB1D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0" y="3841531"/>
            <a:ext cx="3852041" cy="1834056"/>
          </a:xfrm>
        </p:spPr>
        <p:txBody>
          <a:bodyPr>
            <a:normAutofit/>
          </a:bodyPr>
          <a:lstStyle/>
          <a:p>
            <a:r>
              <a:rPr lang="fi-FI" sz="4000" dirty="0"/>
              <a:t>Tervetuloa </a:t>
            </a:r>
            <a:r>
              <a:rPr lang="fi-FI" sz="4000"/>
              <a:t>opiskelemaan Portaanpäähään!</a:t>
            </a:r>
            <a:endParaRPr lang="fi-FI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226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C1667A-FCA7-1B1A-E01F-9CBB56EE1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i-FI"/>
              <a:t>Työjärjestys / oma opiskelu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6312F7C-D032-54D2-8F1F-26D49B00D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0" y="2125277"/>
            <a:ext cx="7307850" cy="4448239"/>
          </a:xfrm>
        </p:spPr>
        <p:txBody>
          <a:bodyPr>
            <a:normAutofit/>
          </a:bodyPr>
          <a:lstStyle/>
          <a:p>
            <a:r>
              <a:rPr lang="fi-FI" sz="2400" dirty="0"/>
              <a:t>Henkilökohtainen opiskelusuunnitelma tehdään yhdessä ryhmänohjaajan kanssa (HOKS)</a:t>
            </a:r>
          </a:p>
          <a:p>
            <a:pPr lvl="1"/>
            <a:r>
              <a:rPr lang="fi-FI" dirty="0"/>
              <a:t>Osaamisen tunnustaminen</a:t>
            </a:r>
          </a:p>
          <a:p>
            <a:pPr lvl="1"/>
            <a:r>
              <a:rPr lang="fi-FI" dirty="0"/>
              <a:t>Suunnitelmaa päivitetään säännöllisesti</a:t>
            </a:r>
          </a:p>
          <a:p>
            <a:pPr marL="457200" lvl="1" indent="0">
              <a:buNone/>
            </a:pPr>
            <a:endParaRPr lang="fi-FI" dirty="0"/>
          </a:p>
          <a:p>
            <a:r>
              <a:rPr lang="fi-FI" sz="2400" dirty="0"/>
              <a:t>Oma työjärjestys </a:t>
            </a:r>
            <a:r>
              <a:rPr lang="fi-FI" sz="2400"/>
              <a:t>näkyy </a:t>
            </a:r>
            <a:r>
              <a:rPr lang="fi-FI" sz="2400" dirty="0"/>
              <a:t>W</a:t>
            </a:r>
            <a:r>
              <a:rPr lang="fi-FI" sz="2400"/>
              <a:t>ilmassa</a:t>
            </a:r>
            <a:endParaRPr lang="fi-FI" sz="2400" dirty="0"/>
          </a:p>
          <a:p>
            <a:pPr lvl="1"/>
            <a:r>
              <a:rPr lang="fi-FI" dirty="0"/>
              <a:t>Katsotaan yhdessä näkymä </a:t>
            </a:r>
          </a:p>
          <a:p>
            <a:endParaRPr lang="fi-FI" sz="2400" dirty="0"/>
          </a:p>
          <a:p>
            <a:r>
              <a:rPr lang="fi-FI" sz="2400" dirty="0"/>
              <a:t>Jos jokin epäselvää, kysy omalta ryhmänohjaajaltasi </a:t>
            </a:r>
            <a:r>
              <a:rPr lang="fi-FI" sz="2400" dirty="0">
                <a:sym typeface="Wingdings" panose="05000000000000000000" pitchFamily="2" charset="2"/>
              </a:rPr>
              <a:t></a:t>
            </a:r>
          </a:p>
          <a:p>
            <a:pPr lvl="1"/>
            <a:r>
              <a:rPr lang="fi-FI" dirty="0">
                <a:sym typeface="Wingdings" panose="05000000000000000000" pitchFamily="2" charset="2"/>
              </a:rPr>
              <a:t>Ammatillinen kehittymisen tunnit</a:t>
            </a:r>
            <a:endParaRPr lang="fi-FI" dirty="0"/>
          </a:p>
        </p:txBody>
      </p:sp>
      <p:pic>
        <p:nvPicPr>
          <p:cNvPr id="5" name="Kuva 4" descr="Kuva, joka sisältää kohteen teksti, sisä, henkilö, huone&#10;&#10;Kuvaus luotu automaattisesti">
            <a:extLst>
              <a:ext uri="{FF2B5EF4-FFF2-40B4-BE49-F238E27FC236}">
                <a16:creationId xmlns:a16="http://schemas.microsoft.com/office/drawing/2014/main" id="{40E19504-ED43-0077-A1C0-EB4F71A662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8" r="483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1DC4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057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lumi, ulko, puu, hiihtäminen&#10;&#10;Kuvaus luotu automaattisesti">
            <a:extLst>
              <a:ext uri="{FF2B5EF4-FFF2-40B4-BE49-F238E27FC236}">
                <a16:creationId xmlns:a16="http://schemas.microsoft.com/office/drawing/2014/main" id="{77151328-A29E-34D5-50F9-CCE7E0CBD6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B93E6F6-5281-B875-CCB4-CD3FA77DE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200">
                <a:solidFill>
                  <a:srgbClr val="FFFFFF"/>
                </a:solidFill>
              </a:rPr>
              <a:t>Mukavia opiskeluhetkiä!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58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Triangle 46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2E0E851-62AF-BC7D-7D0B-83FE2D710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fi-FI" sz="7200"/>
              <a:t>Yhteystiedot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EF4629-46F4-2776-DFE2-5D1A28D12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480" y="2550161"/>
            <a:ext cx="8313575" cy="321970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i-FI" dirty="0"/>
              <a:t>Ryhmänohjaaja</a:t>
            </a:r>
          </a:p>
          <a:p>
            <a:pPr lvl="1"/>
            <a:r>
              <a:rPr lang="fi-FI" sz="2800" dirty="0"/>
              <a:t>Johanna Rantsi / </a:t>
            </a:r>
            <a:r>
              <a:rPr lang="fi-FI" sz="2800" dirty="0" err="1"/>
              <a:t>Vape</a:t>
            </a:r>
            <a:r>
              <a:rPr lang="fi-FI" sz="2800" dirty="0"/>
              <a:t> 26P</a:t>
            </a:r>
          </a:p>
          <a:p>
            <a:pPr lvl="2"/>
            <a:r>
              <a:rPr lang="fi-FI" sz="2800" dirty="0"/>
              <a:t>P. 044 768 8663</a:t>
            </a:r>
            <a:endParaRPr lang="fi-FI" sz="2400" dirty="0"/>
          </a:p>
          <a:p>
            <a:pPr marL="914400" lvl="2" indent="0">
              <a:buNone/>
            </a:pP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2185892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5DF40726-9B19-4165-9C26-757D16E19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5459473-9115-58FF-2B55-C2ACC4B16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64211"/>
            <a:ext cx="4571999" cy="11650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/>
              <a:t>Tilat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181FBBF3-36EF-256B-0890-3E4E1823E1D4}"/>
              </a:ext>
            </a:extLst>
          </p:cNvPr>
          <p:cNvSpPr txBox="1"/>
          <p:nvPr/>
        </p:nvSpPr>
        <p:spPr>
          <a:xfrm>
            <a:off x="399393" y="1765583"/>
            <a:ext cx="5328745" cy="4087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Päärakennus</a:t>
            </a:r>
            <a:r>
              <a:rPr lang="en-US" sz="2400" b="1" dirty="0"/>
              <a:t>: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JS1, JS2, </a:t>
            </a:r>
            <a:r>
              <a:rPr lang="en-US" sz="2400" dirty="0" err="1"/>
              <a:t>peräluokka</a:t>
            </a:r>
            <a:r>
              <a:rPr lang="en-US" sz="2400" dirty="0"/>
              <a:t>, </a:t>
            </a:r>
            <a:r>
              <a:rPr lang="en-US" sz="2400" dirty="0" err="1"/>
              <a:t>ruokala</a:t>
            </a:r>
            <a:r>
              <a:rPr lang="en-US" sz="2400" dirty="0"/>
              <a:t>, </a:t>
            </a:r>
            <a:r>
              <a:rPr lang="en-US" sz="2400" dirty="0" err="1"/>
              <a:t>toimisto</a:t>
            </a:r>
            <a:r>
              <a:rPr lang="en-US" sz="2400" dirty="0"/>
              <a:t>, Annin </a:t>
            </a:r>
            <a:r>
              <a:rPr lang="en-US" sz="2400" dirty="0" err="1"/>
              <a:t>huone</a:t>
            </a:r>
            <a:r>
              <a:rPr lang="en-US" sz="2400" dirty="0"/>
              <a:t> </a:t>
            </a:r>
            <a:r>
              <a:rPr lang="en-US" sz="2400" dirty="0" err="1"/>
              <a:t>yläkerrassa</a:t>
            </a:r>
            <a:r>
              <a:rPr lang="en-US" sz="2400" dirty="0"/>
              <a:t>, </a:t>
            </a:r>
            <a:r>
              <a:rPr lang="en-US" sz="2400" dirty="0" err="1"/>
              <a:t>terveydenhoitaja</a:t>
            </a:r>
            <a:r>
              <a:rPr lang="en-US" sz="2400" dirty="0"/>
              <a:t>, </a:t>
            </a:r>
            <a:r>
              <a:rPr lang="en-US" sz="2400" dirty="0" err="1"/>
              <a:t>kuraattori</a:t>
            </a:r>
            <a:endParaRPr lang="en-US" sz="2400" dirty="0"/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Palatsi</a:t>
            </a:r>
            <a:r>
              <a:rPr lang="en-US" sz="2400" b="1" dirty="0"/>
              <a:t>: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liikuntasali</a:t>
            </a:r>
            <a:r>
              <a:rPr lang="en-US" sz="2400" dirty="0"/>
              <a:t>, </a:t>
            </a:r>
            <a:r>
              <a:rPr lang="en-US" sz="2400" dirty="0" err="1"/>
              <a:t>kirjasto</a:t>
            </a:r>
            <a:r>
              <a:rPr lang="en-US" sz="2400" dirty="0"/>
              <a:t>, </a:t>
            </a:r>
            <a:r>
              <a:rPr lang="en-US" sz="2400" dirty="0" err="1"/>
              <a:t>atk-luokka</a:t>
            </a:r>
            <a:r>
              <a:rPr lang="en-US" sz="2400" dirty="0"/>
              <a:t>, </a:t>
            </a:r>
            <a:r>
              <a:rPr lang="en-US" sz="2400" dirty="0" err="1"/>
              <a:t>kielistudio</a:t>
            </a:r>
            <a:endParaRPr lang="en-US" sz="2400" dirty="0"/>
          </a:p>
          <a:p>
            <a:pPr marL="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 err="1"/>
              <a:t>Asuntola</a:t>
            </a:r>
            <a:endParaRPr lang="en-US" sz="2400" b="1" dirty="0"/>
          </a:p>
        </p:txBody>
      </p:sp>
      <p:pic>
        <p:nvPicPr>
          <p:cNvPr id="7" name="Kuva 6" descr="Kuva, joka sisältää kohteen teksti, pöytä, kirjasto, sisä&#10;&#10;Kuvaus luotu automaattisesti">
            <a:extLst>
              <a:ext uri="{FF2B5EF4-FFF2-40B4-BE49-F238E27FC236}">
                <a16:creationId xmlns:a16="http://schemas.microsoft.com/office/drawing/2014/main" id="{8D2DD51E-6739-274B-5016-E54E8F7BB1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" r="3411" b="-1"/>
          <a:stretch/>
        </p:blipFill>
        <p:spPr>
          <a:xfrm>
            <a:off x="6190488" y="566928"/>
            <a:ext cx="5157216" cy="5286197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2089CB41-F399-4AEB-980C-5BFB1049C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6112341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BFC967B-3DD6-463D-9DB9-6E4419AE0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96768" y="3817404"/>
            <a:ext cx="54864" cy="45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9600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4">
            <a:extLst>
              <a:ext uri="{FF2B5EF4-FFF2-40B4-BE49-F238E27FC236}">
                <a16:creationId xmlns:a16="http://schemas.microsoft.com/office/drawing/2014/main" id="{0550F5B9-399F-4FAD-AE6C-ED65F9A43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Rectangle 26">
            <a:extLst>
              <a:ext uri="{FF2B5EF4-FFF2-40B4-BE49-F238E27FC236}">
                <a16:creationId xmlns:a16="http://schemas.microsoft.com/office/drawing/2014/main" id="{C062E60F-5CD4-4268-8359-80766346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288350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B341EC3-1810-4D33-BA3F-E2D0AA0E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980964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0127CDE-2B99-47A8-BB3C-7D1751910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10864" y="1323863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FF1E7B9-3D79-B6E6-E128-A656A40CE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144" y="510047"/>
            <a:ext cx="6858000" cy="1645920"/>
          </a:xfrm>
        </p:spPr>
        <p:txBody>
          <a:bodyPr anchor="ctr">
            <a:normAutofit/>
          </a:bodyPr>
          <a:lstStyle/>
          <a:p>
            <a:r>
              <a:rPr lang="fi-FI" dirty="0"/>
              <a:t>Lähiruokaravintola Maansuola</a:t>
            </a:r>
          </a:p>
        </p:txBody>
      </p:sp>
      <p:pic>
        <p:nvPicPr>
          <p:cNvPr id="6" name="Kuva 5" descr="Kuva, joka sisältää kohteen pöytä, ruoka, lattia, lautanen&#10;&#10;Kuvaus luotu automaattisesti">
            <a:extLst>
              <a:ext uri="{FF2B5EF4-FFF2-40B4-BE49-F238E27FC236}">
                <a16:creationId xmlns:a16="http://schemas.microsoft.com/office/drawing/2014/main" id="{C991664C-B2A5-29D1-6B84-7D9EAE05FA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1" r="17828" b="-2"/>
          <a:stretch/>
        </p:blipFill>
        <p:spPr>
          <a:xfrm>
            <a:off x="661133" y="2606462"/>
            <a:ext cx="3377749" cy="3639312"/>
          </a:xfrm>
          <a:prstGeom prst="rect">
            <a:avLst/>
          </a:prstGeom>
        </p:spPr>
      </p:pic>
      <p:pic>
        <p:nvPicPr>
          <p:cNvPr id="8" name="Kuva 7" descr="Kuva, joka sisältää kohteen henkilö, nainen&#10;&#10;Kuvaus luotu automaattisesti">
            <a:extLst>
              <a:ext uri="{FF2B5EF4-FFF2-40B4-BE49-F238E27FC236}">
                <a16:creationId xmlns:a16="http://schemas.microsoft.com/office/drawing/2014/main" id="{DDF74C26-D9C7-8B72-735D-2D48C9CF5E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6" r="16514" b="-2"/>
          <a:stretch/>
        </p:blipFill>
        <p:spPr>
          <a:xfrm>
            <a:off x="4503504" y="2606462"/>
            <a:ext cx="3272638" cy="3639312"/>
          </a:xfrm>
          <a:prstGeom prst="rect">
            <a:avLst/>
          </a:prstGeom>
        </p:spPr>
      </p:pic>
      <p:pic>
        <p:nvPicPr>
          <p:cNvPr id="5" name="Kuva 4" descr="Kuva, joka sisältää kohteen henkilö, sisä, pöytä, ateria&#10;&#10;Kuvaus luotu automaattisesti">
            <a:extLst>
              <a:ext uri="{FF2B5EF4-FFF2-40B4-BE49-F238E27FC236}">
                <a16:creationId xmlns:a16="http://schemas.microsoft.com/office/drawing/2014/main" id="{B7F01973-C160-4494-15B0-EB0009D5FD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4" r="13465" b="1"/>
          <a:stretch/>
        </p:blipFill>
        <p:spPr>
          <a:xfrm>
            <a:off x="8249894" y="2606462"/>
            <a:ext cx="3359489" cy="36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033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6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1706195-BB53-F34D-B1DF-AC6497477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865" y="130175"/>
            <a:ext cx="6002110" cy="1495425"/>
          </a:xfrm>
        </p:spPr>
        <p:txBody>
          <a:bodyPr>
            <a:normAutofit/>
          </a:bodyPr>
          <a:lstStyle/>
          <a:p>
            <a:r>
              <a:rPr lang="fi-FI" sz="4000" dirty="0"/>
              <a:t>Opiskelu alkaa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3A92A85-B0CA-50AC-F8AA-7CE944685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440" y="1625600"/>
            <a:ext cx="6553200" cy="4826000"/>
          </a:xfrm>
        </p:spPr>
        <p:txBody>
          <a:bodyPr>
            <a:normAutofit lnSpcReduction="10000"/>
          </a:bodyPr>
          <a:lstStyle/>
          <a:p>
            <a:r>
              <a:rPr lang="fi-FI" sz="2400" dirty="0"/>
              <a:t>Wilma tunnukset (</a:t>
            </a:r>
            <a:r>
              <a:rPr lang="fi-FI" sz="2400" dirty="0" err="1"/>
              <a:t>wilmassa</a:t>
            </a:r>
            <a:r>
              <a:rPr lang="fi-FI" sz="2400" dirty="0"/>
              <a:t> työjärjestys, poissaolot, yhteys opettajiin)</a:t>
            </a:r>
          </a:p>
          <a:p>
            <a:endParaRPr lang="fi-FI" sz="2400" dirty="0"/>
          </a:p>
          <a:p>
            <a:r>
              <a:rPr lang="fi-FI" sz="2400" dirty="0"/>
              <a:t>Koulun sähköposti (Office 0365: </a:t>
            </a:r>
            <a:r>
              <a:rPr lang="fi-FI" sz="2400" dirty="0" err="1"/>
              <a:t>Teams,Word</a:t>
            </a:r>
            <a:r>
              <a:rPr lang="fi-FI" sz="2400" dirty="0"/>
              <a:t>, Powerpoint, tallennustilaa)</a:t>
            </a:r>
          </a:p>
          <a:p>
            <a:endParaRPr lang="fi-FI" sz="2400" dirty="0"/>
          </a:p>
          <a:p>
            <a:r>
              <a:rPr lang="fi-FI" sz="2400" dirty="0" err="1"/>
              <a:t>Peda</a:t>
            </a:r>
            <a:r>
              <a:rPr lang="fi-FI" sz="2400" dirty="0"/>
              <a:t> tunnukset (</a:t>
            </a:r>
            <a:r>
              <a:rPr lang="fi-FI" sz="2400" dirty="0" err="1"/>
              <a:t>Pedanetissä</a:t>
            </a:r>
            <a:r>
              <a:rPr lang="fi-FI" sz="2400" dirty="0"/>
              <a:t> kurssit ja palautuskansiot, oman ryhmän salasana)</a:t>
            </a:r>
          </a:p>
          <a:p>
            <a:endParaRPr lang="fi-FI" sz="2400" dirty="0"/>
          </a:p>
          <a:p>
            <a:r>
              <a:rPr lang="fi-FI" sz="2400" dirty="0"/>
              <a:t>Opintotuki / koulumatkatuki (toimisto)</a:t>
            </a:r>
          </a:p>
          <a:p>
            <a:endParaRPr lang="fi-FI" sz="2400" dirty="0"/>
          </a:p>
          <a:p>
            <a:r>
              <a:rPr lang="fi-FI" sz="2400" dirty="0"/>
              <a:t>Ruoka-aineallergia (lomake keittiölle)</a:t>
            </a:r>
          </a:p>
          <a:p>
            <a:endParaRPr lang="fi-FI" sz="2000" dirty="0"/>
          </a:p>
        </p:txBody>
      </p:sp>
      <p:pic>
        <p:nvPicPr>
          <p:cNvPr id="5" name="Kuva 4" descr="Kuva, joka sisältää kohteen vaatteet&#10;&#10;Kuvaus luotu automaattisesti">
            <a:extLst>
              <a:ext uri="{FF2B5EF4-FFF2-40B4-BE49-F238E27FC236}">
                <a16:creationId xmlns:a16="http://schemas.microsoft.com/office/drawing/2014/main" id="{DDA2A53F-04FE-5B1E-77B0-2B7944A182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" b="1467"/>
          <a:stretch/>
        </p:blipFill>
        <p:spPr>
          <a:xfrm rot="5400000">
            <a:off x="6266720" y="932720"/>
            <a:ext cx="6858000" cy="499256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17704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B304A14-32D0-4873-B914-423ED7B8D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E2A59AF-158C-9DA2-EF99-78AB47725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87502" cy="1325563"/>
          </a:xfrm>
        </p:spPr>
        <p:txBody>
          <a:bodyPr>
            <a:normAutofit/>
          </a:bodyPr>
          <a:lstStyle/>
          <a:p>
            <a:r>
              <a:rPr lang="fi-FI"/>
              <a:t>Viestintä Portaanpäässä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D1E47F3-F18E-089F-0689-637FFD256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87502" cy="4351338"/>
          </a:xfrm>
        </p:spPr>
        <p:txBody>
          <a:bodyPr>
            <a:normAutofit/>
          </a:bodyPr>
          <a:lstStyle/>
          <a:p>
            <a:r>
              <a:rPr lang="fi-FI" dirty="0"/>
              <a:t>Wilma</a:t>
            </a:r>
          </a:p>
          <a:p>
            <a:pPr lvl="1"/>
            <a:r>
              <a:rPr lang="fi-FI" dirty="0" err="1"/>
              <a:t>Poissaoloimoitukset</a:t>
            </a:r>
            <a:r>
              <a:rPr lang="fi-FI" dirty="0"/>
              <a:t> ja pääsääntöinen viestintä opettajille</a:t>
            </a:r>
          </a:p>
          <a:p>
            <a:pPr marL="457200" lvl="1" indent="0">
              <a:buNone/>
            </a:pPr>
            <a:endParaRPr lang="fi-FI" dirty="0"/>
          </a:p>
          <a:p>
            <a:r>
              <a:rPr lang="fi-FI" dirty="0"/>
              <a:t>Sähköposti</a:t>
            </a:r>
          </a:p>
          <a:p>
            <a:pPr marL="457200" lvl="1" indent="0">
              <a:buNone/>
            </a:pPr>
            <a:endParaRPr lang="fi-FI" dirty="0"/>
          </a:p>
          <a:p>
            <a:r>
              <a:rPr lang="fi-FI" dirty="0"/>
              <a:t>Opettajan puhelin (osalla käytössä </a:t>
            </a:r>
            <a:r>
              <a:rPr lang="fi-FI" dirty="0" err="1"/>
              <a:t>Whatsapp</a:t>
            </a:r>
            <a:r>
              <a:rPr lang="fi-FI" dirty="0"/>
              <a:t>)</a:t>
            </a:r>
          </a:p>
        </p:txBody>
      </p:sp>
      <p:pic>
        <p:nvPicPr>
          <p:cNvPr id="7" name="Kuva 6" descr="Kuva, joka sisältää kohteen ikkuna, sisä, kukka, kasvi&#10;&#10;Kuvaus luotu automaattisesti">
            <a:extLst>
              <a:ext uri="{FF2B5EF4-FFF2-40B4-BE49-F238E27FC236}">
                <a16:creationId xmlns:a16="http://schemas.microsoft.com/office/drawing/2014/main" id="{105818BB-0090-BD18-046F-9C8D193F49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8" r="14082"/>
          <a:stretch/>
        </p:blipFill>
        <p:spPr>
          <a:xfrm>
            <a:off x="6621294" y="1295416"/>
            <a:ext cx="5570706" cy="5562584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33" name="!!Oval">
            <a:extLst>
              <a:ext uri="{FF2B5EF4-FFF2-40B4-BE49-F238E27FC236}">
                <a16:creationId xmlns:a16="http://schemas.microsoft.com/office/drawing/2014/main" id="{1D460C86-854F-4FB3-ABC2-E823D8FEB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3451" y="1656147"/>
            <a:ext cx="546100" cy="54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!!Arc">
            <a:extLst>
              <a:ext uri="{FF2B5EF4-FFF2-40B4-BE49-F238E27FC236}">
                <a16:creationId xmlns:a16="http://schemas.microsoft.com/office/drawing/2014/main" id="{BB48116A-278A-4CC5-89D3-9DE8E8FF1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4739" y="587516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976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D942FB6-20B4-22BA-8F82-179BF1D44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fi-FI" sz="7200"/>
              <a:t>Poissaolot</a:t>
            </a:r>
            <a:endParaRPr lang="fi-FI" sz="72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60A4D17-A734-506D-1B45-8D764FA53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8074815" cy="2800395"/>
          </a:xfrm>
        </p:spPr>
        <p:txBody>
          <a:bodyPr anchor="t">
            <a:normAutofit/>
          </a:bodyPr>
          <a:lstStyle/>
          <a:p>
            <a:r>
              <a:rPr lang="fi-FI" sz="2000" dirty="0"/>
              <a:t>Ilmoita kurssien opettajille ja omalle ryhmänohjaajalle Wilmassa</a:t>
            </a:r>
          </a:p>
          <a:p>
            <a:r>
              <a:rPr lang="fi-FI" sz="2000" dirty="0"/>
              <a:t>Ota itse selvää, mitä tunneilla tehty. Voit kysyä myös opettajalta tunnilla tehtyjä asioita.</a:t>
            </a:r>
          </a:p>
          <a:p>
            <a:r>
              <a:rPr lang="fi-FI" sz="2000" dirty="0"/>
              <a:t>Alaikäisen kohdalla, huoltaja kuittaa poissaolomerkinnän Wilmassa.</a:t>
            </a:r>
          </a:p>
          <a:p>
            <a:r>
              <a:rPr lang="fi-FI" sz="2000" dirty="0"/>
              <a:t>Jos poissaoloja paljon, ole yhteydessä kurssin opettajaan ja sovi kurssin suorituksesta.</a:t>
            </a:r>
          </a:p>
          <a:p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207144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Kuva, joka sisältää kohteen puu, ulko, taivas, tapa&#10;&#10;Kuvaus luotu automaattisesti">
            <a:extLst>
              <a:ext uri="{FF2B5EF4-FFF2-40B4-BE49-F238E27FC236}">
                <a16:creationId xmlns:a16="http://schemas.microsoft.com/office/drawing/2014/main" id="{14165EFC-917B-D742-C72C-2E6A87018D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" r="3028" b="2"/>
          <a:stretch/>
        </p:blipFill>
        <p:spPr>
          <a:xfrm>
            <a:off x="621675" y="623275"/>
            <a:ext cx="4032621" cy="5607882"/>
          </a:xfrm>
          <a:prstGeom prst="rect">
            <a:avLst/>
          </a:prstGeom>
        </p:spPr>
      </p:pic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029" y="623275"/>
            <a:ext cx="6570797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7CF147A-CE78-924C-2731-EE80830CF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971" y="866904"/>
            <a:ext cx="5642312" cy="995453"/>
          </a:xfrm>
        </p:spPr>
        <p:txBody>
          <a:bodyPr>
            <a:normAutofit/>
          </a:bodyPr>
          <a:lstStyle/>
          <a:p>
            <a:r>
              <a:rPr lang="fi-FI" sz="5400" dirty="0"/>
              <a:t>Loma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2FCE82B-4C03-8B17-650D-92A169F84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320" y="1950720"/>
            <a:ext cx="6217919" cy="4040376"/>
          </a:xfrm>
        </p:spPr>
        <p:txBody>
          <a:bodyPr anchor="t">
            <a:normAutofit lnSpcReduction="10000"/>
          </a:bodyPr>
          <a:lstStyle/>
          <a:p>
            <a:r>
              <a:rPr lang="fi-FI" dirty="0"/>
              <a:t>Alle viikon kestävä oma loma lukukauden aikana sovitaan ryhmänohjaajan kanssa</a:t>
            </a:r>
          </a:p>
          <a:p>
            <a:endParaRPr lang="fi-FI" dirty="0"/>
          </a:p>
          <a:p>
            <a:r>
              <a:rPr lang="fi-FI" dirty="0"/>
              <a:t>Yli viikon pituinen loma haetaan lomakkeella rehtorilta. 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Opettajilta pyydetään ohjeet kurssin suorittamiseen ohjeet loman ajalta.</a:t>
            </a:r>
          </a:p>
        </p:txBody>
      </p:sp>
    </p:spTree>
    <p:extLst>
      <p:ext uri="{BB962C8B-B14F-4D97-AF65-F5344CB8AC3E}">
        <p14:creationId xmlns:p14="http://schemas.microsoft.com/office/powerpoint/2010/main" val="1034421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75538EA-CD7A-891D-7F32-8518DE537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Tuki opiskelussa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307A0281-8C54-593D-68BF-4D5EE179C818}"/>
              </a:ext>
            </a:extLst>
          </p:cNvPr>
          <p:cNvSpPr txBox="1"/>
          <p:nvPr/>
        </p:nvSpPr>
        <p:spPr>
          <a:xfrm>
            <a:off x="304800" y="1825625"/>
            <a:ext cx="6716110" cy="47373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Jos </a:t>
            </a:r>
            <a:r>
              <a:rPr lang="en-US" sz="2400" b="1" dirty="0" err="1"/>
              <a:t>jokin</a:t>
            </a:r>
            <a:r>
              <a:rPr lang="en-US" sz="2400" b="1" dirty="0"/>
              <a:t> on </a:t>
            </a:r>
            <a:r>
              <a:rPr lang="en-US" sz="2400" b="1" dirty="0" err="1"/>
              <a:t>vaikeaa</a:t>
            </a:r>
            <a:r>
              <a:rPr lang="en-US" sz="2400" b="1" dirty="0"/>
              <a:t>….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Keskustelu</a:t>
            </a:r>
            <a:r>
              <a:rPr lang="en-US" sz="2400" dirty="0"/>
              <a:t> </a:t>
            </a:r>
            <a:r>
              <a:rPr lang="en-US" sz="2400" dirty="0" err="1"/>
              <a:t>kurssin</a:t>
            </a:r>
            <a:r>
              <a:rPr lang="en-US" sz="2400" dirty="0"/>
              <a:t> </a:t>
            </a:r>
            <a:r>
              <a:rPr lang="en-US" sz="2400" dirty="0" err="1"/>
              <a:t>opettajan</a:t>
            </a:r>
            <a:r>
              <a:rPr lang="en-US" sz="2400" dirty="0"/>
              <a:t> </a:t>
            </a:r>
            <a:r>
              <a:rPr lang="en-US" sz="2400" dirty="0" err="1"/>
              <a:t>kanssa</a:t>
            </a:r>
            <a:r>
              <a:rPr lang="en-US" sz="2400" dirty="0"/>
              <a:t> – </a:t>
            </a:r>
            <a:r>
              <a:rPr lang="en-US" sz="2400" dirty="0" err="1"/>
              <a:t>tukiopetus</a:t>
            </a: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Keskustelu</a:t>
            </a:r>
            <a:r>
              <a:rPr lang="en-US" sz="2400" dirty="0"/>
              <a:t> </a:t>
            </a:r>
            <a:r>
              <a:rPr lang="en-US" sz="2400" dirty="0" err="1"/>
              <a:t>oman</a:t>
            </a:r>
            <a:r>
              <a:rPr lang="en-US" sz="2400" dirty="0"/>
              <a:t> </a:t>
            </a:r>
            <a:r>
              <a:rPr lang="en-US" sz="2400" dirty="0" err="1"/>
              <a:t>ryhmänohjaajan</a:t>
            </a:r>
            <a:r>
              <a:rPr lang="en-US" sz="2400" dirty="0"/>
              <a:t> </a:t>
            </a:r>
            <a:r>
              <a:rPr lang="en-US" sz="2400" dirty="0" err="1"/>
              <a:t>kanssa</a:t>
            </a: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Erityisjärjestelyt</a:t>
            </a:r>
            <a:r>
              <a:rPr lang="en-US" sz="2400" dirty="0"/>
              <a:t> </a:t>
            </a:r>
            <a:r>
              <a:rPr lang="en-US" sz="2400" dirty="0" err="1"/>
              <a:t>koetilanteissa</a:t>
            </a:r>
            <a:r>
              <a:rPr lang="en-US" sz="2400" dirty="0"/>
              <a:t>: </a:t>
            </a:r>
            <a:r>
              <a:rPr lang="en-US" sz="2400" dirty="0" err="1"/>
              <a:t>pidennetty</a:t>
            </a:r>
            <a:r>
              <a:rPr lang="en-US" sz="2400" dirty="0"/>
              <a:t> </a:t>
            </a:r>
            <a:r>
              <a:rPr lang="en-US" sz="2400" dirty="0" err="1"/>
              <a:t>aika</a:t>
            </a:r>
            <a:r>
              <a:rPr lang="en-US" sz="2400" dirty="0"/>
              <a:t>, </a:t>
            </a:r>
            <a:r>
              <a:rPr lang="en-US" sz="2400" dirty="0" err="1"/>
              <a:t>ohjeiden</a:t>
            </a:r>
            <a:r>
              <a:rPr lang="en-US" sz="2400" dirty="0"/>
              <a:t> </a:t>
            </a:r>
            <a:r>
              <a:rPr lang="en-US" sz="2400" dirty="0" err="1"/>
              <a:t>lukeminen</a:t>
            </a:r>
            <a:r>
              <a:rPr lang="en-US" sz="2400" dirty="0"/>
              <a:t>, </a:t>
            </a:r>
            <a:r>
              <a:rPr lang="en-US" sz="2400" dirty="0" err="1"/>
              <a:t>kokeiden</a:t>
            </a:r>
            <a:r>
              <a:rPr lang="en-US" sz="2400" dirty="0"/>
              <a:t> </a:t>
            </a:r>
            <a:r>
              <a:rPr lang="en-US" sz="2400" dirty="0" err="1"/>
              <a:t>pilkkominen</a:t>
            </a:r>
            <a:r>
              <a:rPr lang="en-US" sz="2400" dirty="0"/>
              <a:t>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Tehtävien</a:t>
            </a:r>
            <a:r>
              <a:rPr lang="en-US" sz="2400" dirty="0"/>
              <a:t> </a:t>
            </a:r>
            <a:r>
              <a:rPr lang="en-US" sz="2400" dirty="0" err="1"/>
              <a:t>palautuksiin</a:t>
            </a:r>
            <a:r>
              <a:rPr lang="en-US" sz="2400" dirty="0"/>
              <a:t> </a:t>
            </a:r>
            <a:r>
              <a:rPr lang="en-US" sz="2400" dirty="0" err="1"/>
              <a:t>sovitusti</a:t>
            </a:r>
            <a:r>
              <a:rPr lang="en-US" sz="2400" dirty="0"/>
              <a:t> </a:t>
            </a:r>
            <a:r>
              <a:rPr lang="en-US" sz="2400" dirty="0" err="1"/>
              <a:t>pidennetty</a:t>
            </a:r>
            <a:r>
              <a:rPr lang="en-US" sz="2400" dirty="0"/>
              <a:t> </a:t>
            </a:r>
            <a:r>
              <a:rPr lang="en-US" sz="2400" dirty="0" err="1"/>
              <a:t>palautusaika</a:t>
            </a: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Opiskelutekniikat</a:t>
            </a: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Opintojen</a:t>
            </a:r>
            <a:r>
              <a:rPr lang="en-US" sz="2400" dirty="0"/>
              <a:t> </a:t>
            </a:r>
            <a:r>
              <a:rPr lang="en-US" sz="2400" dirty="0" err="1"/>
              <a:t>keventäminen</a:t>
            </a: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 err="1"/>
              <a:t>Kasvatus</a:t>
            </a:r>
            <a:r>
              <a:rPr lang="en-US" sz="2400" i="1" dirty="0"/>
              <a:t>- ja </a:t>
            </a:r>
            <a:r>
              <a:rPr lang="en-US" sz="2400" i="1" dirty="0" err="1"/>
              <a:t>ohjausalalla</a:t>
            </a:r>
            <a:r>
              <a:rPr lang="en-US" sz="2400" i="1" dirty="0"/>
              <a:t> </a:t>
            </a:r>
            <a:r>
              <a:rPr lang="en-US" sz="2400" i="1" dirty="0" err="1"/>
              <a:t>ei</a:t>
            </a:r>
            <a:r>
              <a:rPr lang="en-US" sz="2400" i="1" dirty="0"/>
              <a:t> </a:t>
            </a:r>
            <a:r>
              <a:rPr lang="en-US" sz="2400" i="1" dirty="0" err="1"/>
              <a:t>voi</a:t>
            </a:r>
            <a:r>
              <a:rPr lang="en-US" sz="2400" i="1" dirty="0"/>
              <a:t> </a:t>
            </a:r>
            <a:r>
              <a:rPr lang="en-US" sz="2400" i="1" dirty="0" err="1"/>
              <a:t>mukauttaa</a:t>
            </a:r>
            <a:r>
              <a:rPr lang="en-US" sz="2400" i="1" dirty="0"/>
              <a:t> </a:t>
            </a:r>
            <a:r>
              <a:rPr lang="en-US" sz="2400" i="1" dirty="0" err="1"/>
              <a:t>opintoja</a:t>
            </a:r>
            <a:r>
              <a:rPr lang="en-US" sz="2400" i="1" dirty="0"/>
              <a:t>!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Block Arc 31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79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270</Words>
  <Application>Microsoft Office PowerPoint</Application>
  <PresentationFormat>Laajakuva</PresentationFormat>
  <Paragraphs>63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Office-teema</vt:lpstr>
      <vt:lpstr>Tervetuloa opiskelemaan Portaanpäähään!</vt:lpstr>
      <vt:lpstr>Yhteystiedot</vt:lpstr>
      <vt:lpstr>Tilat</vt:lpstr>
      <vt:lpstr>PowerPoint-esitys</vt:lpstr>
      <vt:lpstr>Opiskelu alkaa</vt:lpstr>
      <vt:lpstr>Viestintä Portaanpäässä</vt:lpstr>
      <vt:lpstr>Poissaolot</vt:lpstr>
      <vt:lpstr>Loma</vt:lpstr>
      <vt:lpstr>Tuki opiskelussa</vt:lpstr>
      <vt:lpstr>Työjärjestys / oma opiskelu</vt:lpstr>
      <vt:lpstr>Mukavia opiskeluhetkiä!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Anni Jaloniemi</dc:creator>
  <cp:lastModifiedBy>Johanna Rantsi</cp:lastModifiedBy>
  <cp:revision>7</cp:revision>
  <dcterms:created xsi:type="dcterms:W3CDTF">2022-08-10T10:35:59Z</dcterms:created>
  <dcterms:modified xsi:type="dcterms:W3CDTF">2026-07-29T02:59:28Z</dcterms:modified>
</cp:coreProperties>
</file>