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7" r:id="rId4"/>
    <p:sldId id="264" r:id="rId5"/>
    <p:sldId id="265" r:id="rId6"/>
    <p:sldId id="263" r:id="rId7"/>
    <p:sldId id="261" r:id="rId8"/>
    <p:sldId id="259" r:id="rId9"/>
    <p:sldId id="267" r:id="rId10"/>
    <p:sldId id="269" r:id="rId11"/>
    <p:sldId id="266" r:id="rId12"/>
    <p:sldId id="26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FF8B6D-F0A3-408D-A284-39B921880468}">
          <p14:sldIdLst>
            <p14:sldId id="262"/>
            <p14:sldId id="258"/>
            <p14:sldId id="257"/>
            <p14:sldId id="264"/>
            <p14:sldId id="265"/>
            <p14:sldId id="263"/>
            <p14:sldId id="261"/>
          </p14:sldIdLst>
        </p14:section>
        <p14:section name="Untitled Section" id="{F00564D0-115D-4363-BDED-1303FD5B9884}">
          <p14:sldIdLst>
            <p14:sldId id="259"/>
            <p14:sldId id="267"/>
            <p14:sldId id="269"/>
            <p14:sldId id="266"/>
            <p14:sldId id="260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3D94A-4510-44AA-B080-E5DAFA3C36B7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EB00A9-FDCE-4CA3-BAA1-A9FDE013EBA6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Työtä ohjaavien normien ja toiminnan tavoitteiden tulkinnasta </a:t>
          </a:r>
          <a:endParaRPr lang="en-US" dirty="0"/>
        </a:p>
      </dgm:t>
    </dgm:pt>
    <dgm:pt modelId="{D4A656C3-CD55-47B5-A77C-97D69F5448FC}" type="parTrans" cxnId="{5D62952E-16F8-42A1-B1C5-947C64B26A53}">
      <dgm:prSet/>
      <dgm:spPr/>
      <dgm:t>
        <a:bodyPr/>
        <a:lstStyle/>
        <a:p>
          <a:endParaRPr lang="en-US"/>
        </a:p>
      </dgm:t>
    </dgm:pt>
    <dgm:pt modelId="{3EAAC658-D06D-4075-8E75-2FBB08537E7D}" type="sibTrans" cxnId="{5D62952E-16F8-42A1-B1C5-947C64B26A53}">
      <dgm:prSet/>
      <dgm:spPr/>
      <dgm:t>
        <a:bodyPr/>
        <a:lstStyle/>
        <a:p>
          <a:endParaRPr lang="en-US"/>
        </a:p>
      </dgm:t>
    </dgm:pt>
    <dgm:pt modelId="{8BA4BFCF-8C87-4C23-8CD7-69F29E6CE38E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Johtamisesta</a:t>
          </a:r>
          <a:endParaRPr lang="en-US" dirty="0"/>
        </a:p>
      </dgm:t>
    </dgm:pt>
    <dgm:pt modelId="{8BD80DF8-6B83-4B4A-84C0-FA8D9BD4491A}" type="parTrans" cxnId="{E7C04BF5-C6D4-45FC-AB45-AC8E8F8CBCCB}">
      <dgm:prSet/>
      <dgm:spPr/>
      <dgm:t>
        <a:bodyPr/>
        <a:lstStyle/>
        <a:p>
          <a:endParaRPr lang="en-US"/>
        </a:p>
      </dgm:t>
    </dgm:pt>
    <dgm:pt modelId="{A802386B-350A-405E-9EA7-501C2BA7E660}" type="sibTrans" cxnId="{E7C04BF5-C6D4-45FC-AB45-AC8E8F8CBCCB}">
      <dgm:prSet/>
      <dgm:spPr/>
      <dgm:t>
        <a:bodyPr/>
        <a:lstStyle/>
        <a:p>
          <a:endParaRPr lang="en-US"/>
        </a:p>
      </dgm:t>
    </dgm:pt>
    <dgm:pt modelId="{08CDFB64-5745-4A55-B245-13AB84AFA37B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Yhteisön osaamisesta ja kehittämisestä</a:t>
          </a:r>
          <a:endParaRPr lang="en-US" dirty="0"/>
        </a:p>
      </dgm:t>
    </dgm:pt>
    <dgm:pt modelId="{142C0C34-54FB-4256-ADB6-6914A70F1ED5}" type="parTrans" cxnId="{8936CF8A-7E07-4D7A-89A3-B3FC5423BAFA}">
      <dgm:prSet/>
      <dgm:spPr/>
      <dgm:t>
        <a:bodyPr/>
        <a:lstStyle/>
        <a:p>
          <a:endParaRPr lang="en-US"/>
        </a:p>
      </dgm:t>
    </dgm:pt>
    <dgm:pt modelId="{6EE629D9-C42F-4F89-A2EB-06A5177D88CF}" type="sibTrans" cxnId="{8936CF8A-7E07-4D7A-89A3-B3FC5423BAFA}">
      <dgm:prSet/>
      <dgm:spPr/>
      <dgm:t>
        <a:bodyPr/>
        <a:lstStyle/>
        <a:p>
          <a:endParaRPr lang="en-US"/>
        </a:p>
      </dgm:t>
    </dgm:pt>
    <dgm:pt modelId="{899A7C73-0B1D-4A16-9E8E-2CCEE094DDDC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Vuorovaikutuksesta, ilmapiiristä</a:t>
          </a:r>
          <a:endParaRPr lang="en-US" dirty="0"/>
        </a:p>
      </dgm:t>
    </dgm:pt>
    <dgm:pt modelId="{B1272B14-FDC3-48E3-AF0A-763D8B60C42A}" type="parTrans" cxnId="{A30AD184-55AB-49E6-B4E6-FE677DA1D6E1}">
      <dgm:prSet/>
      <dgm:spPr/>
      <dgm:t>
        <a:bodyPr/>
        <a:lstStyle/>
        <a:p>
          <a:endParaRPr lang="en-US"/>
        </a:p>
      </dgm:t>
    </dgm:pt>
    <dgm:pt modelId="{566E56CD-C664-431D-95BE-E6F5852A6795}" type="sibTrans" cxnId="{A30AD184-55AB-49E6-B4E6-FE677DA1D6E1}">
      <dgm:prSet/>
      <dgm:spPr/>
      <dgm:t>
        <a:bodyPr/>
        <a:lstStyle/>
        <a:p>
          <a:endParaRPr lang="en-US"/>
        </a:p>
      </dgm:t>
    </dgm:pt>
    <dgm:pt modelId="{F340A140-6F40-4CE3-AC1B-527C44478F30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Arkikäytännöistä</a:t>
          </a:r>
          <a:endParaRPr lang="en-US" dirty="0"/>
        </a:p>
      </dgm:t>
    </dgm:pt>
    <dgm:pt modelId="{D2DC38A7-2ADE-4522-8B81-A5E595BCB1F3}" type="parTrans" cxnId="{1B05BDB0-8D2C-4504-90CA-31AD02D7A5B2}">
      <dgm:prSet/>
      <dgm:spPr/>
      <dgm:t>
        <a:bodyPr/>
        <a:lstStyle/>
        <a:p>
          <a:endParaRPr lang="en-US"/>
        </a:p>
      </dgm:t>
    </dgm:pt>
    <dgm:pt modelId="{0A54EB6D-0108-4815-8FA2-6346D20FEFFE}" type="sibTrans" cxnId="{1B05BDB0-8D2C-4504-90CA-31AD02D7A5B2}">
      <dgm:prSet/>
      <dgm:spPr/>
      <dgm:t>
        <a:bodyPr/>
        <a:lstStyle/>
        <a:p>
          <a:endParaRPr lang="en-US"/>
        </a:p>
      </dgm:t>
    </dgm:pt>
    <dgm:pt modelId="{28722A82-03A8-457B-A517-05733378D3D6}">
      <dgm:prSet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Työn organisoinnista, suunnittelusta, toteuttamisesta ja arvioinnista</a:t>
          </a:r>
          <a:endParaRPr lang="fi-FI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B1BEE25-1568-4BEB-8D9C-4E313DDFAEDE}" type="parTrans" cxnId="{893F19C8-2D15-4DEF-BBB7-A50A9E95CE40}">
      <dgm:prSet/>
      <dgm:spPr/>
      <dgm:t>
        <a:bodyPr/>
        <a:lstStyle/>
        <a:p>
          <a:endParaRPr lang="en-US"/>
        </a:p>
      </dgm:t>
    </dgm:pt>
    <dgm:pt modelId="{6814FB97-7EFB-403C-A6F3-D27324EA51B5}" type="sibTrans" cxnId="{893F19C8-2D15-4DEF-BBB7-A50A9E95CE40}">
      <dgm:prSet/>
      <dgm:spPr/>
      <dgm:t>
        <a:bodyPr/>
        <a:lstStyle/>
        <a:p>
          <a:endParaRPr lang="en-US"/>
        </a:p>
      </dgm:t>
    </dgm:pt>
    <dgm:pt modelId="{7B0CF2C6-4F1B-448F-BA95-87A660270202}">
      <dgm:prSet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Pedagogiikasta ja ammatillisuudesta</a:t>
          </a:r>
          <a:endParaRPr lang="fi-FI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A9FA9F-F494-46C4-80BB-CCB06A730A12}" type="parTrans" cxnId="{EF642542-C105-4D35-A7B7-5A333EA81F6C}">
      <dgm:prSet/>
      <dgm:spPr/>
      <dgm:t>
        <a:bodyPr/>
        <a:lstStyle/>
        <a:p>
          <a:endParaRPr lang="en-US"/>
        </a:p>
      </dgm:t>
    </dgm:pt>
    <dgm:pt modelId="{72627905-D70E-45FD-80B5-FBC4BE3D937C}" type="sibTrans" cxnId="{EF642542-C105-4D35-A7B7-5A333EA81F6C}">
      <dgm:prSet/>
      <dgm:spPr/>
      <dgm:t>
        <a:bodyPr/>
        <a:lstStyle/>
        <a:p>
          <a:endParaRPr lang="en-US"/>
        </a:p>
      </dgm:t>
    </dgm:pt>
    <dgm:pt modelId="{CD2D7EE6-31E4-4F2B-B965-D1438DE73193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Oppimisympäristöistä</a:t>
          </a:r>
          <a:endParaRPr lang="en-US" dirty="0"/>
        </a:p>
      </dgm:t>
    </dgm:pt>
    <dgm:pt modelId="{03342DAE-FD95-40C9-B604-64A0412E1757}" type="parTrans" cxnId="{C8C2B819-9F3D-4776-AEA5-A476F75B1973}">
      <dgm:prSet/>
      <dgm:spPr/>
      <dgm:t>
        <a:bodyPr/>
        <a:lstStyle/>
        <a:p>
          <a:endParaRPr lang="en-US"/>
        </a:p>
      </dgm:t>
    </dgm:pt>
    <dgm:pt modelId="{A2E780D0-6176-4266-BAA5-2D4061581969}" type="sibTrans" cxnId="{C8C2B819-9F3D-4776-AEA5-A476F75B1973}">
      <dgm:prSet/>
      <dgm:spPr/>
      <dgm:t>
        <a:bodyPr/>
        <a:lstStyle/>
        <a:p>
          <a:endParaRPr lang="en-US"/>
        </a:p>
      </dgm:t>
    </dgm:pt>
    <dgm:pt modelId="{C4C0136A-032F-4A65-BB3D-770BB2FB81D7}" type="pres">
      <dgm:prSet presAssocID="{77E3D94A-4510-44AA-B080-E5DAFA3C36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6AA4D-2F9D-47D2-9F4F-F6588EAA949D}" type="pres">
      <dgm:prSet presAssocID="{AFEB00A9-FDCE-4CA3-BAA1-A9FDE013EBA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B7B29-D79C-4870-8FBB-44F33E548629}" type="pres">
      <dgm:prSet presAssocID="{3EAAC658-D06D-4075-8E75-2FBB08537E7D}" presName="sibTrans" presStyleCnt="0"/>
      <dgm:spPr/>
    </dgm:pt>
    <dgm:pt modelId="{A84A8533-18E8-4BF9-A6D4-DEA96058654B}" type="pres">
      <dgm:prSet presAssocID="{8BA4BFCF-8C87-4C23-8CD7-69F29E6CE38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11605-AF35-4858-A388-D68D4F3DF3B7}" type="pres">
      <dgm:prSet presAssocID="{A802386B-350A-405E-9EA7-501C2BA7E660}" presName="sibTrans" presStyleCnt="0"/>
      <dgm:spPr/>
    </dgm:pt>
    <dgm:pt modelId="{9E3AA476-07E5-483B-9772-3C8FC929B1F0}" type="pres">
      <dgm:prSet presAssocID="{08CDFB64-5745-4A55-B245-13AB84AFA37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AA04F-4FD7-4C25-B6DE-3E69F841C460}" type="pres">
      <dgm:prSet presAssocID="{6EE629D9-C42F-4F89-A2EB-06A5177D88CF}" presName="sibTrans" presStyleCnt="0"/>
      <dgm:spPr/>
    </dgm:pt>
    <dgm:pt modelId="{AC8B93E4-E04E-4EC1-9A11-83C5BD3647DA}" type="pres">
      <dgm:prSet presAssocID="{28722A82-03A8-457B-A517-05733378D3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DAC1F-FAD5-4FB5-91EC-064A9D06F5D7}" type="pres">
      <dgm:prSet presAssocID="{6814FB97-7EFB-403C-A6F3-D27324EA51B5}" presName="sibTrans" presStyleCnt="0"/>
      <dgm:spPr/>
    </dgm:pt>
    <dgm:pt modelId="{47B37BB2-FC79-4128-A4CC-24985939C3C2}" type="pres">
      <dgm:prSet presAssocID="{899A7C73-0B1D-4A16-9E8E-2CCEE094DDD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CF652-2A8E-4B50-8D71-606A30E98F38}" type="pres">
      <dgm:prSet presAssocID="{566E56CD-C664-431D-95BE-E6F5852A6795}" presName="sibTrans" presStyleCnt="0"/>
      <dgm:spPr/>
    </dgm:pt>
    <dgm:pt modelId="{A8FE1BD6-B0AE-45F8-AC3A-BE545A91DA4F}" type="pres">
      <dgm:prSet presAssocID="{7B0CF2C6-4F1B-448F-BA95-87A66027020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E1740-34EA-475C-803F-51AFAF855014}" type="pres">
      <dgm:prSet presAssocID="{72627905-D70E-45FD-80B5-FBC4BE3D937C}" presName="sibTrans" presStyleCnt="0"/>
      <dgm:spPr/>
    </dgm:pt>
    <dgm:pt modelId="{65D25DAC-C85C-4338-8D4E-288381292A2F}" type="pres">
      <dgm:prSet presAssocID="{F340A140-6F40-4CE3-AC1B-527C44478F3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FA324-1B26-4E7B-B316-54248BD19570}" type="pres">
      <dgm:prSet presAssocID="{0A54EB6D-0108-4815-8FA2-6346D20FEFFE}" presName="sibTrans" presStyleCnt="0"/>
      <dgm:spPr/>
    </dgm:pt>
    <dgm:pt modelId="{F1DCD140-B127-4BED-89E6-290F7255C76A}" type="pres">
      <dgm:prSet presAssocID="{CD2D7EE6-31E4-4F2B-B965-D1438DE7319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04BF5-C6D4-45FC-AB45-AC8E8F8CBCCB}" srcId="{77E3D94A-4510-44AA-B080-E5DAFA3C36B7}" destId="{8BA4BFCF-8C87-4C23-8CD7-69F29E6CE38E}" srcOrd="1" destOrd="0" parTransId="{8BD80DF8-6B83-4B4A-84C0-FA8D9BD4491A}" sibTransId="{A802386B-350A-405E-9EA7-501C2BA7E660}"/>
    <dgm:cxn modelId="{8936CF8A-7E07-4D7A-89A3-B3FC5423BAFA}" srcId="{77E3D94A-4510-44AA-B080-E5DAFA3C36B7}" destId="{08CDFB64-5745-4A55-B245-13AB84AFA37B}" srcOrd="2" destOrd="0" parTransId="{142C0C34-54FB-4256-ADB6-6914A70F1ED5}" sibTransId="{6EE629D9-C42F-4F89-A2EB-06A5177D88CF}"/>
    <dgm:cxn modelId="{8A0E62B3-E14A-468C-82FA-28FA81DC04FD}" type="presOf" srcId="{8BA4BFCF-8C87-4C23-8CD7-69F29E6CE38E}" destId="{A84A8533-18E8-4BF9-A6D4-DEA96058654B}" srcOrd="0" destOrd="0" presId="urn:microsoft.com/office/officeart/2005/8/layout/default"/>
    <dgm:cxn modelId="{6352E117-B6ED-46D7-82FA-4B6AE4E70F0A}" type="presOf" srcId="{77E3D94A-4510-44AA-B080-E5DAFA3C36B7}" destId="{C4C0136A-032F-4A65-BB3D-770BB2FB81D7}" srcOrd="0" destOrd="0" presId="urn:microsoft.com/office/officeart/2005/8/layout/default"/>
    <dgm:cxn modelId="{6A47D9F5-1939-419B-B286-F3C376C095D2}" type="presOf" srcId="{08CDFB64-5745-4A55-B245-13AB84AFA37B}" destId="{9E3AA476-07E5-483B-9772-3C8FC929B1F0}" srcOrd="0" destOrd="0" presId="urn:microsoft.com/office/officeart/2005/8/layout/default"/>
    <dgm:cxn modelId="{55297E95-F558-4454-A4A4-BEBAFADD90C9}" type="presOf" srcId="{CD2D7EE6-31E4-4F2B-B965-D1438DE73193}" destId="{F1DCD140-B127-4BED-89E6-290F7255C76A}" srcOrd="0" destOrd="0" presId="urn:microsoft.com/office/officeart/2005/8/layout/default"/>
    <dgm:cxn modelId="{EF642542-C105-4D35-A7B7-5A333EA81F6C}" srcId="{77E3D94A-4510-44AA-B080-E5DAFA3C36B7}" destId="{7B0CF2C6-4F1B-448F-BA95-87A660270202}" srcOrd="5" destOrd="0" parTransId="{04A9FA9F-F494-46C4-80BB-CCB06A730A12}" sibTransId="{72627905-D70E-45FD-80B5-FBC4BE3D937C}"/>
    <dgm:cxn modelId="{390BBEB0-127C-48C2-BD43-784DDC1A17A0}" type="presOf" srcId="{7B0CF2C6-4F1B-448F-BA95-87A660270202}" destId="{A8FE1BD6-B0AE-45F8-AC3A-BE545A91DA4F}" srcOrd="0" destOrd="0" presId="urn:microsoft.com/office/officeart/2005/8/layout/default"/>
    <dgm:cxn modelId="{08649C87-5C1B-4E12-822E-176D1792A277}" type="presOf" srcId="{F340A140-6F40-4CE3-AC1B-527C44478F30}" destId="{65D25DAC-C85C-4338-8D4E-288381292A2F}" srcOrd="0" destOrd="0" presId="urn:microsoft.com/office/officeart/2005/8/layout/default"/>
    <dgm:cxn modelId="{1DC6BCBE-7DFC-4BCB-8479-BDA880C4A59D}" type="presOf" srcId="{28722A82-03A8-457B-A517-05733378D3D6}" destId="{AC8B93E4-E04E-4EC1-9A11-83C5BD3647DA}" srcOrd="0" destOrd="0" presId="urn:microsoft.com/office/officeart/2005/8/layout/default"/>
    <dgm:cxn modelId="{3BC2E2DD-58DE-4814-9E8C-A06B53D50BD1}" type="presOf" srcId="{AFEB00A9-FDCE-4CA3-BAA1-A9FDE013EBA6}" destId="{E256AA4D-2F9D-47D2-9F4F-F6588EAA949D}" srcOrd="0" destOrd="0" presId="urn:microsoft.com/office/officeart/2005/8/layout/default"/>
    <dgm:cxn modelId="{1B05BDB0-8D2C-4504-90CA-31AD02D7A5B2}" srcId="{77E3D94A-4510-44AA-B080-E5DAFA3C36B7}" destId="{F340A140-6F40-4CE3-AC1B-527C44478F30}" srcOrd="6" destOrd="0" parTransId="{D2DC38A7-2ADE-4522-8B81-A5E595BCB1F3}" sibTransId="{0A54EB6D-0108-4815-8FA2-6346D20FEFFE}"/>
    <dgm:cxn modelId="{C8C2B819-9F3D-4776-AEA5-A476F75B1973}" srcId="{77E3D94A-4510-44AA-B080-E5DAFA3C36B7}" destId="{CD2D7EE6-31E4-4F2B-B965-D1438DE73193}" srcOrd="7" destOrd="0" parTransId="{03342DAE-FD95-40C9-B604-64A0412E1757}" sibTransId="{A2E780D0-6176-4266-BAA5-2D4061581969}"/>
    <dgm:cxn modelId="{893F19C8-2D15-4DEF-BBB7-A50A9E95CE40}" srcId="{77E3D94A-4510-44AA-B080-E5DAFA3C36B7}" destId="{28722A82-03A8-457B-A517-05733378D3D6}" srcOrd="3" destOrd="0" parTransId="{5B1BEE25-1568-4BEB-8D9C-4E313DDFAEDE}" sibTransId="{6814FB97-7EFB-403C-A6F3-D27324EA51B5}"/>
    <dgm:cxn modelId="{E0351BFF-4AC2-45E5-8E7E-7925DED0B439}" type="presOf" srcId="{899A7C73-0B1D-4A16-9E8E-2CCEE094DDDC}" destId="{47B37BB2-FC79-4128-A4CC-24985939C3C2}" srcOrd="0" destOrd="0" presId="urn:microsoft.com/office/officeart/2005/8/layout/default"/>
    <dgm:cxn modelId="{5D62952E-16F8-42A1-B1C5-947C64B26A53}" srcId="{77E3D94A-4510-44AA-B080-E5DAFA3C36B7}" destId="{AFEB00A9-FDCE-4CA3-BAA1-A9FDE013EBA6}" srcOrd="0" destOrd="0" parTransId="{D4A656C3-CD55-47B5-A77C-97D69F5448FC}" sibTransId="{3EAAC658-D06D-4075-8E75-2FBB08537E7D}"/>
    <dgm:cxn modelId="{A30AD184-55AB-49E6-B4E6-FE677DA1D6E1}" srcId="{77E3D94A-4510-44AA-B080-E5DAFA3C36B7}" destId="{899A7C73-0B1D-4A16-9E8E-2CCEE094DDDC}" srcOrd="4" destOrd="0" parTransId="{B1272B14-FDC3-48E3-AF0A-763D8B60C42A}" sibTransId="{566E56CD-C664-431D-95BE-E6F5852A6795}"/>
    <dgm:cxn modelId="{ACD09029-E512-4554-90DB-CD355143A3E7}" type="presParOf" srcId="{C4C0136A-032F-4A65-BB3D-770BB2FB81D7}" destId="{E256AA4D-2F9D-47D2-9F4F-F6588EAA949D}" srcOrd="0" destOrd="0" presId="urn:microsoft.com/office/officeart/2005/8/layout/default"/>
    <dgm:cxn modelId="{A28A88E7-C77F-45C8-88ED-D0DBEF6C2609}" type="presParOf" srcId="{C4C0136A-032F-4A65-BB3D-770BB2FB81D7}" destId="{507B7B29-D79C-4870-8FBB-44F33E548629}" srcOrd="1" destOrd="0" presId="urn:microsoft.com/office/officeart/2005/8/layout/default"/>
    <dgm:cxn modelId="{900434AC-73E2-47FA-8DC3-3618FD572469}" type="presParOf" srcId="{C4C0136A-032F-4A65-BB3D-770BB2FB81D7}" destId="{A84A8533-18E8-4BF9-A6D4-DEA96058654B}" srcOrd="2" destOrd="0" presId="urn:microsoft.com/office/officeart/2005/8/layout/default"/>
    <dgm:cxn modelId="{306101DF-751A-402D-AE4A-CC35A9B1F6D4}" type="presParOf" srcId="{C4C0136A-032F-4A65-BB3D-770BB2FB81D7}" destId="{D8511605-AF35-4858-A388-D68D4F3DF3B7}" srcOrd="3" destOrd="0" presId="urn:microsoft.com/office/officeart/2005/8/layout/default"/>
    <dgm:cxn modelId="{845D929C-F36D-40B9-9102-C043DA863BA2}" type="presParOf" srcId="{C4C0136A-032F-4A65-BB3D-770BB2FB81D7}" destId="{9E3AA476-07E5-483B-9772-3C8FC929B1F0}" srcOrd="4" destOrd="0" presId="urn:microsoft.com/office/officeart/2005/8/layout/default"/>
    <dgm:cxn modelId="{6336C6B9-DCE7-42A3-88D0-C721092EAFF6}" type="presParOf" srcId="{C4C0136A-032F-4A65-BB3D-770BB2FB81D7}" destId="{8D6AA04F-4FD7-4C25-B6DE-3E69F841C460}" srcOrd="5" destOrd="0" presId="urn:microsoft.com/office/officeart/2005/8/layout/default"/>
    <dgm:cxn modelId="{F3952683-BEFB-40BF-8D91-3417560EDB18}" type="presParOf" srcId="{C4C0136A-032F-4A65-BB3D-770BB2FB81D7}" destId="{AC8B93E4-E04E-4EC1-9A11-83C5BD3647DA}" srcOrd="6" destOrd="0" presId="urn:microsoft.com/office/officeart/2005/8/layout/default"/>
    <dgm:cxn modelId="{41B3962F-7FB5-4C9E-9F94-7368E32FA7B1}" type="presParOf" srcId="{C4C0136A-032F-4A65-BB3D-770BB2FB81D7}" destId="{7DBDAC1F-FAD5-4FB5-91EC-064A9D06F5D7}" srcOrd="7" destOrd="0" presId="urn:microsoft.com/office/officeart/2005/8/layout/default"/>
    <dgm:cxn modelId="{4CECDF53-595F-4D9E-9BAE-83D943EA76D0}" type="presParOf" srcId="{C4C0136A-032F-4A65-BB3D-770BB2FB81D7}" destId="{47B37BB2-FC79-4128-A4CC-24985939C3C2}" srcOrd="8" destOrd="0" presId="urn:microsoft.com/office/officeart/2005/8/layout/default"/>
    <dgm:cxn modelId="{C9135A0D-28F0-43FF-8984-B1B412BE1055}" type="presParOf" srcId="{C4C0136A-032F-4A65-BB3D-770BB2FB81D7}" destId="{22ACF652-2A8E-4B50-8D71-606A30E98F38}" srcOrd="9" destOrd="0" presId="urn:microsoft.com/office/officeart/2005/8/layout/default"/>
    <dgm:cxn modelId="{9266B782-5F8C-48E8-B0A8-8E5731ACC5C6}" type="presParOf" srcId="{C4C0136A-032F-4A65-BB3D-770BB2FB81D7}" destId="{A8FE1BD6-B0AE-45F8-AC3A-BE545A91DA4F}" srcOrd="10" destOrd="0" presId="urn:microsoft.com/office/officeart/2005/8/layout/default"/>
    <dgm:cxn modelId="{9128E4F8-13BB-4597-AB69-C3B9FAA40440}" type="presParOf" srcId="{C4C0136A-032F-4A65-BB3D-770BB2FB81D7}" destId="{2AAE1740-34EA-475C-803F-51AFAF855014}" srcOrd="11" destOrd="0" presId="urn:microsoft.com/office/officeart/2005/8/layout/default"/>
    <dgm:cxn modelId="{F678C6DF-8350-43CB-AC01-900987FAF2F5}" type="presParOf" srcId="{C4C0136A-032F-4A65-BB3D-770BB2FB81D7}" destId="{65D25DAC-C85C-4338-8D4E-288381292A2F}" srcOrd="12" destOrd="0" presId="urn:microsoft.com/office/officeart/2005/8/layout/default"/>
    <dgm:cxn modelId="{8A81D8DC-ED20-4D52-816A-EFBB4811A3B0}" type="presParOf" srcId="{C4C0136A-032F-4A65-BB3D-770BB2FB81D7}" destId="{B85FA324-1B26-4E7B-B316-54248BD19570}" srcOrd="13" destOrd="0" presId="urn:microsoft.com/office/officeart/2005/8/layout/default"/>
    <dgm:cxn modelId="{E9218647-6A78-4A4E-AC6E-3B6D33718663}" type="presParOf" srcId="{C4C0136A-032F-4A65-BB3D-770BB2FB81D7}" destId="{F1DCD140-B127-4BED-89E6-290F7255C76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FF745-D4F2-478F-943A-839C6A4AA4C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C40C75-DC16-419B-BB06-9EB7AF382E0B}">
      <dgm:prSet phldrT="[Text]"/>
      <dgm:spPr/>
      <dgm:t>
        <a:bodyPr/>
        <a:lstStyle/>
        <a:p>
          <a:r>
            <a:rPr lang="fi-FI" i="1" smtClean="0"/>
            <a:t>Oppiva yhteisö toimintakulttuurin ytimenä</a:t>
          </a:r>
          <a:endParaRPr lang="en-US"/>
        </a:p>
      </dgm:t>
    </dgm:pt>
    <dgm:pt modelId="{9D11D8CD-CE9D-47E4-9052-5255D6233457}" type="parTrans" cxnId="{B25D424A-7095-47C8-933B-28002AA4D48B}">
      <dgm:prSet/>
      <dgm:spPr/>
      <dgm:t>
        <a:bodyPr/>
        <a:lstStyle/>
        <a:p>
          <a:endParaRPr lang="en-US"/>
        </a:p>
      </dgm:t>
    </dgm:pt>
    <dgm:pt modelId="{5F489A06-6767-4248-A8A3-93E316A8766D}" type="sibTrans" cxnId="{B25D424A-7095-47C8-933B-28002AA4D48B}">
      <dgm:prSet/>
      <dgm:spPr/>
      <dgm:t>
        <a:bodyPr/>
        <a:lstStyle/>
        <a:p>
          <a:endParaRPr lang="en-US"/>
        </a:p>
      </dgm:t>
    </dgm:pt>
    <dgm:pt modelId="{4288212B-5D43-4D92-A235-12D0E52DC2D5}">
      <dgm:prSet phldrT="[Text]"/>
      <dgm:spPr/>
      <dgm:t>
        <a:bodyPr/>
        <a:lstStyle/>
        <a:p>
          <a:r>
            <a:rPr lang="fi-FI" i="1" dirty="0" smtClean="0"/>
            <a:t>Hyvinvointi ja turvallinen arki </a:t>
          </a:r>
          <a:endParaRPr lang="en-US" dirty="0"/>
        </a:p>
      </dgm:t>
    </dgm:pt>
    <dgm:pt modelId="{480D5882-DFA7-4742-8DB5-83C49A213353}" type="parTrans" cxnId="{768763B4-BA86-4173-B5F0-81446C5E8A2F}">
      <dgm:prSet/>
      <dgm:spPr/>
      <dgm:t>
        <a:bodyPr/>
        <a:lstStyle/>
        <a:p>
          <a:endParaRPr lang="en-US"/>
        </a:p>
      </dgm:t>
    </dgm:pt>
    <dgm:pt modelId="{8A0C8207-702E-4DDD-B090-E6FF57C567B0}" type="sibTrans" cxnId="{768763B4-BA86-4173-B5F0-81446C5E8A2F}">
      <dgm:prSet/>
      <dgm:spPr/>
      <dgm:t>
        <a:bodyPr/>
        <a:lstStyle/>
        <a:p>
          <a:endParaRPr lang="en-US"/>
        </a:p>
      </dgm:t>
    </dgm:pt>
    <dgm:pt modelId="{E928C4CE-745D-4A5F-949E-C95BD1E44A14}">
      <dgm:prSet phldrT="[Text]"/>
      <dgm:spPr/>
      <dgm:t>
        <a:bodyPr/>
        <a:lstStyle/>
        <a:p>
          <a:r>
            <a:rPr lang="fi-FI" i="1" dirty="0" smtClean="0"/>
            <a:t>Vuorovaikutus ja monipuolinen työskentely</a:t>
          </a:r>
          <a:endParaRPr lang="en-US" dirty="0"/>
        </a:p>
      </dgm:t>
    </dgm:pt>
    <dgm:pt modelId="{6A36AC83-60EE-4CF2-95BD-E5A3AE02ABE2}" type="parTrans" cxnId="{FACBF052-DC6A-486A-AB32-D8D0566DCC43}">
      <dgm:prSet/>
      <dgm:spPr/>
      <dgm:t>
        <a:bodyPr/>
        <a:lstStyle/>
        <a:p>
          <a:endParaRPr lang="en-US"/>
        </a:p>
      </dgm:t>
    </dgm:pt>
    <dgm:pt modelId="{3D96FD8D-0C3E-4B91-ACBC-A8D35FDEF11D}" type="sibTrans" cxnId="{FACBF052-DC6A-486A-AB32-D8D0566DCC43}">
      <dgm:prSet/>
      <dgm:spPr/>
      <dgm:t>
        <a:bodyPr/>
        <a:lstStyle/>
        <a:p>
          <a:endParaRPr lang="en-US"/>
        </a:p>
      </dgm:t>
    </dgm:pt>
    <dgm:pt modelId="{0E8731A0-5666-4DD2-B421-7E0F23E41BF9}">
      <dgm:prSet phldrT="[Text]"/>
      <dgm:spPr/>
      <dgm:t>
        <a:bodyPr/>
        <a:lstStyle/>
        <a:p>
          <a:r>
            <a:rPr lang="fi-FI" i="1" dirty="0" smtClean="0"/>
            <a:t>Kulttuurinen moninaisuus ja kielitietoisuus</a:t>
          </a:r>
          <a:endParaRPr lang="en-US" dirty="0"/>
        </a:p>
      </dgm:t>
    </dgm:pt>
    <dgm:pt modelId="{F4835C57-0F86-4421-ADBE-73076808AB1E}" type="parTrans" cxnId="{C4E89AEB-D1CD-4A20-9FDB-E19714960DA4}">
      <dgm:prSet/>
      <dgm:spPr/>
      <dgm:t>
        <a:bodyPr/>
        <a:lstStyle/>
        <a:p>
          <a:endParaRPr lang="en-US"/>
        </a:p>
      </dgm:t>
    </dgm:pt>
    <dgm:pt modelId="{B0F1F489-AA15-4902-A48A-AFD125D7CE58}" type="sibTrans" cxnId="{C4E89AEB-D1CD-4A20-9FDB-E19714960DA4}">
      <dgm:prSet/>
      <dgm:spPr/>
      <dgm:t>
        <a:bodyPr/>
        <a:lstStyle/>
        <a:p>
          <a:endParaRPr lang="en-US"/>
        </a:p>
      </dgm:t>
    </dgm:pt>
    <dgm:pt modelId="{39E238E4-0C2E-4E54-849C-4A0729F1A114}">
      <dgm:prSet phldrT="[Text]"/>
      <dgm:spPr/>
      <dgm:t>
        <a:bodyPr/>
        <a:lstStyle/>
        <a:p>
          <a:r>
            <a:rPr lang="fi-FI" i="1" dirty="0" smtClean="0"/>
            <a:t>Osallisuus ja demokraattinen toiminta </a:t>
          </a:r>
          <a:endParaRPr lang="en-US" dirty="0"/>
        </a:p>
      </dgm:t>
    </dgm:pt>
    <dgm:pt modelId="{F8AE7D3F-6AE8-40CD-9BCA-95F864C4CE72}" type="parTrans" cxnId="{5E7F6B51-36E4-447A-8FB3-C894444FE90F}">
      <dgm:prSet/>
      <dgm:spPr/>
      <dgm:t>
        <a:bodyPr/>
        <a:lstStyle/>
        <a:p>
          <a:endParaRPr lang="en-US"/>
        </a:p>
      </dgm:t>
    </dgm:pt>
    <dgm:pt modelId="{4D30CC29-0E98-4D7D-BFBE-D25F64D6DE8F}" type="sibTrans" cxnId="{5E7F6B51-36E4-447A-8FB3-C894444FE90F}">
      <dgm:prSet/>
      <dgm:spPr/>
      <dgm:t>
        <a:bodyPr/>
        <a:lstStyle/>
        <a:p>
          <a:endParaRPr lang="en-US"/>
        </a:p>
      </dgm:t>
    </dgm:pt>
    <dgm:pt modelId="{22A3CA99-E9CC-4C24-AD2B-2B68A4262C19}" type="pres">
      <dgm:prSet presAssocID="{980FF745-D4F2-478F-943A-839C6A4AA4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6CCD4-7CE6-4BE3-82D1-5BCBE8BD958E}" type="pres">
      <dgm:prSet presAssocID="{2BC40C75-DC16-419B-BB06-9EB7AF382E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C56A5-A323-4357-BC06-FF5631372B40}" type="pres">
      <dgm:prSet presAssocID="{5F489A06-6767-4248-A8A3-93E316A8766D}" presName="sibTrans" presStyleCnt="0"/>
      <dgm:spPr/>
    </dgm:pt>
    <dgm:pt modelId="{DE1A87DB-2CF6-437F-9035-7A932498C8D1}" type="pres">
      <dgm:prSet presAssocID="{4288212B-5D43-4D92-A235-12D0E52DC2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F2EBB-26F6-4549-8531-A6D3EC9F4DC9}" type="pres">
      <dgm:prSet presAssocID="{8A0C8207-702E-4DDD-B090-E6FF57C567B0}" presName="sibTrans" presStyleCnt="0"/>
      <dgm:spPr/>
    </dgm:pt>
    <dgm:pt modelId="{E60DB2AE-1255-4734-9643-FC0E3363B682}" type="pres">
      <dgm:prSet presAssocID="{E928C4CE-745D-4A5F-949E-C95BD1E44A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4BBFB-AD8A-49B8-9FEC-9AB8DA41411F}" type="pres">
      <dgm:prSet presAssocID="{3D96FD8D-0C3E-4B91-ACBC-A8D35FDEF11D}" presName="sibTrans" presStyleCnt="0"/>
      <dgm:spPr/>
    </dgm:pt>
    <dgm:pt modelId="{EC4CB1A0-9B2B-4DB5-98D4-38DCBBFBE2C0}" type="pres">
      <dgm:prSet presAssocID="{0E8731A0-5666-4DD2-B421-7E0F23E41B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4E536-70AE-4614-9E44-5D3A525687D7}" type="pres">
      <dgm:prSet presAssocID="{B0F1F489-AA15-4902-A48A-AFD125D7CE58}" presName="sibTrans" presStyleCnt="0"/>
      <dgm:spPr/>
    </dgm:pt>
    <dgm:pt modelId="{85C1B1DF-FA72-48D8-8708-D06475431CF9}" type="pres">
      <dgm:prSet presAssocID="{39E238E4-0C2E-4E54-849C-4A0729F1A1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CBF052-DC6A-486A-AB32-D8D0566DCC43}" srcId="{980FF745-D4F2-478F-943A-839C6A4AA4CF}" destId="{E928C4CE-745D-4A5F-949E-C95BD1E44A14}" srcOrd="2" destOrd="0" parTransId="{6A36AC83-60EE-4CF2-95BD-E5A3AE02ABE2}" sibTransId="{3D96FD8D-0C3E-4B91-ACBC-A8D35FDEF11D}"/>
    <dgm:cxn modelId="{B25D424A-7095-47C8-933B-28002AA4D48B}" srcId="{980FF745-D4F2-478F-943A-839C6A4AA4CF}" destId="{2BC40C75-DC16-419B-BB06-9EB7AF382E0B}" srcOrd="0" destOrd="0" parTransId="{9D11D8CD-CE9D-47E4-9052-5255D6233457}" sibTransId="{5F489A06-6767-4248-A8A3-93E316A8766D}"/>
    <dgm:cxn modelId="{768763B4-BA86-4173-B5F0-81446C5E8A2F}" srcId="{980FF745-D4F2-478F-943A-839C6A4AA4CF}" destId="{4288212B-5D43-4D92-A235-12D0E52DC2D5}" srcOrd="1" destOrd="0" parTransId="{480D5882-DFA7-4742-8DB5-83C49A213353}" sibTransId="{8A0C8207-702E-4DDD-B090-E6FF57C567B0}"/>
    <dgm:cxn modelId="{5E7F6B51-36E4-447A-8FB3-C894444FE90F}" srcId="{980FF745-D4F2-478F-943A-839C6A4AA4CF}" destId="{39E238E4-0C2E-4E54-849C-4A0729F1A114}" srcOrd="4" destOrd="0" parTransId="{F8AE7D3F-6AE8-40CD-9BCA-95F864C4CE72}" sibTransId="{4D30CC29-0E98-4D7D-BFBE-D25F64D6DE8F}"/>
    <dgm:cxn modelId="{1C19A44D-4C61-4A0C-8F73-A71B445587ED}" type="presOf" srcId="{2BC40C75-DC16-419B-BB06-9EB7AF382E0B}" destId="{D106CCD4-7CE6-4BE3-82D1-5BCBE8BD958E}" srcOrd="0" destOrd="0" presId="urn:microsoft.com/office/officeart/2005/8/layout/default"/>
    <dgm:cxn modelId="{1BDBF5BD-D035-4229-B160-D569B804D936}" type="presOf" srcId="{E928C4CE-745D-4A5F-949E-C95BD1E44A14}" destId="{E60DB2AE-1255-4734-9643-FC0E3363B682}" srcOrd="0" destOrd="0" presId="urn:microsoft.com/office/officeart/2005/8/layout/default"/>
    <dgm:cxn modelId="{73F389EF-D5DC-4AC7-9347-9BF04B38C04C}" type="presOf" srcId="{980FF745-D4F2-478F-943A-839C6A4AA4CF}" destId="{22A3CA99-E9CC-4C24-AD2B-2B68A4262C19}" srcOrd="0" destOrd="0" presId="urn:microsoft.com/office/officeart/2005/8/layout/default"/>
    <dgm:cxn modelId="{C4E89AEB-D1CD-4A20-9FDB-E19714960DA4}" srcId="{980FF745-D4F2-478F-943A-839C6A4AA4CF}" destId="{0E8731A0-5666-4DD2-B421-7E0F23E41BF9}" srcOrd="3" destOrd="0" parTransId="{F4835C57-0F86-4421-ADBE-73076808AB1E}" sibTransId="{B0F1F489-AA15-4902-A48A-AFD125D7CE58}"/>
    <dgm:cxn modelId="{02FFEC2E-1B40-4B47-8D5A-B46ECAA4F208}" type="presOf" srcId="{4288212B-5D43-4D92-A235-12D0E52DC2D5}" destId="{DE1A87DB-2CF6-437F-9035-7A932498C8D1}" srcOrd="0" destOrd="0" presId="urn:microsoft.com/office/officeart/2005/8/layout/default"/>
    <dgm:cxn modelId="{2D174586-A23E-4DF9-8E75-5AAAB002A6A1}" type="presOf" srcId="{39E238E4-0C2E-4E54-849C-4A0729F1A114}" destId="{85C1B1DF-FA72-48D8-8708-D06475431CF9}" srcOrd="0" destOrd="0" presId="urn:microsoft.com/office/officeart/2005/8/layout/default"/>
    <dgm:cxn modelId="{EC13825A-411D-4117-B1B0-214BAA0F5AE1}" type="presOf" srcId="{0E8731A0-5666-4DD2-B421-7E0F23E41BF9}" destId="{EC4CB1A0-9B2B-4DB5-98D4-38DCBBFBE2C0}" srcOrd="0" destOrd="0" presId="urn:microsoft.com/office/officeart/2005/8/layout/default"/>
    <dgm:cxn modelId="{B1A14D02-242A-466B-9A6D-0C88E59091B2}" type="presParOf" srcId="{22A3CA99-E9CC-4C24-AD2B-2B68A4262C19}" destId="{D106CCD4-7CE6-4BE3-82D1-5BCBE8BD958E}" srcOrd="0" destOrd="0" presId="urn:microsoft.com/office/officeart/2005/8/layout/default"/>
    <dgm:cxn modelId="{25CB3FBB-8814-4C2E-B7C3-AFF9A3B98736}" type="presParOf" srcId="{22A3CA99-E9CC-4C24-AD2B-2B68A4262C19}" destId="{E19C56A5-A323-4357-BC06-FF5631372B40}" srcOrd="1" destOrd="0" presId="urn:microsoft.com/office/officeart/2005/8/layout/default"/>
    <dgm:cxn modelId="{087B02C8-6989-4529-8732-653BD69ACAF5}" type="presParOf" srcId="{22A3CA99-E9CC-4C24-AD2B-2B68A4262C19}" destId="{DE1A87DB-2CF6-437F-9035-7A932498C8D1}" srcOrd="2" destOrd="0" presId="urn:microsoft.com/office/officeart/2005/8/layout/default"/>
    <dgm:cxn modelId="{EA58EA5A-C5F7-4328-98D6-B41D5F37657A}" type="presParOf" srcId="{22A3CA99-E9CC-4C24-AD2B-2B68A4262C19}" destId="{8FEF2EBB-26F6-4549-8531-A6D3EC9F4DC9}" srcOrd="3" destOrd="0" presId="urn:microsoft.com/office/officeart/2005/8/layout/default"/>
    <dgm:cxn modelId="{683AC78E-2171-43E0-863E-E31FBF70D0B5}" type="presParOf" srcId="{22A3CA99-E9CC-4C24-AD2B-2B68A4262C19}" destId="{E60DB2AE-1255-4734-9643-FC0E3363B682}" srcOrd="4" destOrd="0" presId="urn:microsoft.com/office/officeart/2005/8/layout/default"/>
    <dgm:cxn modelId="{DFCB9A8E-9AEE-4EDF-BC4C-7DB15BFBEBA8}" type="presParOf" srcId="{22A3CA99-E9CC-4C24-AD2B-2B68A4262C19}" destId="{8604BBFB-AD8A-49B8-9FEC-9AB8DA41411F}" srcOrd="5" destOrd="0" presId="urn:microsoft.com/office/officeart/2005/8/layout/default"/>
    <dgm:cxn modelId="{4D70E962-54AC-4DCE-93AD-A0A4399742CB}" type="presParOf" srcId="{22A3CA99-E9CC-4C24-AD2B-2B68A4262C19}" destId="{EC4CB1A0-9B2B-4DB5-98D4-38DCBBFBE2C0}" srcOrd="6" destOrd="0" presId="urn:microsoft.com/office/officeart/2005/8/layout/default"/>
    <dgm:cxn modelId="{EB23A764-C60A-4E57-9263-EB33AFBF46DD}" type="presParOf" srcId="{22A3CA99-E9CC-4C24-AD2B-2B68A4262C19}" destId="{88C4E536-70AE-4614-9E44-5D3A525687D7}" srcOrd="7" destOrd="0" presId="urn:microsoft.com/office/officeart/2005/8/layout/default"/>
    <dgm:cxn modelId="{367601A0-1382-463D-A137-ECD6DFF9CB19}" type="presParOf" srcId="{22A3CA99-E9CC-4C24-AD2B-2B68A4262C19}" destId="{85C1B1DF-FA72-48D8-8708-D06475431C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6AA4D-2F9D-47D2-9F4F-F6588EAA949D}">
      <dsp:nvSpPr>
        <dsp:cNvPr id="0" name=""/>
        <dsp:cNvSpPr/>
      </dsp:nvSpPr>
      <dsp:spPr>
        <a:xfrm>
          <a:off x="0" y="82750"/>
          <a:ext cx="2269957" cy="13619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Työtä ohjaavien normien ja toiminnan tavoitteiden tulkinnasta </a:t>
          </a:r>
          <a:endParaRPr lang="en-US" sz="1800" kern="1200" dirty="0"/>
        </a:p>
      </dsp:txBody>
      <dsp:txXfrm>
        <a:off x="0" y="82750"/>
        <a:ext cx="2269957" cy="1361974"/>
      </dsp:txXfrm>
    </dsp:sp>
    <dsp:sp modelId="{A84A8533-18E8-4BF9-A6D4-DEA96058654B}">
      <dsp:nvSpPr>
        <dsp:cNvPr id="0" name=""/>
        <dsp:cNvSpPr/>
      </dsp:nvSpPr>
      <dsp:spPr>
        <a:xfrm>
          <a:off x="2496953" y="82750"/>
          <a:ext cx="2269957" cy="13619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Johtamisesta</a:t>
          </a:r>
          <a:endParaRPr lang="en-US" sz="1800" kern="1200" dirty="0"/>
        </a:p>
      </dsp:txBody>
      <dsp:txXfrm>
        <a:off x="2496953" y="82750"/>
        <a:ext cx="2269957" cy="1361974"/>
      </dsp:txXfrm>
    </dsp:sp>
    <dsp:sp modelId="{9E3AA476-07E5-483B-9772-3C8FC929B1F0}">
      <dsp:nvSpPr>
        <dsp:cNvPr id="0" name=""/>
        <dsp:cNvSpPr/>
      </dsp:nvSpPr>
      <dsp:spPr>
        <a:xfrm>
          <a:off x="4993907" y="82750"/>
          <a:ext cx="2269957" cy="1361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Yhteisön osaamisesta ja kehittämisestä</a:t>
          </a:r>
          <a:endParaRPr lang="en-US" sz="1800" kern="1200" dirty="0"/>
        </a:p>
      </dsp:txBody>
      <dsp:txXfrm>
        <a:off x="4993907" y="82750"/>
        <a:ext cx="2269957" cy="1361974"/>
      </dsp:txXfrm>
    </dsp:sp>
    <dsp:sp modelId="{AC8B93E4-E04E-4EC1-9A11-83C5BD3647DA}">
      <dsp:nvSpPr>
        <dsp:cNvPr id="0" name=""/>
        <dsp:cNvSpPr/>
      </dsp:nvSpPr>
      <dsp:spPr>
        <a:xfrm>
          <a:off x="0" y="1671721"/>
          <a:ext cx="2269957" cy="13619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Työn organisoinnista, suunnittelusta, toteuttamisesta ja arvioinnista</a:t>
          </a:r>
          <a:endParaRPr lang="fi-FI" sz="18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671721"/>
        <a:ext cx="2269957" cy="1361974"/>
      </dsp:txXfrm>
    </dsp:sp>
    <dsp:sp modelId="{47B37BB2-FC79-4128-A4CC-24985939C3C2}">
      <dsp:nvSpPr>
        <dsp:cNvPr id="0" name=""/>
        <dsp:cNvSpPr/>
      </dsp:nvSpPr>
      <dsp:spPr>
        <a:xfrm>
          <a:off x="2496953" y="1671721"/>
          <a:ext cx="2269957" cy="13619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Vuorovaikutuksesta, ilmapiiristä</a:t>
          </a:r>
          <a:endParaRPr lang="en-US" sz="1800" kern="1200" dirty="0"/>
        </a:p>
      </dsp:txBody>
      <dsp:txXfrm>
        <a:off x="2496953" y="1671721"/>
        <a:ext cx="2269957" cy="1361974"/>
      </dsp:txXfrm>
    </dsp:sp>
    <dsp:sp modelId="{A8FE1BD6-B0AE-45F8-AC3A-BE545A91DA4F}">
      <dsp:nvSpPr>
        <dsp:cNvPr id="0" name=""/>
        <dsp:cNvSpPr/>
      </dsp:nvSpPr>
      <dsp:spPr>
        <a:xfrm>
          <a:off x="4993907" y="1671721"/>
          <a:ext cx="2269957" cy="13619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Pedagogiikasta ja ammatillisuudesta</a:t>
          </a:r>
          <a:endParaRPr lang="fi-FI" sz="18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993907" y="1671721"/>
        <a:ext cx="2269957" cy="1361974"/>
      </dsp:txXfrm>
    </dsp:sp>
    <dsp:sp modelId="{65D25DAC-C85C-4338-8D4E-288381292A2F}">
      <dsp:nvSpPr>
        <dsp:cNvPr id="0" name=""/>
        <dsp:cNvSpPr/>
      </dsp:nvSpPr>
      <dsp:spPr>
        <a:xfrm>
          <a:off x="1248476" y="3260691"/>
          <a:ext cx="2269957" cy="13619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Arkikäytännöistä</a:t>
          </a:r>
          <a:endParaRPr lang="en-US" sz="1800" kern="1200" dirty="0"/>
        </a:p>
      </dsp:txBody>
      <dsp:txXfrm>
        <a:off x="1248476" y="3260691"/>
        <a:ext cx="2269957" cy="1361974"/>
      </dsp:txXfrm>
    </dsp:sp>
    <dsp:sp modelId="{F1DCD140-B127-4BED-89E6-290F7255C76A}">
      <dsp:nvSpPr>
        <dsp:cNvPr id="0" name=""/>
        <dsp:cNvSpPr/>
      </dsp:nvSpPr>
      <dsp:spPr>
        <a:xfrm>
          <a:off x="3745430" y="3260691"/>
          <a:ext cx="2269957" cy="1361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Oppimisympäristöistä</a:t>
          </a:r>
          <a:endParaRPr lang="en-US" sz="1800" kern="1200" dirty="0"/>
        </a:p>
      </dsp:txBody>
      <dsp:txXfrm>
        <a:off x="3745430" y="3260691"/>
        <a:ext cx="2269957" cy="1361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CCD4-7CE6-4BE3-82D1-5BCBE8BD958E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smtClean="0"/>
            <a:t>Oppiva yhteisö toimintakulttuurin ytimenä</a:t>
          </a:r>
          <a:endParaRPr lang="en-US" sz="2400" kern="1200"/>
        </a:p>
      </dsp:txBody>
      <dsp:txXfrm>
        <a:off x="0" y="573683"/>
        <a:ext cx="2464593" cy="1478756"/>
      </dsp:txXfrm>
    </dsp:sp>
    <dsp:sp modelId="{DE1A87DB-2CF6-437F-9035-7A932498C8D1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dirty="0" smtClean="0"/>
            <a:t>Hyvinvointi ja turvallinen arki </a:t>
          </a:r>
          <a:endParaRPr lang="en-US" sz="2400" kern="1200" dirty="0"/>
        </a:p>
      </dsp:txBody>
      <dsp:txXfrm>
        <a:off x="2711053" y="573683"/>
        <a:ext cx="2464593" cy="1478756"/>
      </dsp:txXfrm>
    </dsp:sp>
    <dsp:sp modelId="{E60DB2AE-1255-4734-9643-FC0E3363B682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dirty="0" smtClean="0"/>
            <a:t>Vuorovaikutus ja monipuolinen työskentely</a:t>
          </a:r>
          <a:endParaRPr lang="en-US" sz="2400" kern="1200" dirty="0"/>
        </a:p>
      </dsp:txBody>
      <dsp:txXfrm>
        <a:off x="5422106" y="573683"/>
        <a:ext cx="2464593" cy="1478756"/>
      </dsp:txXfrm>
    </dsp:sp>
    <dsp:sp modelId="{EC4CB1A0-9B2B-4DB5-98D4-38DCBBFBE2C0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dirty="0" smtClean="0"/>
            <a:t>Kulttuurinen moninaisuus ja kielitietoisuus</a:t>
          </a:r>
          <a:endParaRPr lang="en-US" sz="2400" kern="1200" dirty="0"/>
        </a:p>
      </dsp:txBody>
      <dsp:txXfrm>
        <a:off x="1355526" y="2298898"/>
        <a:ext cx="2464593" cy="1478756"/>
      </dsp:txXfrm>
    </dsp:sp>
    <dsp:sp modelId="{85C1B1DF-FA72-48D8-8708-D06475431CF9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dirty="0" smtClean="0"/>
            <a:t>Osallisuus ja demokraattinen toiminta </a:t>
          </a:r>
          <a:endParaRPr lang="en-US" sz="2400" kern="1200" dirty="0"/>
        </a:p>
      </dsp:txBody>
      <dsp:txXfrm>
        <a:off x="4066579" y="2298898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1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15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97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99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5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73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63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1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13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63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AF87-B001-4C0F-A1AA-0BAF5C8690C2}" type="datetimeFigureOut">
              <a:rPr lang="fi-FI" smtClean="0"/>
              <a:t>10.10.2019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atleenaLaakso/oppilaita-osallistava-yhteisllinen-toimintakulttuur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432" y="365126"/>
            <a:ext cx="4847918" cy="1325563"/>
          </a:xfrm>
        </p:spPr>
        <p:txBody>
          <a:bodyPr/>
          <a:lstStyle/>
          <a:p>
            <a:r>
              <a:rPr lang="fi-FI" b="1" dirty="0" smtClean="0"/>
              <a:t>Toimintakulttuuri</a:t>
            </a:r>
            <a:endParaRPr lang="fi-FI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75533">
            <a:off x="1212557" y="1846304"/>
            <a:ext cx="688776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594" y="6312310"/>
            <a:ext cx="355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JYU OKL </a:t>
            </a:r>
            <a:r>
              <a:rPr lang="fi-FI" dirty="0" err="1" smtClean="0"/>
              <a:t>Anttolanhovi</a:t>
            </a:r>
            <a:r>
              <a:rPr lang="fi-FI" dirty="0" smtClean="0"/>
              <a:t> 26.-27.8.2019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6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OPS-työn eväiksi tiedekunnan </a:t>
            </a:r>
            <a:r>
              <a:rPr lang="fi-FI" sz="3200" b="1" dirty="0" err="1" smtClean="0"/>
              <a:t>kv</a:t>
            </a:r>
            <a:r>
              <a:rPr lang="fi-FI" sz="3200" b="1" dirty="0" smtClean="0"/>
              <a:t>-ryhmältä: </a:t>
            </a:r>
            <a:r>
              <a:rPr lang="fi-FI" sz="3200" dirty="0"/>
              <a:t>Viisi osaamistavoitetta </a:t>
            </a:r>
            <a:r>
              <a:rPr lang="fi-FI" sz="3200" dirty="0" err="1"/>
              <a:t>opseihin</a:t>
            </a:r>
            <a:r>
              <a:rPr lang="fi-FI" sz="3200" dirty="0"/>
              <a:t> </a:t>
            </a:r>
            <a:r>
              <a:rPr lang="fi-FI" sz="3200" dirty="0" smtClean="0"/>
              <a:t>kirjattavaksi</a:t>
            </a:r>
            <a:endParaRPr lang="fi-FI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b="1" dirty="0" smtClean="0"/>
              <a:t>Kielitietoinen pedagogiikka</a:t>
            </a:r>
          </a:p>
          <a:p>
            <a:pPr lvl="1"/>
            <a:r>
              <a:rPr lang="fi-FI" dirty="0" smtClean="0"/>
              <a:t>kielen </a:t>
            </a:r>
            <a:r>
              <a:rPr lang="fi-FI" dirty="0"/>
              <a:t>oppimisen tukeminen (S2</a:t>
            </a:r>
            <a:r>
              <a:rPr lang="fi-FI" dirty="0" smtClean="0"/>
              <a:t>); monikielisyys </a:t>
            </a:r>
            <a:r>
              <a:rPr lang="fi-FI" dirty="0"/>
              <a:t>kasvatuksen ja työelämän </a:t>
            </a:r>
            <a:r>
              <a:rPr lang="fi-FI" dirty="0" smtClean="0"/>
              <a:t>käytännöissä; multimodaalisuus </a:t>
            </a:r>
            <a:r>
              <a:rPr lang="fi-FI" dirty="0"/>
              <a:t>ja </a:t>
            </a:r>
            <a:r>
              <a:rPr lang="fi-FI" dirty="0" smtClean="0"/>
              <a:t>monikanavaisuus; akateeminen </a:t>
            </a:r>
            <a:r>
              <a:rPr lang="fi-FI" dirty="0"/>
              <a:t>kielitaito (suomi ja englanti)</a:t>
            </a:r>
          </a:p>
          <a:p>
            <a:r>
              <a:rPr lang="fi-FI" b="1" dirty="0" smtClean="0"/>
              <a:t>Kulttuurienvälinen </a:t>
            </a:r>
            <a:r>
              <a:rPr lang="fi-FI" b="1" dirty="0"/>
              <a:t>ja vuorovaikutuksellinen </a:t>
            </a:r>
            <a:r>
              <a:rPr lang="fi-FI" b="1" dirty="0" smtClean="0"/>
              <a:t>kompetenssi</a:t>
            </a:r>
          </a:p>
          <a:p>
            <a:pPr lvl="1"/>
            <a:r>
              <a:rPr lang="fi-FI" dirty="0"/>
              <a:t>kulttuuritietoisuus, tavoitteena laaja-alaisen käsitteellisen ymmärryksen </a:t>
            </a:r>
            <a:r>
              <a:rPr lang="fi-FI" dirty="0" smtClean="0"/>
              <a:t>saavuttaminen; toiminnallinen </a:t>
            </a:r>
            <a:r>
              <a:rPr lang="fi-FI" dirty="0"/>
              <a:t>kielitaito, dialogisuus, yhteistyötaidot</a:t>
            </a:r>
          </a:p>
          <a:p>
            <a:r>
              <a:rPr lang="fi-FI" b="1" dirty="0" smtClean="0"/>
              <a:t>Moninaisuusosaaminen</a:t>
            </a:r>
          </a:p>
          <a:p>
            <a:pPr lvl="1"/>
            <a:r>
              <a:rPr lang="fi-FI" dirty="0" smtClean="0"/>
              <a:t>erilaisuuden </a:t>
            </a:r>
            <a:r>
              <a:rPr lang="fi-FI" dirty="0"/>
              <a:t>(esim. sukupuoli, luokka, kieli, etnisyys, katsomukset) ulottuvuuksien ja vaikutuksien </a:t>
            </a:r>
            <a:r>
              <a:rPr lang="fi-FI" dirty="0" smtClean="0"/>
              <a:t>tunnistaminen; eriarvoistavien </a:t>
            </a:r>
            <a:r>
              <a:rPr lang="fi-FI" dirty="0"/>
              <a:t>rakenteiden tunnistaminen ja niiden purkaminen</a:t>
            </a:r>
          </a:p>
          <a:p>
            <a:r>
              <a:rPr lang="fi-FI" b="1" dirty="0" smtClean="0"/>
              <a:t>Kansainvälinen asiantuntijuus</a:t>
            </a:r>
            <a:endParaRPr lang="fi-FI" dirty="0" smtClean="0"/>
          </a:p>
          <a:p>
            <a:pPr lvl="1"/>
            <a:r>
              <a:rPr lang="fi-FI" dirty="0" smtClean="0"/>
              <a:t>ammatillinen </a:t>
            </a:r>
            <a:r>
              <a:rPr lang="fi-FI" dirty="0"/>
              <a:t>kielitaito ja </a:t>
            </a:r>
            <a:r>
              <a:rPr lang="fi-FI" dirty="0" smtClean="0"/>
              <a:t>vuorovaikutusosaaminen; oman </a:t>
            </a:r>
            <a:r>
              <a:rPr lang="fi-FI" dirty="0"/>
              <a:t>ammattikentän kansainvälinen perustuntemus</a:t>
            </a:r>
          </a:p>
          <a:p>
            <a:r>
              <a:rPr lang="fi-FI" b="1" dirty="0" smtClean="0"/>
              <a:t>Globaali </a:t>
            </a:r>
            <a:r>
              <a:rPr lang="fi-FI" b="1" dirty="0"/>
              <a:t>ja eettinen </a:t>
            </a:r>
            <a:r>
              <a:rPr lang="fi-FI" b="1" dirty="0" smtClean="0"/>
              <a:t>vastuullisuus</a:t>
            </a:r>
          </a:p>
          <a:p>
            <a:pPr lvl="1"/>
            <a:r>
              <a:rPr lang="fi-FI" dirty="0" smtClean="0"/>
              <a:t>toiminnan </a:t>
            </a:r>
            <a:r>
              <a:rPr lang="fi-FI" dirty="0"/>
              <a:t>globaalit yhteydet - ("kasvatussosiologinen näkökulma</a:t>
            </a:r>
            <a:r>
              <a:rPr lang="fi-FI" dirty="0" smtClean="0"/>
              <a:t>); vastuullisuuteen </a:t>
            </a:r>
            <a:r>
              <a:rPr lang="fi-FI" dirty="0"/>
              <a:t>kasvattaminen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48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86"/>
            <a:ext cx="7886700" cy="1325563"/>
          </a:xfrm>
        </p:spPr>
        <p:txBody>
          <a:bodyPr>
            <a:normAutofit/>
          </a:bodyPr>
          <a:lstStyle/>
          <a:p>
            <a:r>
              <a:rPr lang="fi-FI" b="1" dirty="0"/>
              <a:t>Toimintakulttuurin kehittämistä ohjaavat periaatteet </a:t>
            </a:r>
            <a:r>
              <a:rPr lang="fi-FI" sz="3100" b="1" dirty="0" smtClean="0"/>
              <a:t>(POPS, 2014, 25-27)</a:t>
            </a:r>
            <a:endParaRPr lang="fi-FI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5397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6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09" y="85810"/>
            <a:ext cx="7324825" cy="1325563"/>
          </a:xfrm>
        </p:spPr>
        <p:txBody>
          <a:bodyPr>
            <a:normAutofit/>
          </a:bodyPr>
          <a:lstStyle/>
          <a:p>
            <a:r>
              <a:rPr lang="fi-FI" sz="3600" b="1" dirty="0" smtClean="0"/>
              <a:t>Mitä pohdinnoistamme tulisi</a:t>
            </a:r>
            <a:br>
              <a:rPr lang="fi-FI" sz="3600" b="1" dirty="0" smtClean="0"/>
            </a:br>
            <a:r>
              <a:rPr lang="fi-FI" sz="3600" b="1" dirty="0" smtClean="0"/>
              <a:t>näkyä OPS-tekstissä?</a:t>
            </a:r>
            <a:endParaRPr lang="fi-FI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3" y="1318662"/>
            <a:ext cx="8961120" cy="5438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 smtClean="0"/>
              <a:t>Pamfletti: Näkymättömät -&gt; and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in </a:t>
            </a:r>
            <a:r>
              <a:rPr lang="fi-FI" dirty="0" err="1" smtClean="0"/>
              <a:t>english</a:t>
            </a:r>
            <a:r>
              <a:rPr lang="fi-FI" dirty="0" smtClean="0"/>
              <a:t>, </a:t>
            </a:r>
            <a:r>
              <a:rPr lang="fi-FI" dirty="0" err="1" smtClean="0"/>
              <a:t>too</a:t>
            </a:r>
            <a:endParaRPr lang="fi-FI" dirty="0" smtClean="0"/>
          </a:p>
          <a:p>
            <a:pPr lvl="1"/>
            <a:r>
              <a:rPr lang="fi-FI" dirty="0" smtClean="0"/>
              <a:t>Ihmiset hankkeiden ja työn takana tehdään näkyviksi ja myös näin tuetaan yksilön ja yhteisön (sis. </a:t>
            </a:r>
            <a:r>
              <a:rPr lang="fi-FI" dirty="0"/>
              <a:t>o</a:t>
            </a:r>
            <a:r>
              <a:rPr lang="fi-FI" dirty="0" smtClean="0"/>
              <a:t>piskelijat) hyvinvointia -&gt; toimintakulttuurissamme hyvinvoiva ihminen on ”outo”</a:t>
            </a:r>
          </a:p>
          <a:p>
            <a:pPr lvl="1"/>
            <a:r>
              <a:rPr lang="fi-FI" dirty="0"/>
              <a:t>Kuinka hankkeissa olevien ihmisten &amp; tutkijoiden asiantuntijuus saadaan yhteisön käyttöön, omaksi? -&gt; vastuuta voi ja pitää </a:t>
            </a:r>
            <a:r>
              <a:rPr lang="fi-FI" dirty="0" smtClean="0"/>
              <a:t>jakaa</a:t>
            </a:r>
          </a:p>
          <a:p>
            <a:pPr lvl="1"/>
            <a:r>
              <a:rPr lang="fi-FI" dirty="0" smtClean="0"/>
              <a:t>Onko opiskelijoiden osallistuminen </a:t>
            </a:r>
            <a:r>
              <a:rPr lang="fi-FI" dirty="0" err="1" smtClean="0"/>
              <a:t>ops</a:t>
            </a:r>
            <a:r>
              <a:rPr lang="fi-FI" dirty="0" smtClean="0"/>
              <a:t>-työhön aitoa?</a:t>
            </a:r>
          </a:p>
          <a:p>
            <a:pPr lvl="1"/>
            <a:r>
              <a:rPr lang="fi-FI" dirty="0" smtClean="0"/>
              <a:t>Kuinka </a:t>
            </a:r>
            <a:r>
              <a:rPr lang="fi-FI" dirty="0" err="1" smtClean="0"/>
              <a:t>ops</a:t>
            </a:r>
            <a:r>
              <a:rPr lang="fi-FI" dirty="0" smtClean="0"/>
              <a:t>-työstä tehdään opiskelijoille merkityksellistä?</a:t>
            </a:r>
          </a:p>
          <a:p>
            <a:pPr lvl="1"/>
            <a:r>
              <a:rPr lang="fi-FI" dirty="0" smtClean="0"/>
              <a:t>OPS-tekstiin ja laitoksen toimintakulttuuriin saatava näkymään/toimintaan, että opiskelijat tuntevat oman </a:t>
            </a:r>
            <a:r>
              <a:rPr lang="fi-FI" dirty="0" err="1" smtClean="0"/>
              <a:t>opsinsa</a:t>
            </a:r>
            <a:r>
              <a:rPr lang="fi-FI" dirty="0" smtClean="0"/>
              <a:t> -&gt; esim. integroidaan opintojaksoihin, kuinka </a:t>
            </a:r>
            <a:r>
              <a:rPr lang="fi-FI" dirty="0" err="1" smtClean="0"/>
              <a:t>opsia</a:t>
            </a:r>
            <a:r>
              <a:rPr lang="fi-FI" dirty="0" smtClean="0"/>
              <a:t>, tavoitteita ja odotuksia sanoitetaan opiskelijoiden kanssa, mikä on arvioinnin tehtävä, vertaismentorointi (integroituna opintojen rakenteeseen)</a:t>
            </a:r>
          </a:p>
          <a:p>
            <a:pPr lvl="1"/>
            <a:r>
              <a:rPr lang="fi-FI" dirty="0" smtClean="0"/>
              <a:t>Kuinka hyvin/huonosti oma toimintamme mallintaa esim. yhdessä tekemistä -&gt; oma toimintamme on näkymätöntä opiskelijoille</a:t>
            </a:r>
          </a:p>
          <a:p>
            <a:pPr marL="457200" lvl="1" indent="0">
              <a:buNone/>
            </a:pPr>
            <a:endParaRPr lang="fi-FI" dirty="0" smtClean="0"/>
          </a:p>
          <a:p>
            <a:pPr lvl="1"/>
            <a:r>
              <a:rPr lang="fi-FI" dirty="0" smtClean="0"/>
              <a:t>PASSIIVISTA AKTIIVIKSI – KUKA OIKEASTI TEKEE JA MITÄ – TÄYTYY OLLA ROHKEA TOIMINTAKULTTUURIN ILMENTÄMISESSÄ – PROJEKTIT EIVÄT TEE MITÄÄN, TOIMINTAKULTTUURI EI ITSESSÄÄN TEE MITÄÄN</a:t>
            </a:r>
          </a:p>
          <a:p>
            <a:pPr lvl="2"/>
            <a:r>
              <a:rPr lang="fi-FI" dirty="0" err="1" smtClean="0"/>
              <a:t>OPSiin</a:t>
            </a:r>
            <a:r>
              <a:rPr lang="fi-FI" dirty="0" smtClean="0"/>
              <a:t> kielennettävä auki, miten toimintakulttuuri muuttuu toiminnaksi -&gt; mm. olemme yhteisö, joka arvioi ja kyseenalaistaa omaa toimintaansa, toimintakulttuurin rohkea tarkasteleminen; tekstiin elämänmakua</a:t>
            </a:r>
          </a:p>
          <a:p>
            <a:pPr lvl="2"/>
            <a:r>
              <a:rPr lang="fi-FI" dirty="0" smtClean="0"/>
              <a:t>Toimintakulttuurin määritelmä näkyviin: ”kolme palloa” toimintakulttuurista</a:t>
            </a:r>
          </a:p>
          <a:p>
            <a:pPr lvl="2"/>
            <a:r>
              <a:rPr lang="fi-FI" dirty="0" smtClean="0"/>
              <a:t>Tyhmentävästä keskustelusta tyhjentävään keskusteluun</a:t>
            </a:r>
            <a:endParaRPr lang="fi-FI" dirty="0"/>
          </a:p>
          <a:p>
            <a:pPr lvl="1"/>
            <a:endParaRPr lang="fi-FI" dirty="0"/>
          </a:p>
          <a:p>
            <a:pPr lvl="1"/>
            <a:endParaRPr lang="fi-F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326" y="386570"/>
            <a:ext cx="1312150" cy="12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Koonti 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9115"/>
            <a:ext cx="7886700" cy="4351338"/>
          </a:xfrm>
        </p:spPr>
        <p:txBody>
          <a:bodyPr/>
          <a:lstStyle/>
          <a:p>
            <a:r>
              <a:rPr lang="fi-FI" dirty="0"/>
              <a:t>Millä tavalla ryhmän työskentely vie </a:t>
            </a:r>
            <a:r>
              <a:rPr lang="fi-FI" dirty="0" err="1" smtClean="0"/>
              <a:t>OPS:ia</a:t>
            </a:r>
            <a:r>
              <a:rPr lang="fi-FI" dirty="0" smtClean="0"/>
              <a:t> </a:t>
            </a:r>
            <a:r>
              <a:rPr lang="fi-FI" dirty="0"/>
              <a:t>eteenpäin?</a:t>
            </a:r>
          </a:p>
          <a:p>
            <a:r>
              <a:rPr lang="fi-FI" dirty="0"/>
              <a:t>Mistä näkökulmasta </a:t>
            </a:r>
            <a:r>
              <a:rPr lang="fi-FI" dirty="0" err="1" smtClean="0"/>
              <a:t>OPS:ia</a:t>
            </a:r>
            <a:r>
              <a:rPr lang="fi-FI" dirty="0" smtClean="0"/>
              <a:t> </a:t>
            </a:r>
            <a:r>
              <a:rPr lang="fi-FI" dirty="0"/>
              <a:t>olette työstäneet (tavoitteet, sisällöt tms.)?</a:t>
            </a:r>
          </a:p>
        </p:txBody>
      </p:sp>
    </p:spTree>
    <p:extLst>
      <p:ext uri="{BB962C8B-B14F-4D97-AF65-F5344CB8AC3E}">
        <p14:creationId xmlns:p14="http://schemas.microsoft.com/office/powerpoint/2010/main" val="26152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265" y="500062"/>
            <a:ext cx="7886700" cy="1325563"/>
          </a:xfrm>
        </p:spPr>
        <p:txBody>
          <a:bodyPr/>
          <a:lstStyle/>
          <a:p>
            <a:r>
              <a:rPr lang="fi-FI" b="1" dirty="0" smtClean="0"/>
              <a:t>Ryhmän tehtävä</a:t>
            </a:r>
            <a:endParaRPr lang="fi-FI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265" y="1825625"/>
            <a:ext cx="8182323" cy="4351338"/>
          </a:xfrm>
        </p:spPr>
        <p:txBody>
          <a:bodyPr/>
          <a:lstStyle/>
          <a:p>
            <a:r>
              <a:rPr lang="fi-FI" dirty="0"/>
              <a:t>P</a:t>
            </a:r>
            <a:r>
              <a:rPr lang="fi-FI" dirty="0" smtClean="0"/>
              <a:t>ohtia </a:t>
            </a:r>
            <a:r>
              <a:rPr lang="fi-FI" dirty="0"/>
              <a:t>ja kirjata ajatuksia tulevaa opetussuunnitelmaa varten siitä, millainen OKL:n toimintakulttuuri edistäisi mm. ydinosaamisalueiden ja yliopiston </a:t>
            </a:r>
            <a:r>
              <a:rPr lang="fi-FI" dirty="0" err="1"/>
              <a:t>ops</a:t>
            </a:r>
            <a:r>
              <a:rPr lang="fi-FI" dirty="0"/>
              <a:t>-linjausten </a:t>
            </a:r>
            <a:r>
              <a:rPr lang="fi-FI" dirty="0" smtClean="0"/>
              <a:t>toteutumista</a:t>
            </a:r>
            <a:endParaRPr lang="fi-FI" dirty="0"/>
          </a:p>
          <a:p>
            <a:r>
              <a:rPr lang="fi-FI" b="1" dirty="0" smtClean="0"/>
              <a:t>Maanantai klo 13-14:30</a:t>
            </a:r>
            <a:r>
              <a:rPr lang="fi-FI" dirty="0" smtClean="0"/>
              <a:t>: Mitä ymmärrämme opettajankoulutuslaitoksen toimintakulttuurilla?</a:t>
            </a:r>
          </a:p>
          <a:p>
            <a:r>
              <a:rPr lang="fi-FI" b="1" dirty="0" smtClean="0"/>
              <a:t>Tiistai klo 9:30-12</a:t>
            </a:r>
            <a:r>
              <a:rPr lang="fi-FI" dirty="0" smtClean="0"/>
              <a:t>: Millainen </a:t>
            </a:r>
            <a:r>
              <a:rPr lang="fi-FI" dirty="0"/>
              <a:t>OKL:n toimintakulttuuri edistäisi mm. ydinosaamisalueiden ja yliopiston </a:t>
            </a:r>
            <a:r>
              <a:rPr lang="fi-FI" dirty="0" err="1"/>
              <a:t>ops</a:t>
            </a:r>
            <a:r>
              <a:rPr lang="fi-FI" dirty="0"/>
              <a:t>-linjausten </a:t>
            </a:r>
            <a:r>
              <a:rPr lang="fi-FI" dirty="0" smtClean="0"/>
              <a:t>toteutumista?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40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733425"/>
            <a:ext cx="881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/>
              <a:t>OPS-kierros 2013-2016</a:t>
            </a:r>
            <a:endParaRPr lang="fi-FI" b="1" dirty="0"/>
          </a:p>
        </p:txBody>
      </p:sp>
      <p:pic>
        <p:nvPicPr>
          <p:cNvPr id="5" name="image40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5938" y="1810218"/>
            <a:ext cx="6490526" cy="444309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431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897" y="895149"/>
            <a:ext cx="7844589" cy="3224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toimintakulttuuri on? </a:t>
            </a:r>
            <a:endParaRPr lang="fi-FI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Toimintakulttuuri tarkoittaa sitä kollektiivista ajattelun ja käytäntöjen kokonaisuutta, elämäntapaa sekä maailman hahmottamisen tapaa, joka on kullekin yhteisölle tiettynä ajankohtana ominainen (Alasuutari, 1999</a:t>
            </a:r>
            <a:r>
              <a:rPr lang="fi-F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897" y="6211669"/>
            <a:ext cx="8123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Alasuutari, P. (1999). Laadullinen tutkimus. 3. painos. Jyväskylä: Gummerus.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6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3314219"/>
              </p:ext>
            </p:extLst>
          </p:nvPr>
        </p:nvGraphicFramePr>
        <p:xfrm>
          <a:off x="956107" y="1926389"/>
          <a:ext cx="7263865" cy="470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690" y="321693"/>
            <a:ext cx="7886700" cy="1325563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Toimintakulttuuri on kokonaisuus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joka </a:t>
            </a: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rakentuu </a:t>
            </a:r>
            <a:r>
              <a:rPr lang="fi-F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(POPS, 2014, 24)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4162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235974"/>
            <a:ext cx="8298426" cy="5702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2558" y="6054353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https://www.slideshare.net/MatleenaLaakso/oppilaita-osallistava-yhteisllinen-toimintakulttuuri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Maanantai 26.8.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35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 smtClean="0"/>
              <a:t>Millaisia ulkoisia, ääneen lausuttuja ja sanomattomia toimintakulttuurin tasoja meillä on ja miten ne ilmentyvät?</a:t>
            </a:r>
            <a:endParaRPr lang="fi-FI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83" y="2980884"/>
            <a:ext cx="3868203" cy="3641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28650" y="3521330"/>
            <a:ext cx="4694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Millaisia toimintakulttuuria ilmentäviä käytäntöjä meillä on?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7166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2648"/>
            <a:ext cx="7886700" cy="1325563"/>
          </a:xfrm>
        </p:spPr>
        <p:txBody>
          <a:bodyPr>
            <a:normAutofit/>
          </a:bodyPr>
          <a:lstStyle/>
          <a:p>
            <a:r>
              <a:rPr lang="fi-FI" b="1" dirty="0" smtClean="0"/>
              <a:t>Tiistai 27.8.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0815"/>
            <a:ext cx="8139965" cy="43474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200" dirty="0"/>
              <a:t>Millainen OKL:n toimintakulttuuri edistäisi </a:t>
            </a:r>
            <a:r>
              <a:rPr lang="fi-FI" sz="3200" dirty="0" smtClean="0"/>
              <a:t>opettajan </a:t>
            </a:r>
            <a:r>
              <a:rPr lang="fi-FI" sz="3200" dirty="0"/>
              <a:t>ydinosaamisalueiden ja yliopiston </a:t>
            </a:r>
            <a:r>
              <a:rPr lang="fi-FI" sz="3200" dirty="0" smtClean="0"/>
              <a:t>OPS-linjausten toteutumista?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Klo 9:30-10:30 Pienryhmätyöskentelyä</a:t>
            </a:r>
          </a:p>
          <a:p>
            <a:pPr marL="355600" lvl="1" indent="-355600"/>
            <a:r>
              <a:rPr lang="fi-FI" sz="2600" dirty="0" smtClean="0"/>
              <a:t>Jakaannutaan kahteen ryhmään</a:t>
            </a:r>
          </a:p>
          <a:p>
            <a:pPr marL="355600" lvl="1" indent="-355600"/>
            <a:r>
              <a:rPr lang="fi-FI" sz="2600" dirty="0" smtClean="0"/>
              <a:t>Perehdytään päivitettyihin ydinosaamisalueisiin (ryhmä 1) ja Jyväskylän yliopiston opetussuunnitelmalinjauksiin (ryhmä 2)</a:t>
            </a:r>
          </a:p>
          <a:p>
            <a:pPr marL="355600" lvl="1" indent="-355600"/>
            <a:r>
              <a:rPr lang="fi-FI" sz="2600" dirty="0" smtClean="0"/>
              <a:t>Mitkä ulkoiset, ääneen lausutut ja sanomattomat tekijät mahdollistavat tai estävät tavoitteiden toteutumista?</a:t>
            </a:r>
          </a:p>
          <a:p>
            <a:pPr marL="355600" lvl="1" indent="-355600"/>
            <a:r>
              <a:rPr lang="fi-FI" sz="2600" dirty="0" smtClean="0"/>
              <a:t>Millaisia toimintakulttuuria ohjaavia periaatteita meillä voisi olla?</a:t>
            </a:r>
          </a:p>
          <a:p>
            <a:pPr marL="0" lvl="1" indent="0">
              <a:buNone/>
            </a:pPr>
            <a:r>
              <a:rPr lang="fi-FI" sz="2600" b="1" dirty="0" smtClean="0"/>
              <a:t>Klo 10:30-12 Koonti</a:t>
            </a:r>
          </a:p>
          <a:p>
            <a:pPr marL="355600" lvl="1" indent="-355600"/>
            <a:r>
              <a:rPr lang="fi-FI" sz="2600" dirty="0"/>
              <a:t>Mitä pohdinnoistamme </a:t>
            </a:r>
            <a:r>
              <a:rPr lang="fi-FI" sz="2600" dirty="0" smtClean="0"/>
              <a:t>tulisi näkyä </a:t>
            </a:r>
            <a:r>
              <a:rPr lang="fi-FI" sz="2600" dirty="0"/>
              <a:t>OPS-tekstissä?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191065"/>
            <a:ext cx="19145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t"/>
            <a:r>
              <a:rPr lang="fi-FI" dirty="0"/>
              <a:t>Opettajan ydinosaamisalueet OPS 2020-2023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 smtClean="0"/>
              <a:t>Eettinen </a:t>
            </a:r>
            <a:r>
              <a:rPr lang="fi-FI" dirty="0"/>
              <a:t>osaaminen</a:t>
            </a: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Tieteellinen osaaminen</a:t>
            </a: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Vuorovaikutusosaaminen ja moninaisuuteen liittyvä osaaminen</a:t>
            </a: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Yhteisöllinen ja yhteiskunnallinen osaaminen</a:t>
            </a: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Pedagoginen osaaminen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Esteettinen osaaminen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Hyvinvointia vahvistava osaaminen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2200" dirty="0" smtClean="0"/>
              <a:t>Jyväskylän yliopiston OPS-linjaukset</a:t>
            </a:r>
            <a:endParaRPr lang="fi-FI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341595" cy="2933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Osaamisperustaisuus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Vahva eettinen osaaminen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Kansainvälisyys ja kulttuuritietoisuus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Opiskelu- ja työelämätaidot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Joustavat opintopolut, modulaarisuus ja sujuvat siirtymät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Monitieteisyys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Opintojen laajuus ja kuormittavuus</a:t>
            </a:r>
            <a:endParaRPr lang="fi-FI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59" y="152564"/>
            <a:ext cx="1440782" cy="13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636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Toimintakulttuuri</vt:lpstr>
      <vt:lpstr>Ryhmän tehtävä</vt:lpstr>
      <vt:lpstr>PowerPoint Presentation</vt:lpstr>
      <vt:lpstr>PowerPoint Presentation</vt:lpstr>
      <vt:lpstr>Toimintakulttuuri on kokonaisuus, joka rakentuu (POPS, 2014, 24)</vt:lpstr>
      <vt:lpstr>PowerPoint Presentation</vt:lpstr>
      <vt:lpstr>Maanantai 26.8.</vt:lpstr>
      <vt:lpstr>Tiistai 27.8.</vt:lpstr>
      <vt:lpstr>PowerPoint Presentation</vt:lpstr>
      <vt:lpstr>OPS-työn eväiksi tiedekunnan kv-ryhmältä: Viisi osaamistavoitetta opseihin kirjattavaksi</vt:lpstr>
      <vt:lpstr>Toimintakulttuurin kehittämistä ohjaavat periaatteet (POPS, 2014, 25-27)</vt:lpstr>
      <vt:lpstr>Mitä pohdinnoistamme tulisi näkyä OPS-tekstissä?</vt:lpstr>
      <vt:lpstr>Koonti 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Metsäpelto, Riitta-Leena</dc:creator>
  <cp:lastModifiedBy>Kostiainen, Emma</cp:lastModifiedBy>
  <cp:revision>61</cp:revision>
  <dcterms:created xsi:type="dcterms:W3CDTF">2019-08-23T10:00:00Z</dcterms:created>
  <dcterms:modified xsi:type="dcterms:W3CDTF">2019-10-10T10:10:56Z</dcterms:modified>
</cp:coreProperties>
</file>