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12_F0C176C6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79" r:id="rId5"/>
    <p:sldId id="278" r:id="rId6"/>
    <p:sldId id="274" r:id="rId7"/>
    <p:sldId id="259" r:id="rId8"/>
    <p:sldId id="270" r:id="rId9"/>
    <p:sldId id="268" r:id="rId10"/>
    <p:sldId id="275" r:id="rId11"/>
    <p:sldId id="271" r:id="rId12"/>
    <p:sldId id="272" r:id="rId13"/>
    <p:sldId id="280" r:id="rId14"/>
    <p:sldId id="273" r:id="rId15"/>
    <p:sldId id="262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FA5A8899-B84F-5E46-94A4-8192503260A7}">
          <p14:sldIdLst>
            <p14:sldId id="279"/>
            <p14:sldId id="278"/>
            <p14:sldId id="274"/>
            <p14:sldId id="259"/>
            <p14:sldId id="270"/>
            <p14:sldId id="268"/>
            <p14:sldId id="275"/>
            <p14:sldId id="271"/>
            <p14:sldId id="272"/>
            <p14:sldId id="280"/>
            <p14:sldId id="273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B3156C-8752-D1EB-104E-B34FBFEF97FF}" name="Mervi Holopainen" initials="MH" userId="28df6691d81be45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82BF"/>
    <a:srgbClr val="D4BCD1"/>
    <a:srgbClr val="C099BB"/>
    <a:srgbClr val="862B7C"/>
    <a:srgbClr val="DEC9D9"/>
    <a:srgbClr val="F9DCF5"/>
    <a:srgbClr val="A16098"/>
    <a:srgbClr val="DF4C62"/>
    <a:srgbClr val="74B943"/>
    <a:srgbClr val="C5DE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Normaali tyyli 4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52"/>
    <p:restoredTop sz="94558"/>
  </p:normalViewPr>
  <p:slideViewPr>
    <p:cSldViewPr snapToGrid="0" snapToObjects="1">
      <p:cViewPr varScale="1">
        <p:scale>
          <a:sx n="84" d="100"/>
          <a:sy n="84" d="100"/>
        </p:scale>
        <p:origin x="40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omments/modernComment_112_F0C176C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E02A39F-6017-4544-BB46-345247A926EA}" authorId="{11B3156C-8752-D1EB-104E-B34FBFEF97FF}" created="2022-05-21T06:30:09.85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039210694" sldId="274"/>
      <ac:spMk id="2" creationId="{4B93E0F2-8B27-C5E6-35FC-B2B7523582A6}"/>
      <ac:txMk cp="31" len="1">
        <ac:context len="33" hash="1850037237"/>
      </ac:txMk>
    </ac:txMkLst>
    <p188:pos x="7596352" y="480958"/>
    <p188:txBody>
      <a:bodyPr/>
      <a:lstStyle/>
      <a:p>
        <a:r>
          <a:rPr lang="fi-FI"/>
          <a:t>Tähän kuva uusimmasta taitosta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C6D08F-2A16-4A38-884C-3AC599BC79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14700C33-8623-4A5E-9C45-FA1377C751CA}">
      <dgm:prSet custT="1"/>
      <dgm:spPr>
        <a:solidFill>
          <a:srgbClr val="7982BF"/>
        </a:solidFill>
      </dgm:spPr>
      <dgm:t>
        <a:bodyPr/>
        <a:lstStyle/>
        <a:p>
          <a:r>
            <a:rPr lang="fi-FI" sz="1800" b="0" dirty="0"/>
            <a:t>Luusto on tukiranka, johon lihakset kiinnittyvät</a:t>
          </a:r>
        </a:p>
      </dgm:t>
    </dgm:pt>
    <dgm:pt modelId="{7E401DBE-152F-4414-9C12-1E1D0596313D}" type="parTrans" cxnId="{FE6CFE10-03FA-4CF7-AE8F-932CC5183C4B}">
      <dgm:prSet/>
      <dgm:spPr/>
      <dgm:t>
        <a:bodyPr/>
        <a:lstStyle/>
        <a:p>
          <a:endParaRPr lang="fi-FI"/>
        </a:p>
      </dgm:t>
    </dgm:pt>
    <dgm:pt modelId="{2FBB43BF-B731-41E7-89AF-2215C3B127CF}" type="sibTrans" cxnId="{FE6CFE10-03FA-4CF7-AE8F-932CC5183C4B}">
      <dgm:prSet/>
      <dgm:spPr/>
      <dgm:t>
        <a:bodyPr/>
        <a:lstStyle/>
        <a:p>
          <a:endParaRPr lang="fi-FI"/>
        </a:p>
      </dgm:t>
    </dgm:pt>
    <dgm:pt modelId="{87552DB7-1D63-4E09-94A4-E6B42220E76F}">
      <dgm:prSet custT="1"/>
      <dgm:spPr>
        <a:solidFill>
          <a:srgbClr val="7982BF"/>
        </a:solidFill>
      </dgm:spPr>
      <dgm:t>
        <a:bodyPr/>
        <a:lstStyle/>
        <a:p>
          <a:r>
            <a:rPr lang="fi-FI" sz="1800" b="0" dirty="0"/>
            <a:t>Luusto ja lihakset antavat vartalolle sen muodon</a:t>
          </a:r>
        </a:p>
      </dgm:t>
    </dgm:pt>
    <dgm:pt modelId="{083F18AF-431C-49B6-A79A-C8354FCB2F4A}" type="parTrans" cxnId="{60C0CC38-47AD-4E92-8911-3E5081D24489}">
      <dgm:prSet/>
      <dgm:spPr/>
      <dgm:t>
        <a:bodyPr/>
        <a:lstStyle/>
        <a:p>
          <a:endParaRPr lang="fi-FI"/>
        </a:p>
      </dgm:t>
    </dgm:pt>
    <dgm:pt modelId="{600BF9EC-8D9E-4AAD-ABE3-8617BD7EB1EA}" type="sibTrans" cxnId="{60C0CC38-47AD-4E92-8911-3E5081D24489}">
      <dgm:prSet/>
      <dgm:spPr/>
      <dgm:t>
        <a:bodyPr/>
        <a:lstStyle/>
        <a:p>
          <a:endParaRPr lang="fi-FI"/>
        </a:p>
      </dgm:t>
    </dgm:pt>
    <dgm:pt modelId="{51079C1E-089B-4693-BB11-2DD9D3685DCC}">
      <dgm:prSet custT="1"/>
      <dgm:spPr>
        <a:solidFill>
          <a:srgbClr val="7982BF"/>
        </a:solidFill>
      </dgm:spPr>
      <dgm:t>
        <a:bodyPr/>
        <a:lstStyle/>
        <a:p>
          <a:r>
            <a:rPr lang="fi-FI" sz="1800" b="0" dirty="0"/>
            <a:t>Luusto suojaa sisäelimiä, tuottaa verisoluja ja toimii mineraalien varastona</a:t>
          </a:r>
        </a:p>
      </dgm:t>
    </dgm:pt>
    <dgm:pt modelId="{BDE38E14-7987-4996-B85D-30AFB07D93BB}" type="parTrans" cxnId="{9BD35A65-E0FB-449F-B99F-8C5E457E0AA9}">
      <dgm:prSet/>
      <dgm:spPr/>
      <dgm:t>
        <a:bodyPr/>
        <a:lstStyle/>
        <a:p>
          <a:endParaRPr lang="fi-FI"/>
        </a:p>
      </dgm:t>
    </dgm:pt>
    <dgm:pt modelId="{E22CBB44-9D4C-423F-B5A0-46407D02BF7A}" type="sibTrans" cxnId="{9BD35A65-E0FB-449F-B99F-8C5E457E0AA9}">
      <dgm:prSet/>
      <dgm:spPr/>
      <dgm:t>
        <a:bodyPr/>
        <a:lstStyle/>
        <a:p>
          <a:endParaRPr lang="fi-FI"/>
        </a:p>
      </dgm:t>
    </dgm:pt>
    <dgm:pt modelId="{9D0D29B4-7E7C-45F1-8058-4584CDE96D95}" type="pres">
      <dgm:prSet presAssocID="{40C6D08F-2A16-4A38-884C-3AC599BC79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F2D6F4C0-3692-485F-9B4D-469456C6BA98}" type="pres">
      <dgm:prSet presAssocID="{14700C33-8623-4A5E-9C45-FA1377C751CA}" presName="parentText" presStyleLbl="node1" presStyleIdx="0" presStyleCnt="3" custLinFactNeighborY="-7235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04191D9-583A-4309-B970-D38A960A5C2B}" type="pres">
      <dgm:prSet presAssocID="{2FBB43BF-B731-41E7-89AF-2215C3B127CF}" presName="spacer" presStyleCnt="0"/>
      <dgm:spPr/>
    </dgm:pt>
    <dgm:pt modelId="{B86D746D-BF2B-4F08-B53D-29EAA42DFFE9}" type="pres">
      <dgm:prSet presAssocID="{87552DB7-1D63-4E09-94A4-E6B42220E76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12F1FB9-5E8E-419E-B1BB-E0B326A448B6}" type="pres">
      <dgm:prSet presAssocID="{600BF9EC-8D9E-4AAD-ABE3-8617BD7EB1EA}" presName="spacer" presStyleCnt="0"/>
      <dgm:spPr/>
    </dgm:pt>
    <dgm:pt modelId="{E4CD53C7-02D4-4FFC-88F3-19457A6ED98A}" type="pres">
      <dgm:prSet presAssocID="{51079C1E-089B-4693-BB11-2DD9D3685DC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60C0CC38-47AD-4E92-8911-3E5081D24489}" srcId="{40C6D08F-2A16-4A38-884C-3AC599BC79BD}" destId="{87552DB7-1D63-4E09-94A4-E6B42220E76F}" srcOrd="1" destOrd="0" parTransId="{083F18AF-431C-49B6-A79A-C8354FCB2F4A}" sibTransId="{600BF9EC-8D9E-4AAD-ABE3-8617BD7EB1EA}"/>
    <dgm:cxn modelId="{9BD35A65-E0FB-449F-B99F-8C5E457E0AA9}" srcId="{40C6D08F-2A16-4A38-884C-3AC599BC79BD}" destId="{51079C1E-089B-4693-BB11-2DD9D3685DCC}" srcOrd="2" destOrd="0" parTransId="{BDE38E14-7987-4996-B85D-30AFB07D93BB}" sibTransId="{E22CBB44-9D4C-423F-B5A0-46407D02BF7A}"/>
    <dgm:cxn modelId="{A0EDBA9D-0D6C-4E4D-BCCD-50D80F83953D}" type="presOf" srcId="{87552DB7-1D63-4E09-94A4-E6B42220E76F}" destId="{B86D746D-BF2B-4F08-B53D-29EAA42DFFE9}" srcOrd="0" destOrd="0" presId="urn:microsoft.com/office/officeart/2005/8/layout/vList2"/>
    <dgm:cxn modelId="{97FD4571-E32A-428E-A4A2-E48CC343BE76}" type="presOf" srcId="{40C6D08F-2A16-4A38-884C-3AC599BC79BD}" destId="{9D0D29B4-7E7C-45F1-8058-4584CDE96D95}" srcOrd="0" destOrd="0" presId="urn:microsoft.com/office/officeart/2005/8/layout/vList2"/>
    <dgm:cxn modelId="{FE6CFE10-03FA-4CF7-AE8F-932CC5183C4B}" srcId="{40C6D08F-2A16-4A38-884C-3AC599BC79BD}" destId="{14700C33-8623-4A5E-9C45-FA1377C751CA}" srcOrd="0" destOrd="0" parTransId="{7E401DBE-152F-4414-9C12-1E1D0596313D}" sibTransId="{2FBB43BF-B731-41E7-89AF-2215C3B127CF}"/>
    <dgm:cxn modelId="{3D53C25E-5945-4CE4-AF30-856567A9C9DC}" type="presOf" srcId="{14700C33-8623-4A5E-9C45-FA1377C751CA}" destId="{F2D6F4C0-3692-485F-9B4D-469456C6BA98}" srcOrd="0" destOrd="0" presId="urn:microsoft.com/office/officeart/2005/8/layout/vList2"/>
    <dgm:cxn modelId="{BD97E54C-8822-4FC3-812A-0ECDA9E13EB2}" type="presOf" srcId="{51079C1E-089B-4693-BB11-2DD9D3685DCC}" destId="{E4CD53C7-02D4-4FFC-88F3-19457A6ED98A}" srcOrd="0" destOrd="0" presId="urn:microsoft.com/office/officeart/2005/8/layout/vList2"/>
    <dgm:cxn modelId="{1A64EC3B-E0D4-45D6-85A1-9A8F49A0C830}" type="presParOf" srcId="{9D0D29B4-7E7C-45F1-8058-4584CDE96D95}" destId="{F2D6F4C0-3692-485F-9B4D-469456C6BA98}" srcOrd="0" destOrd="0" presId="urn:microsoft.com/office/officeart/2005/8/layout/vList2"/>
    <dgm:cxn modelId="{A6F96F4D-C447-4A78-9BFF-53EB62CDA3E7}" type="presParOf" srcId="{9D0D29B4-7E7C-45F1-8058-4584CDE96D95}" destId="{804191D9-583A-4309-B970-D38A960A5C2B}" srcOrd="1" destOrd="0" presId="urn:microsoft.com/office/officeart/2005/8/layout/vList2"/>
    <dgm:cxn modelId="{247E1E38-B9AE-4117-8C0F-2E84D13FD517}" type="presParOf" srcId="{9D0D29B4-7E7C-45F1-8058-4584CDE96D95}" destId="{B86D746D-BF2B-4F08-B53D-29EAA42DFFE9}" srcOrd="2" destOrd="0" presId="urn:microsoft.com/office/officeart/2005/8/layout/vList2"/>
    <dgm:cxn modelId="{FA1EC0C2-F8A5-44AE-AA93-68D97F4D2094}" type="presParOf" srcId="{9D0D29B4-7E7C-45F1-8058-4584CDE96D95}" destId="{812F1FB9-5E8E-419E-B1BB-E0B326A448B6}" srcOrd="3" destOrd="0" presId="urn:microsoft.com/office/officeart/2005/8/layout/vList2"/>
    <dgm:cxn modelId="{BD24ABFC-431C-439B-8BDA-519CA725E49A}" type="presParOf" srcId="{9D0D29B4-7E7C-45F1-8058-4584CDE96D95}" destId="{E4CD53C7-02D4-4FFC-88F3-19457A6ED98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A6EAF3-E5BF-4B25-A165-77B75AE9B1A0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i-FI"/>
        </a:p>
      </dgm:t>
    </dgm:pt>
    <dgm:pt modelId="{756F52B9-2348-4221-9867-2E7E48D3369F}">
      <dgm:prSet/>
      <dgm:spPr>
        <a:solidFill>
          <a:srgbClr val="7982BF"/>
        </a:solidFill>
      </dgm:spPr>
      <dgm:t>
        <a:bodyPr/>
        <a:lstStyle/>
        <a:p>
          <a:r>
            <a:rPr lang="fi-FI" dirty="0"/>
            <a:t>Väliaineen kalsium- ja fosfaattikiteet tekevät luusta kovan, kollageenisäikeet lisäävät luun kestävyyttä</a:t>
          </a:r>
        </a:p>
      </dgm:t>
    </dgm:pt>
    <dgm:pt modelId="{CA155170-BF6F-4BC8-ACB7-AB8760CEAAD6}" type="parTrans" cxnId="{9CFBAC0C-BF52-469A-A84F-8D03ABFE144F}">
      <dgm:prSet/>
      <dgm:spPr/>
      <dgm:t>
        <a:bodyPr/>
        <a:lstStyle/>
        <a:p>
          <a:endParaRPr lang="fi-FI"/>
        </a:p>
      </dgm:t>
    </dgm:pt>
    <dgm:pt modelId="{FA4799EE-32B3-42C1-9E1C-673467EC6E10}" type="sibTrans" cxnId="{9CFBAC0C-BF52-469A-A84F-8D03ABFE144F}">
      <dgm:prSet/>
      <dgm:spPr/>
      <dgm:t>
        <a:bodyPr/>
        <a:lstStyle/>
        <a:p>
          <a:endParaRPr lang="fi-FI"/>
        </a:p>
      </dgm:t>
    </dgm:pt>
    <dgm:pt modelId="{6B1542EE-8199-48A6-8490-957A9831E1E8}">
      <dgm:prSet/>
      <dgm:spPr>
        <a:solidFill>
          <a:srgbClr val="D4BCD1"/>
        </a:solidFill>
      </dgm:spPr>
      <dgm:t>
        <a:bodyPr/>
        <a:lstStyle/>
        <a:p>
          <a:r>
            <a:rPr lang="fi-FI"/>
            <a:t>Luussa on paljon kalsiumia</a:t>
          </a:r>
        </a:p>
      </dgm:t>
    </dgm:pt>
    <dgm:pt modelId="{92B5D924-8E75-4264-8EEF-4646C6F48330}" type="parTrans" cxnId="{26F6DAB7-B4F5-46C5-87CF-364D1BD74312}">
      <dgm:prSet/>
      <dgm:spPr/>
      <dgm:t>
        <a:bodyPr/>
        <a:lstStyle/>
        <a:p>
          <a:endParaRPr lang="fi-FI"/>
        </a:p>
      </dgm:t>
    </dgm:pt>
    <dgm:pt modelId="{3D625B4D-66E0-4F4F-BB6E-AEAEC94682A9}" type="sibTrans" cxnId="{26F6DAB7-B4F5-46C5-87CF-364D1BD74312}">
      <dgm:prSet/>
      <dgm:spPr/>
      <dgm:t>
        <a:bodyPr/>
        <a:lstStyle/>
        <a:p>
          <a:endParaRPr lang="fi-FI"/>
        </a:p>
      </dgm:t>
    </dgm:pt>
    <dgm:pt modelId="{6FC65A87-150C-4D8A-899D-E8A3B8AFE039}">
      <dgm:prSet/>
      <dgm:spPr/>
      <dgm:t>
        <a:bodyPr/>
        <a:lstStyle/>
        <a:p>
          <a:r>
            <a:rPr lang="fi-FI"/>
            <a:t>Kalsiumin imeytymistä suolistosta vereen edistää D-vitamiini</a:t>
          </a:r>
        </a:p>
      </dgm:t>
    </dgm:pt>
    <dgm:pt modelId="{C6809C0D-AA16-4DFF-AAE3-11ADCEC7D384}" type="parTrans" cxnId="{1341983A-A604-4B0E-8F0F-1D0E75A3F89F}">
      <dgm:prSet/>
      <dgm:spPr/>
      <dgm:t>
        <a:bodyPr/>
        <a:lstStyle/>
        <a:p>
          <a:endParaRPr lang="fi-FI"/>
        </a:p>
      </dgm:t>
    </dgm:pt>
    <dgm:pt modelId="{4A249489-40AC-4323-A8E2-C4EF7AF3270D}" type="sibTrans" cxnId="{1341983A-A604-4B0E-8F0F-1D0E75A3F89F}">
      <dgm:prSet/>
      <dgm:spPr/>
      <dgm:t>
        <a:bodyPr/>
        <a:lstStyle/>
        <a:p>
          <a:endParaRPr lang="fi-FI"/>
        </a:p>
      </dgm:t>
    </dgm:pt>
    <dgm:pt modelId="{4A6C6713-1146-4893-8944-F8D2A51EF5CD}" type="pres">
      <dgm:prSet presAssocID="{0BA6EAF3-E5BF-4B25-A165-77B75AE9B1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6C20B3B6-F871-4860-AE45-2DFBE930FEBA}" type="pres">
      <dgm:prSet presAssocID="{756F52B9-2348-4221-9867-2E7E48D3369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B7956F5-B499-4422-A374-62374B7BBBEC}" type="pres">
      <dgm:prSet presAssocID="{FA4799EE-32B3-42C1-9E1C-673467EC6E10}" presName="spacer" presStyleCnt="0"/>
      <dgm:spPr/>
    </dgm:pt>
    <dgm:pt modelId="{B023BAE8-0AF9-4792-A9A0-4D830140301E}" type="pres">
      <dgm:prSet presAssocID="{6B1542EE-8199-48A6-8490-957A9831E1E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2A4F2FD-82D2-46A3-AA60-B33E128E59B0}" type="pres">
      <dgm:prSet presAssocID="{3D625B4D-66E0-4F4F-BB6E-AEAEC94682A9}" presName="spacer" presStyleCnt="0"/>
      <dgm:spPr/>
    </dgm:pt>
    <dgm:pt modelId="{92CA7E23-5D6D-47D7-A537-E80E12026D9C}" type="pres">
      <dgm:prSet presAssocID="{6FC65A87-150C-4D8A-899D-E8A3B8AFE03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26F6DAB7-B4F5-46C5-87CF-364D1BD74312}" srcId="{0BA6EAF3-E5BF-4B25-A165-77B75AE9B1A0}" destId="{6B1542EE-8199-48A6-8490-957A9831E1E8}" srcOrd="1" destOrd="0" parTransId="{92B5D924-8E75-4264-8EEF-4646C6F48330}" sibTransId="{3D625B4D-66E0-4F4F-BB6E-AEAEC94682A9}"/>
    <dgm:cxn modelId="{3D1ED539-D500-43AB-B730-9F0955625A06}" type="presOf" srcId="{756F52B9-2348-4221-9867-2E7E48D3369F}" destId="{6C20B3B6-F871-4860-AE45-2DFBE930FEBA}" srcOrd="0" destOrd="0" presId="urn:microsoft.com/office/officeart/2005/8/layout/vList2"/>
    <dgm:cxn modelId="{493F9D4D-3305-4218-A104-4D21BEC348DF}" type="presOf" srcId="{6FC65A87-150C-4D8A-899D-E8A3B8AFE039}" destId="{92CA7E23-5D6D-47D7-A537-E80E12026D9C}" srcOrd="0" destOrd="0" presId="urn:microsoft.com/office/officeart/2005/8/layout/vList2"/>
    <dgm:cxn modelId="{9CFBAC0C-BF52-469A-A84F-8D03ABFE144F}" srcId="{0BA6EAF3-E5BF-4B25-A165-77B75AE9B1A0}" destId="{756F52B9-2348-4221-9867-2E7E48D3369F}" srcOrd="0" destOrd="0" parTransId="{CA155170-BF6F-4BC8-ACB7-AB8760CEAAD6}" sibTransId="{FA4799EE-32B3-42C1-9E1C-673467EC6E10}"/>
    <dgm:cxn modelId="{8824751F-719D-4773-BC7F-1BBAB4025D95}" type="presOf" srcId="{0BA6EAF3-E5BF-4B25-A165-77B75AE9B1A0}" destId="{4A6C6713-1146-4893-8944-F8D2A51EF5CD}" srcOrd="0" destOrd="0" presId="urn:microsoft.com/office/officeart/2005/8/layout/vList2"/>
    <dgm:cxn modelId="{BCE8AE5E-590E-4037-B309-99E4E092E818}" type="presOf" srcId="{6B1542EE-8199-48A6-8490-957A9831E1E8}" destId="{B023BAE8-0AF9-4792-A9A0-4D830140301E}" srcOrd="0" destOrd="0" presId="urn:microsoft.com/office/officeart/2005/8/layout/vList2"/>
    <dgm:cxn modelId="{1341983A-A604-4B0E-8F0F-1D0E75A3F89F}" srcId="{0BA6EAF3-E5BF-4B25-A165-77B75AE9B1A0}" destId="{6FC65A87-150C-4D8A-899D-E8A3B8AFE039}" srcOrd="2" destOrd="0" parTransId="{C6809C0D-AA16-4DFF-AAE3-11ADCEC7D384}" sibTransId="{4A249489-40AC-4323-A8E2-C4EF7AF3270D}"/>
    <dgm:cxn modelId="{CF726732-2286-4C46-84F2-E0CEEE1C06EA}" type="presParOf" srcId="{4A6C6713-1146-4893-8944-F8D2A51EF5CD}" destId="{6C20B3B6-F871-4860-AE45-2DFBE930FEBA}" srcOrd="0" destOrd="0" presId="urn:microsoft.com/office/officeart/2005/8/layout/vList2"/>
    <dgm:cxn modelId="{86AC6A06-E0FA-47E9-B3B4-416A4C211DE6}" type="presParOf" srcId="{4A6C6713-1146-4893-8944-F8D2A51EF5CD}" destId="{5B7956F5-B499-4422-A374-62374B7BBBEC}" srcOrd="1" destOrd="0" presId="urn:microsoft.com/office/officeart/2005/8/layout/vList2"/>
    <dgm:cxn modelId="{DC321FD2-249E-40D7-95C1-0E0FD417B46A}" type="presParOf" srcId="{4A6C6713-1146-4893-8944-F8D2A51EF5CD}" destId="{B023BAE8-0AF9-4792-A9A0-4D830140301E}" srcOrd="2" destOrd="0" presId="urn:microsoft.com/office/officeart/2005/8/layout/vList2"/>
    <dgm:cxn modelId="{75E2BCD6-73A1-4B8A-81D8-AF1B3AB899A7}" type="presParOf" srcId="{4A6C6713-1146-4893-8944-F8D2A51EF5CD}" destId="{D2A4F2FD-82D2-46A3-AA60-B33E128E59B0}" srcOrd="3" destOrd="0" presId="urn:microsoft.com/office/officeart/2005/8/layout/vList2"/>
    <dgm:cxn modelId="{31D9E286-E2AD-4426-B8EE-44483FB0AFD4}" type="presParOf" srcId="{4A6C6713-1146-4893-8944-F8D2A51EF5CD}" destId="{92CA7E23-5D6D-47D7-A537-E80E12026D9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6F4C0-3692-485F-9B4D-469456C6BA98}">
      <dsp:nvSpPr>
        <dsp:cNvPr id="0" name=""/>
        <dsp:cNvSpPr/>
      </dsp:nvSpPr>
      <dsp:spPr>
        <a:xfrm>
          <a:off x="0" y="0"/>
          <a:ext cx="6162677" cy="685482"/>
        </a:xfrm>
        <a:prstGeom prst="roundRect">
          <a:avLst/>
        </a:prstGeom>
        <a:solidFill>
          <a:srgbClr val="7982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b="0" kern="1200" dirty="0"/>
            <a:t>Luusto on tukiranka, johon lihakset kiinnittyvät</a:t>
          </a:r>
        </a:p>
      </dsp:txBody>
      <dsp:txXfrm>
        <a:off x="33462" y="33462"/>
        <a:ext cx="6095753" cy="618558"/>
      </dsp:txXfrm>
    </dsp:sp>
    <dsp:sp modelId="{B86D746D-BF2B-4F08-B53D-29EAA42DFFE9}">
      <dsp:nvSpPr>
        <dsp:cNvPr id="0" name=""/>
        <dsp:cNvSpPr/>
      </dsp:nvSpPr>
      <dsp:spPr>
        <a:xfrm>
          <a:off x="0" y="700245"/>
          <a:ext cx="6162677" cy="685482"/>
        </a:xfrm>
        <a:prstGeom prst="roundRect">
          <a:avLst/>
        </a:prstGeom>
        <a:solidFill>
          <a:srgbClr val="7982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b="0" kern="1200" dirty="0"/>
            <a:t>Luusto ja lihakset antavat vartalolle sen muodon</a:t>
          </a:r>
        </a:p>
      </dsp:txBody>
      <dsp:txXfrm>
        <a:off x="33462" y="733707"/>
        <a:ext cx="6095753" cy="618558"/>
      </dsp:txXfrm>
    </dsp:sp>
    <dsp:sp modelId="{E4CD53C7-02D4-4FFC-88F3-19457A6ED98A}">
      <dsp:nvSpPr>
        <dsp:cNvPr id="0" name=""/>
        <dsp:cNvSpPr/>
      </dsp:nvSpPr>
      <dsp:spPr>
        <a:xfrm>
          <a:off x="0" y="1399495"/>
          <a:ext cx="6162677" cy="685482"/>
        </a:xfrm>
        <a:prstGeom prst="roundRect">
          <a:avLst/>
        </a:prstGeom>
        <a:solidFill>
          <a:srgbClr val="7982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b="0" kern="1200" dirty="0"/>
            <a:t>Luusto suojaa sisäelimiä, tuottaa verisoluja ja toimii mineraalien varastona</a:t>
          </a:r>
        </a:p>
      </dsp:txBody>
      <dsp:txXfrm>
        <a:off x="33462" y="1432957"/>
        <a:ext cx="6095753" cy="6185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0B3B6-F871-4860-AE45-2DFBE930FEBA}">
      <dsp:nvSpPr>
        <dsp:cNvPr id="0" name=""/>
        <dsp:cNvSpPr/>
      </dsp:nvSpPr>
      <dsp:spPr>
        <a:xfrm>
          <a:off x="0" y="12358"/>
          <a:ext cx="10974421" cy="914940"/>
        </a:xfrm>
        <a:prstGeom prst="roundRect">
          <a:avLst/>
        </a:prstGeom>
        <a:solidFill>
          <a:srgbClr val="7982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300" kern="1200" dirty="0"/>
            <a:t>Väliaineen kalsium- ja fosfaattikiteet tekevät luusta kovan, kollageenisäikeet lisäävät luun kestävyyttä</a:t>
          </a:r>
        </a:p>
      </dsp:txBody>
      <dsp:txXfrm>
        <a:off x="44664" y="57022"/>
        <a:ext cx="10885093" cy="825612"/>
      </dsp:txXfrm>
    </dsp:sp>
    <dsp:sp modelId="{B023BAE8-0AF9-4792-A9A0-4D830140301E}">
      <dsp:nvSpPr>
        <dsp:cNvPr id="0" name=""/>
        <dsp:cNvSpPr/>
      </dsp:nvSpPr>
      <dsp:spPr>
        <a:xfrm>
          <a:off x="0" y="993539"/>
          <a:ext cx="10974421" cy="914940"/>
        </a:xfrm>
        <a:prstGeom prst="roundRect">
          <a:avLst/>
        </a:prstGeom>
        <a:solidFill>
          <a:srgbClr val="D4BCD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300" kern="1200"/>
            <a:t>Luussa on paljon kalsiumia</a:t>
          </a:r>
        </a:p>
      </dsp:txBody>
      <dsp:txXfrm>
        <a:off x="44664" y="1038203"/>
        <a:ext cx="10885093" cy="825612"/>
      </dsp:txXfrm>
    </dsp:sp>
    <dsp:sp modelId="{92CA7E23-5D6D-47D7-A537-E80E12026D9C}">
      <dsp:nvSpPr>
        <dsp:cNvPr id="0" name=""/>
        <dsp:cNvSpPr/>
      </dsp:nvSpPr>
      <dsp:spPr>
        <a:xfrm>
          <a:off x="0" y="1974719"/>
          <a:ext cx="10974421" cy="914940"/>
        </a:xfrm>
        <a:prstGeom prst="roundRect">
          <a:avLst/>
        </a:prstGeom>
        <a:solidFill>
          <a:schemeClr val="accent4">
            <a:hueOff val="14034221"/>
            <a:satOff val="35609"/>
            <a:lumOff val="16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300" kern="1200"/>
            <a:t>Kalsiumin imeytymistä suolistosta vereen edistää D-vitamiini</a:t>
          </a:r>
        </a:p>
      </dsp:txBody>
      <dsp:txXfrm>
        <a:off x="44664" y="2019383"/>
        <a:ext cx="10885093" cy="825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FB6CB-8672-6C41-9AE6-36381D05995E}" type="datetimeFigureOut">
              <a:rPr lang="fi-FI" smtClean="0"/>
              <a:t>20.4.2023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884B2-4647-6F4B-B58A-4FBCFBA433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83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20.4.2023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645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20.4.2023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677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20.4.2023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003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20.4.2023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878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20.4.2023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820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20.4.2023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96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20.4.2023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25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20.4.2023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648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20.4.2023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786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20.4.2023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93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20.4.2023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989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CE5A8-2DF2-0441-AD7A-3A45C0606D64}" type="datetimeFigureOut">
              <a:rPr lang="fi-FI" smtClean="0"/>
              <a:t>20.4.2023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337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18/10/relationships/comments" Target="../comments/modernComment_112_F0C176C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9F07BE9C-A4BE-F2A2-2028-14105968F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8" y="2771167"/>
            <a:ext cx="5229225" cy="1314450"/>
          </a:xfrm>
          <a:solidFill>
            <a:schemeClr val="bg1">
              <a:alpha val="3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fi-FI" sz="4000" dirty="0" smtClean="0">
                <a:solidFill>
                  <a:srgbClr val="7982BF"/>
                </a:solidFill>
              </a:rPr>
              <a:t> </a:t>
            </a:r>
            <a:r>
              <a:rPr lang="fi-FI" sz="4000" dirty="0">
                <a:solidFill>
                  <a:srgbClr val="7982BF"/>
                </a:solidFill>
              </a:rPr>
              <a:t>Liikkumiseen tarvitaan luita, lihaksia ja </a:t>
            </a:r>
            <a:r>
              <a:rPr lang="fi-FI" sz="4000" dirty="0" smtClean="0">
                <a:solidFill>
                  <a:srgbClr val="7982BF"/>
                </a:solidFill>
              </a:rPr>
              <a:t>energiaa (kpl 7)</a:t>
            </a:r>
            <a:endParaRPr lang="fi-FI" sz="4000" dirty="0">
              <a:solidFill>
                <a:srgbClr val="7982BF"/>
              </a:solidFill>
            </a:endParaRPr>
          </a:p>
        </p:txBody>
      </p:sp>
      <p:graphicFrame>
        <p:nvGraphicFramePr>
          <p:cNvPr id="5" name="Kaaviokuva 4">
            <a:extLst>
              <a:ext uri="{FF2B5EF4-FFF2-40B4-BE49-F238E27FC236}">
                <a16:creationId xmlns="" xmlns:a16="http://schemas.microsoft.com/office/drawing/2014/main" id="{60A4ABDD-A4A8-624D-F660-5BF02375AF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3252719"/>
              </p:ext>
            </p:extLst>
          </p:nvPr>
        </p:nvGraphicFramePr>
        <p:xfrm>
          <a:off x="5791198" y="2590801"/>
          <a:ext cx="6162677" cy="2085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Kuva 3">
            <a:extLst>
              <a:ext uri="{FF2B5EF4-FFF2-40B4-BE49-F238E27FC236}">
                <a16:creationId xmlns="" xmlns:a16="http://schemas.microsoft.com/office/drawing/2014/main" id="{89303247-C0B1-8A73-D3D4-E659DDF8B5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  <p:cxnSp>
        <p:nvCxnSpPr>
          <p:cNvPr id="7" name="Suora yhdysviiva 6">
            <a:extLst>
              <a:ext uri="{FF2B5EF4-FFF2-40B4-BE49-F238E27FC236}">
                <a16:creationId xmlns="" xmlns:a16="http://schemas.microsoft.com/office/drawing/2014/main" id="{3EA3D06C-3DBC-B586-C303-F8C728CB906A}"/>
              </a:ext>
            </a:extLst>
          </p:cNvPr>
          <p:cNvCxnSpPr/>
          <p:nvPr/>
        </p:nvCxnSpPr>
        <p:spPr>
          <a:xfrm>
            <a:off x="5553075" y="2338388"/>
            <a:ext cx="0" cy="2590800"/>
          </a:xfrm>
          <a:prstGeom prst="line">
            <a:avLst/>
          </a:prstGeom>
          <a:ln w="19050">
            <a:solidFill>
              <a:srgbClr val="7982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74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9BD2EF5C-5988-4354-4A6A-6E48D13D0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366" y="136525"/>
            <a:ext cx="4767263" cy="682625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7982BF"/>
                </a:solidFill>
              </a:rPr>
              <a:t>Luustolihaksen energia</a:t>
            </a:r>
          </a:p>
        </p:txBody>
      </p:sp>
      <p:pic>
        <p:nvPicPr>
          <p:cNvPr id="5" name="Kuva 4" descr="Kuva, joka sisältää kohteen teksti, ulko, ruoho, polkupyörä&#10;&#10;Kuvaus luotu automaattisesti">
            <a:extLst>
              <a:ext uri="{FF2B5EF4-FFF2-40B4-BE49-F238E27FC236}">
                <a16:creationId xmlns="" xmlns:a16="http://schemas.microsoft.com/office/drawing/2014/main" id="{E1AB03EE-923B-3A6F-1CB0-90CBA00A4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588" y="923925"/>
            <a:ext cx="7098821" cy="565039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="" xmlns:a16="http://schemas.microsoft.com/office/drawing/2014/main" id="{541E8318-BD64-E8BF-05B5-E8358AACD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77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231775"/>
            <a:ext cx="9486900" cy="1325563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7982BF"/>
                </a:solidFill>
                <a:ea typeface="Myriad Pro Semibold" charset="0"/>
                <a:cs typeface="Myriad Pro Semibold" charset="0"/>
              </a:rPr>
              <a:t>Sydänlihas ja sisäelinten lihakset ovat tahdosta riippumattomia</a:t>
            </a:r>
            <a:endParaRPr lang="fi-FI" sz="4000" dirty="0">
              <a:solidFill>
                <a:srgbClr val="7982BF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37822" y="2049991"/>
            <a:ext cx="4524375" cy="275801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fi-FI" dirty="0"/>
          </a:p>
          <a:p>
            <a:pPr marL="0" indent="0">
              <a:buNone/>
            </a:pPr>
            <a:r>
              <a:rPr lang="fi-FI" sz="2400" b="1" dirty="0">
                <a:solidFill>
                  <a:srgbClr val="7982BF"/>
                </a:solidFill>
              </a:rPr>
              <a:t>Lihaskudostyypit</a:t>
            </a:r>
            <a:r>
              <a:rPr lang="fi-FI" sz="2400" dirty="0">
                <a:solidFill>
                  <a:srgbClr val="7982BF"/>
                </a:solidFill>
              </a:rPr>
              <a:t>:</a:t>
            </a:r>
          </a:p>
          <a:p>
            <a:r>
              <a:rPr lang="fi-FI" sz="2400" dirty="0">
                <a:solidFill>
                  <a:srgbClr val="7982BF"/>
                </a:solidFill>
              </a:rPr>
              <a:t>poikkijuovainen sydänlihaskudos</a:t>
            </a:r>
          </a:p>
          <a:p>
            <a:r>
              <a:rPr lang="fi-FI" sz="2400" dirty="0">
                <a:solidFill>
                  <a:srgbClr val="7982BF"/>
                </a:solidFill>
              </a:rPr>
              <a:t>sileä lihaskudos</a:t>
            </a:r>
          </a:p>
          <a:p>
            <a:r>
              <a:rPr lang="fi-FI" sz="2400" dirty="0">
                <a:solidFill>
                  <a:srgbClr val="7982BF"/>
                </a:solidFill>
              </a:rPr>
              <a:t>poikkijuovainen luustolihaskudos</a:t>
            </a:r>
          </a:p>
          <a:p>
            <a:pPr>
              <a:buFontTx/>
              <a:buChar char="-"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="" xmlns:a16="http://schemas.microsoft.com/office/drawing/2014/main" id="{1AEC5E28-152F-8A42-FD5D-6A7C14AF9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883" y="1418896"/>
            <a:ext cx="4364491" cy="5305983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="" xmlns:a16="http://schemas.microsoft.com/office/drawing/2014/main" id="{BC756D0E-31AB-7930-0C7D-6D5575349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10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1174" y="2993717"/>
            <a:ext cx="2396613" cy="863907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rgbClr val="7982BF"/>
                </a:solidFill>
                <a:ea typeface="Myriad Pro Semibold" charset="0"/>
                <a:cs typeface="Myriad Pro Semibold" charset="0"/>
              </a:rPr>
              <a:t>Tiivistelmä</a:t>
            </a:r>
            <a:endParaRPr lang="fi-FI" sz="4000" dirty="0">
              <a:solidFill>
                <a:srgbClr val="7982BF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="" xmlns:a16="http://schemas.microsoft.com/office/drawing/2014/main" id="{919695BD-1004-4791-73D5-EDEA84BD8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129" y="-11322"/>
            <a:ext cx="7079226" cy="688659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="" xmlns:a16="http://schemas.microsoft.com/office/drawing/2014/main" id="{BC97F559-D196-9BCA-4F55-C286DD6D9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9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30CE55AF-3C88-8CDC-E67A-A434F9BFE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064" y="287304"/>
            <a:ext cx="7829145" cy="1325563"/>
          </a:xfrm>
        </p:spPr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7982BF"/>
                </a:solidFill>
              </a:rPr>
              <a:t>Luun koostumus:</a:t>
            </a:r>
            <a:endParaRPr lang="fi-FI" sz="4000" b="1" dirty="0">
              <a:solidFill>
                <a:srgbClr val="7982BF"/>
              </a:solidFill>
            </a:endParaRP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="" xmlns:a16="http://schemas.microsoft.com/office/drawing/2014/main" id="{5D95DA5C-8C7B-93C0-AC1E-7E5B3A9E1F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83029"/>
              </p:ext>
            </p:extLst>
          </p:nvPr>
        </p:nvGraphicFramePr>
        <p:xfrm>
          <a:off x="608789" y="1977991"/>
          <a:ext cx="10974421" cy="2902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Kuva 3">
            <a:extLst>
              <a:ext uri="{FF2B5EF4-FFF2-40B4-BE49-F238E27FC236}">
                <a16:creationId xmlns="" xmlns:a16="http://schemas.microsoft.com/office/drawing/2014/main" id="{0004929F-7AEB-0278-18CA-54AC000327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96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4B93E0F2-8B27-C5E6-35FC-B2B75235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460" y="94718"/>
            <a:ext cx="6909079" cy="859876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7982BF"/>
                </a:solidFill>
              </a:rPr>
              <a:t>Veren kalsiumpitoisuuden säätely</a:t>
            </a:r>
          </a:p>
        </p:txBody>
      </p:sp>
      <p:pic>
        <p:nvPicPr>
          <p:cNvPr id="4" name="Kuva 3">
            <a:extLst>
              <a:ext uri="{FF2B5EF4-FFF2-40B4-BE49-F238E27FC236}">
                <a16:creationId xmlns="" xmlns:a16="http://schemas.microsoft.com/office/drawing/2014/main" id="{E75E4BBA-CF25-C017-1355-A9DD9C1C8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="" xmlns:a16="http://schemas.microsoft.com/office/drawing/2014/main" id="{2E198FA7-8326-AB4F-FCEF-08DE5CF6F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300" y="1076070"/>
            <a:ext cx="5741399" cy="577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10694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4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>
                <a:solidFill>
                  <a:srgbClr val="7982BF"/>
                </a:solidFill>
                <a:ea typeface="Myriad Pro Semibold" charset="0"/>
                <a:cs typeface="Myriad Pro Semibold" charset="0"/>
              </a:rPr>
              <a:t>Liikkeet syntyvät luiden, lihasten, nivelten ja hermoston yhteistoiminnan tuloksena</a:t>
            </a:r>
            <a:endParaRPr lang="fi-FI" sz="4000" dirty="0">
              <a:solidFill>
                <a:srgbClr val="7982BF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99458" y="2082906"/>
            <a:ext cx="6446855" cy="4388909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7982BF"/>
                </a:solidFill>
              </a:rPr>
              <a:t>Luusto pitää vartalon pystyasennossa</a:t>
            </a:r>
          </a:p>
          <a:p>
            <a:r>
              <a:rPr lang="fi-FI" dirty="0">
                <a:solidFill>
                  <a:srgbClr val="7982BF"/>
                </a:solidFill>
              </a:rPr>
              <a:t>Lihakset korjaavat asentoa refleksien avulla</a:t>
            </a:r>
          </a:p>
          <a:p>
            <a:r>
              <a:rPr lang="fi-FI" dirty="0">
                <a:solidFill>
                  <a:srgbClr val="7982BF"/>
                </a:solidFill>
              </a:rPr>
              <a:t>Kävelemisessä tarvitaan aivojen eri osien yhteistoimintaa</a:t>
            </a:r>
          </a:p>
          <a:p>
            <a:r>
              <a:rPr lang="fi-FI" dirty="0">
                <a:solidFill>
                  <a:srgbClr val="7982BF"/>
                </a:solidFill>
              </a:rPr>
              <a:t>Tahdonaliset liikkeet perustuvat aivoista tuleviin hermoimpulsseihin</a:t>
            </a:r>
          </a:p>
          <a:p>
            <a:r>
              <a:rPr lang="fi-FI" dirty="0">
                <a:solidFill>
                  <a:srgbClr val="7982BF"/>
                </a:solidFill>
              </a:rPr>
              <a:t>Jotta liikkuminen olisi mahdollista, tarvitaan </a:t>
            </a:r>
            <a:r>
              <a:rPr lang="fi-FI" b="1" dirty="0">
                <a:solidFill>
                  <a:srgbClr val="7982BF"/>
                </a:solidFill>
              </a:rPr>
              <a:t>niveliä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8201548" y="1810291"/>
            <a:ext cx="1735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Nivelen rakenne</a:t>
            </a:r>
          </a:p>
        </p:txBody>
      </p:sp>
      <p:pic>
        <p:nvPicPr>
          <p:cNvPr id="5" name="Kuva 4">
            <a:extLst>
              <a:ext uri="{FF2B5EF4-FFF2-40B4-BE49-F238E27FC236}">
                <a16:creationId xmlns="" xmlns:a16="http://schemas.microsoft.com/office/drawing/2014/main" id="{BA09D498-6021-AACE-9B46-65CFA88C0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797" y="2299226"/>
            <a:ext cx="3745384" cy="439134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="" xmlns:a16="http://schemas.microsoft.com/office/drawing/2014/main" id="{A5EB25CE-CE64-A0D1-A600-14640CB77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47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2927785"/>
            <a:ext cx="2396613" cy="1002430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7982BF"/>
                </a:solidFill>
                <a:ea typeface="Myriad Pro Semibold" charset="0"/>
                <a:cs typeface="Myriad Pro Semibold" charset="0"/>
              </a:rPr>
              <a:t>Niveltyypit</a:t>
            </a:r>
            <a:endParaRPr lang="fi-FI" sz="4000" dirty="0">
              <a:solidFill>
                <a:srgbClr val="7982BF"/>
              </a:solidFill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="" xmlns:a16="http://schemas.microsoft.com/office/drawing/2014/main" id="{4182830D-BF4D-3C94-C4BD-FC54B3172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694" y="29976"/>
            <a:ext cx="5362436" cy="679804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="" xmlns:a16="http://schemas.microsoft.com/office/drawing/2014/main" id="{D9F9C478-BAF0-63B5-327E-F517DF81C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11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23487" y="349185"/>
            <a:ext cx="8145026" cy="830629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7982BF"/>
                </a:solidFill>
                <a:ea typeface="Myriad Pro Semibold" charset="0"/>
                <a:cs typeface="Myriad Pro Semibold" charset="0"/>
              </a:rPr>
              <a:t>Lihakset kiinnittyvät niveliin jänteillä</a:t>
            </a:r>
            <a:endParaRPr lang="fi-FI" dirty="0">
              <a:solidFill>
                <a:srgbClr val="7982BF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243666"/>
            <a:ext cx="4225925" cy="2370667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r>
              <a:rPr lang="fi-FI" sz="6000" dirty="0">
                <a:solidFill>
                  <a:srgbClr val="7982BF"/>
                </a:solidFill>
              </a:rPr>
              <a:t>Nivelen vastakkaisilla puolilla olevat lihakset ovat toistensa </a:t>
            </a:r>
            <a:r>
              <a:rPr lang="fi-FI" sz="6000" b="1" dirty="0">
                <a:solidFill>
                  <a:srgbClr val="7982BF"/>
                </a:solidFill>
              </a:rPr>
              <a:t>vastavaikuttajia</a:t>
            </a:r>
          </a:p>
          <a:p>
            <a:r>
              <a:rPr lang="fi-FI" sz="6000" dirty="0">
                <a:solidFill>
                  <a:srgbClr val="7982BF"/>
                </a:solidFill>
              </a:rPr>
              <a:t>Lihas pystyy aktiivisesti vain lyhenemään ja vastavaikuttajalihas saa lihaksen venymään takaisin alkuperäiseen pituuteen 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="" xmlns:a16="http://schemas.microsoft.com/office/drawing/2014/main" id="{A81A4CEF-7B6C-3518-D920-5F7B12477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="" xmlns:a16="http://schemas.microsoft.com/office/drawing/2014/main" id="{78952550-B6E9-3DAA-2DD5-EBC2E8AE7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125" y="1423699"/>
            <a:ext cx="5579798" cy="543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27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AF15B7FB-9476-2D98-1765-199852BA9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108"/>
            <a:ext cx="10515600" cy="925583"/>
          </a:xfrm>
        </p:spPr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7982BF"/>
                </a:solidFill>
              </a:rPr>
              <a:t>Luustolihakset:</a:t>
            </a:r>
            <a:endParaRPr lang="fi-FI" sz="4000" b="1" dirty="0">
              <a:solidFill>
                <a:srgbClr val="7982BF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FCEA8AC6-922F-0A75-6D7A-5F469748A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147" y="1133162"/>
            <a:ext cx="7509002" cy="11847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800" dirty="0">
                <a:solidFill>
                  <a:srgbClr val="7982BF"/>
                </a:solidFill>
              </a:rPr>
              <a:t>lihakset koostuvat </a:t>
            </a:r>
            <a:r>
              <a:rPr lang="fi-FI" sz="1800" b="1" dirty="0">
                <a:solidFill>
                  <a:srgbClr val="7982BF"/>
                </a:solidFill>
              </a:rPr>
              <a:t>poikkijuovaisista lihassoluista</a:t>
            </a:r>
            <a:endParaRPr lang="fi-FI" sz="1800" b="1" dirty="0">
              <a:solidFill>
                <a:srgbClr val="7982BF"/>
              </a:solidFill>
              <a:cs typeface="Calibri"/>
            </a:endParaRPr>
          </a:p>
          <a:p>
            <a:r>
              <a:rPr lang="fi-FI" sz="1800" dirty="0">
                <a:solidFill>
                  <a:srgbClr val="7982BF"/>
                </a:solidFill>
              </a:rPr>
              <a:t>luustolihassolut ovat tahdonalaisia, monitumaisia jättiläissoluja</a:t>
            </a:r>
          </a:p>
          <a:p>
            <a:r>
              <a:rPr lang="fi-FI" sz="1800" dirty="0">
                <a:solidFill>
                  <a:srgbClr val="7982BF"/>
                </a:solidFill>
              </a:rPr>
              <a:t>lihassolut koostuvat lihassäikeistä</a:t>
            </a:r>
          </a:p>
        </p:txBody>
      </p:sp>
      <p:pic>
        <p:nvPicPr>
          <p:cNvPr id="8" name="Kuva 7">
            <a:extLst>
              <a:ext uri="{FF2B5EF4-FFF2-40B4-BE49-F238E27FC236}">
                <a16:creationId xmlns="" xmlns:a16="http://schemas.microsoft.com/office/drawing/2014/main" id="{36B40CD2-EDF2-75CA-AA08-9D36BAE5E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008" y="1989573"/>
            <a:ext cx="5930143" cy="4749703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="" xmlns:a16="http://schemas.microsoft.com/office/drawing/2014/main" id="{DB781862-75E6-49A5-174A-66A2B0364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="" xmlns:a16="http://schemas.microsoft.com/office/drawing/2014/main" id="{12B2C7A9-73FD-5953-C24D-629E7483D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83" y="2881189"/>
            <a:ext cx="5476017" cy="319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6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00351"/>
            <a:ext cx="10515600" cy="780387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7982BF"/>
                </a:solidFill>
                <a:ea typeface="Myriad Pro Semibold" charset="0"/>
                <a:cs typeface="Myriad Pro Semibold" charset="0"/>
              </a:rPr>
              <a:t>Lihasten liike perustuu lihassolujen supistumiseen</a:t>
            </a:r>
            <a:endParaRPr lang="fi-FI" sz="4000" dirty="0">
              <a:solidFill>
                <a:srgbClr val="7982BF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433669"/>
            <a:ext cx="4417088" cy="295888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fi-FI" sz="2400" dirty="0">
                <a:solidFill>
                  <a:srgbClr val="7982BF"/>
                </a:solidFill>
              </a:rPr>
              <a:t>Lihas koostuu lihasoluista, sidekudoksesta, verisuonista ja hermoista</a:t>
            </a:r>
          </a:p>
          <a:p>
            <a:r>
              <a:rPr lang="fi-FI" sz="2400" dirty="0">
                <a:solidFill>
                  <a:srgbClr val="7982BF"/>
                </a:solidFill>
              </a:rPr>
              <a:t>Lihassoluissa on supistumiskykyisiä proteiinisäikeitä</a:t>
            </a:r>
          </a:p>
          <a:p>
            <a:r>
              <a:rPr lang="fi-FI" sz="2400" dirty="0">
                <a:solidFill>
                  <a:srgbClr val="7982BF"/>
                </a:solidFill>
              </a:rPr>
              <a:t>Supistumisessa </a:t>
            </a:r>
            <a:r>
              <a:rPr lang="fi-FI" sz="2400" b="1" dirty="0">
                <a:solidFill>
                  <a:srgbClr val="7982BF"/>
                </a:solidFill>
              </a:rPr>
              <a:t>myosiini- ja </a:t>
            </a:r>
            <a:r>
              <a:rPr lang="fi-FI" sz="2400" b="1" dirty="0" err="1">
                <a:solidFill>
                  <a:srgbClr val="7982BF"/>
                </a:solidFill>
              </a:rPr>
              <a:t>aktiinisäikeet</a:t>
            </a:r>
            <a:r>
              <a:rPr lang="fi-FI" sz="2400" dirty="0">
                <a:solidFill>
                  <a:srgbClr val="7982BF"/>
                </a:solidFill>
              </a:rPr>
              <a:t> liukuvat toistensa lomiin</a:t>
            </a:r>
          </a:p>
          <a:p>
            <a:endParaRPr lang="fi-FI" dirty="0"/>
          </a:p>
        </p:txBody>
      </p:sp>
      <p:pic>
        <p:nvPicPr>
          <p:cNvPr id="7" name="Kuva 6" descr="Kuva, joka sisältää kohteen nuoli&#10;&#10;Kuvaus luotu automaattisesti">
            <a:extLst>
              <a:ext uri="{FF2B5EF4-FFF2-40B4-BE49-F238E27FC236}">
                <a16:creationId xmlns="" xmlns:a16="http://schemas.microsoft.com/office/drawing/2014/main" id="{F4F8E947-EC0F-D7C9-7E4B-40CB29DD9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079" y="1618824"/>
            <a:ext cx="6268693" cy="458856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="" xmlns:a16="http://schemas.microsoft.com/office/drawing/2014/main" id="{54E47BF6-A8C9-41EF-56F3-4F3557D67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10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7FF47CB7-972F-479F-A36D-9E72D26EC8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0D153B68-5844-490D-8E67-F616D6D721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1927" y="327825"/>
            <a:ext cx="9392421" cy="1330841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7982BF"/>
                </a:solidFill>
                <a:ea typeface="Myriad Pro Semibold" charset="0"/>
                <a:cs typeface="Myriad Pro Semibold" charset="0"/>
              </a:rPr>
              <a:t>Lihassolujen supistuminen tarvitsee runsaasti energiaa</a:t>
            </a:r>
            <a:endParaRPr lang="fi-FI" sz="4000" dirty="0">
              <a:solidFill>
                <a:srgbClr val="7982BF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90043" y="3107301"/>
            <a:ext cx="4851784" cy="2705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>
                <a:solidFill>
                  <a:srgbClr val="7982BF"/>
                </a:solidFill>
              </a:rPr>
              <a:t>Lihasolujen energia-aineenvaihdunta:</a:t>
            </a:r>
          </a:p>
          <a:p>
            <a:r>
              <a:rPr lang="fi-FI" sz="2400" dirty="0">
                <a:solidFill>
                  <a:srgbClr val="7982BF"/>
                </a:solidFill>
              </a:rPr>
              <a:t>ATP</a:t>
            </a:r>
          </a:p>
          <a:p>
            <a:r>
              <a:rPr lang="fi-FI" sz="2400" dirty="0">
                <a:solidFill>
                  <a:srgbClr val="7982BF"/>
                </a:solidFill>
              </a:rPr>
              <a:t>lihasolujen glykogeenivarastot</a:t>
            </a:r>
          </a:p>
          <a:p>
            <a:r>
              <a:rPr lang="fi-FI" sz="2400" dirty="0">
                <a:solidFill>
                  <a:srgbClr val="7982BF"/>
                </a:solidFill>
              </a:rPr>
              <a:t>verestä siirtyvät rasvahapot ja glukoosi</a:t>
            </a:r>
          </a:p>
          <a:p>
            <a:r>
              <a:rPr lang="fi-FI" sz="2400" dirty="0">
                <a:solidFill>
                  <a:srgbClr val="7982BF"/>
                </a:solidFill>
              </a:rPr>
              <a:t>kreatiinifosfaatti, laktaatti-ionit</a:t>
            </a:r>
          </a:p>
          <a:p>
            <a:endParaRPr lang="fi-FI" sz="2000" dirty="0"/>
          </a:p>
          <a:p>
            <a:endParaRPr lang="fi-FI" sz="2000" dirty="0"/>
          </a:p>
        </p:txBody>
      </p:sp>
      <p:pic>
        <p:nvPicPr>
          <p:cNvPr id="7" name="Kuva 6">
            <a:extLst>
              <a:ext uri="{FF2B5EF4-FFF2-40B4-BE49-F238E27FC236}">
                <a16:creationId xmlns="" xmlns:a16="http://schemas.microsoft.com/office/drawing/2014/main" id="{D2AE17A9-AB91-FDC3-2549-EBBD3D63A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030" y="1986490"/>
            <a:ext cx="5888043" cy="4298271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9A0D773F-7A7D-4DBB-9DEA-86BB8B8F4B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="" xmlns:a16="http://schemas.microsoft.com/office/drawing/2014/main" id="{13BD01B3-2CDB-E733-D778-6E56AF35F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53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Bios 5">
      <a:dk1>
        <a:srgbClr val="7882BF"/>
      </a:dk1>
      <a:lt1>
        <a:srgbClr val="FFFFFF"/>
      </a:lt1>
      <a:dk2>
        <a:srgbClr val="A7ACD6"/>
      </a:dk2>
      <a:lt2>
        <a:srgbClr val="FFFFFF"/>
      </a:lt2>
      <a:accent1>
        <a:srgbClr val="A7ACD6"/>
      </a:accent1>
      <a:accent2>
        <a:srgbClr val="F286B6"/>
      </a:accent2>
      <a:accent3>
        <a:srgbClr val="78C6EE"/>
      </a:accent3>
      <a:accent4>
        <a:srgbClr val="A1CF89"/>
      </a:accent4>
      <a:accent5>
        <a:srgbClr val="F6B7D3"/>
      </a:accent5>
      <a:accent6>
        <a:srgbClr val="B1DCF5"/>
      </a:accent6>
      <a:hlink>
        <a:srgbClr val="7882BF"/>
      </a:hlink>
      <a:folHlink>
        <a:srgbClr val="7882B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D098488BDB0E4DB3D1B98825041D0E" ma:contentTypeVersion="16" ma:contentTypeDescription="Create a new document." ma:contentTypeScope="" ma:versionID="db432428652f243c5bea2619dffedc87">
  <xsd:schema xmlns:xsd="http://www.w3.org/2001/XMLSchema" xmlns:xs="http://www.w3.org/2001/XMLSchema" xmlns:p="http://schemas.microsoft.com/office/2006/metadata/properties" xmlns:ns2="b074eca8-5fb2-43da-8e1c-14493b353147" xmlns:ns3="10f150c9-2741-4e22-b721-4e123a12c6bb" targetNamespace="http://schemas.microsoft.com/office/2006/metadata/properties" ma:root="true" ma:fieldsID="4e4883cfa094d8b0b818355e60f83b31" ns2:_="" ns3:_="">
    <xsd:import namespace="b074eca8-5fb2-43da-8e1c-14493b353147"/>
    <xsd:import namespace="10f150c9-2741-4e22-b721-4e123a12c6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Ken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4eca8-5fb2-43da-8e1c-14493b3531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Kenen" ma:index="19" nillable="true" ma:displayName="Kenen" ma:format="Dropdown" ma:internalName="Kenen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50c9-2741-4e22-b721-4e123a12c6b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enen xmlns="b074eca8-5fb2-43da-8e1c-14493b353147" xsi:nil="true"/>
  </documentManagement>
</p:properties>
</file>

<file path=customXml/itemProps1.xml><?xml version="1.0" encoding="utf-8"?>
<ds:datastoreItem xmlns:ds="http://schemas.openxmlformats.org/officeDocument/2006/customXml" ds:itemID="{5C332D82-06C9-4B24-A7CB-113CFE5A53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80302A-B369-4829-A032-67293FE2B8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74eca8-5fb2-43da-8e1c-14493b353147"/>
    <ds:schemaRef ds:uri="10f150c9-2741-4e22-b721-4e123a12c6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58D363-F051-4A52-A567-200344B197E6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b074eca8-5fb2-43da-8e1c-14493b353147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10f150c9-2741-4e22-b721-4e123a12c6b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47416</TotalTime>
  <Words>208</Words>
  <Application>Microsoft Office PowerPoint</Application>
  <PresentationFormat>Laajakuva</PresentationFormat>
  <Paragraphs>45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Myriad Pro Semibold</vt:lpstr>
      <vt:lpstr>Office-teema</vt:lpstr>
      <vt:lpstr> Liikkumiseen tarvitaan luita, lihaksia ja energiaa (kpl 7)</vt:lpstr>
      <vt:lpstr>Luun koostumus:</vt:lpstr>
      <vt:lpstr>Veren kalsiumpitoisuuden säätely</vt:lpstr>
      <vt:lpstr>Liikkeet syntyvät luiden, lihasten, nivelten ja hermoston yhteistoiminnan tuloksena</vt:lpstr>
      <vt:lpstr>Niveltyypit</vt:lpstr>
      <vt:lpstr>Lihakset kiinnittyvät niveliin jänteillä</vt:lpstr>
      <vt:lpstr>Luustolihakset:</vt:lpstr>
      <vt:lpstr>Lihasten liike perustuu lihassolujen supistumiseen</vt:lpstr>
      <vt:lpstr>Lihassolujen supistuminen tarvitsee runsaasti energiaa</vt:lpstr>
      <vt:lpstr>Luustolihaksen energia</vt:lpstr>
      <vt:lpstr>Sydänlihas ja sisäelinten lihakset ovat tahdosta riippumattomia</vt:lpstr>
      <vt:lpstr>Tiivistelmä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Marja Penttinen</dc:creator>
  <cp:lastModifiedBy>Ylälehto Virpi</cp:lastModifiedBy>
  <cp:revision>153</cp:revision>
  <dcterms:created xsi:type="dcterms:W3CDTF">2017-07-04T08:37:15Z</dcterms:created>
  <dcterms:modified xsi:type="dcterms:W3CDTF">2023-04-20T07:53:02Z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0x01010078D098488BDB0E4DB3D1B98825041D0E</vt:lpwstr>
  </property>
</Properties>
</file>