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7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71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86B87E-A50A-4F8E-9F03-B6DD45183B76}" type="datetimeFigureOut">
              <a:rPr lang="fi-FI" smtClean="0"/>
              <a:t>17.12.2021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468EA4-A82D-4294-9F2B-3FA2E905D2C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288538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9f2fd49a90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9f2fd49a90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8563266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9f2fd49a90_0_5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9f2fd49a90_0_5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25692427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9f2fd49a90_0_5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9f2fd49a90_0_5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5355506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9f2fd49a90_0_6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9f2fd49a90_0_6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8811605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7C51E-34D2-49E8-9DB9-30BF1E4BD783}" type="datetimeFigureOut">
              <a:rPr lang="fi-FI" smtClean="0"/>
              <a:t>17.12.2021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7D1EB-B636-48CB-A013-E08739A2810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207988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7C51E-34D2-49E8-9DB9-30BF1E4BD783}" type="datetimeFigureOut">
              <a:rPr lang="fi-FI" smtClean="0"/>
              <a:t>17.12.2021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7D1EB-B636-48CB-A013-E08739A2810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041336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7C51E-34D2-49E8-9DB9-30BF1E4BD783}" type="datetimeFigureOut">
              <a:rPr lang="fi-FI" smtClean="0"/>
              <a:t>17.12.2021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7D1EB-B636-48CB-A013-E08739A2810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967997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57189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1219170" lvl="1" indent="-423323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2pPr>
            <a:lvl3pPr marL="1828754" lvl="2" indent="-423323">
              <a:spcBef>
                <a:spcPts val="2133"/>
              </a:spcBef>
              <a:spcAft>
                <a:spcPts val="0"/>
              </a:spcAft>
              <a:buSzPts val="1400"/>
              <a:buChar char="■"/>
              <a:defRPr/>
            </a:lvl3pPr>
            <a:lvl4pPr marL="2438339" lvl="3" indent="-423323">
              <a:spcBef>
                <a:spcPts val="2133"/>
              </a:spcBef>
              <a:spcAft>
                <a:spcPts val="0"/>
              </a:spcAft>
              <a:buSzPts val="1400"/>
              <a:buChar char="●"/>
              <a:defRPr/>
            </a:lvl4pPr>
            <a:lvl5pPr marL="3047924" lvl="4" indent="-423323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5pPr>
            <a:lvl6pPr marL="3657509" lvl="5" indent="-423323">
              <a:spcBef>
                <a:spcPts val="2133"/>
              </a:spcBef>
              <a:spcAft>
                <a:spcPts val="0"/>
              </a:spcAft>
              <a:buSzPts val="1400"/>
              <a:buChar char="■"/>
              <a:defRPr/>
            </a:lvl6pPr>
            <a:lvl7pPr marL="4267093" lvl="6" indent="-423323">
              <a:spcBef>
                <a:spcPts val="2133"/>
              </a:spcBef>
              <a:spcAft>
                <a:spcPts val="0"/>
              </a:spcAft>
              <a:buSzPts val="1400"/>
              <a:buChar char="●"/>
              <a:defRPr/>
            </a:lvl7pPr>
            <a:lvl8pPr marL="4876678" lvl="7" indent="-423323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8pPr>
            <a:lvl9pPr marL="5486263" lvl="8" indent="-423323">
              <a:spcBef>
                <a:spcPts val="2133"/>
              </a:spcBef>
              <a:spcAft>
                <a:spcPts val="2133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fi" smtClean="0"/>
              <a:pPr/>
              <a:t>‹#›</a:t>
            </a:fld>
            <a:endParaRPr lang="fi"/>
          </a:p>
        </p:txBody>
      </p:sp>
    </p:spTree>
    <p:extLst>
      <p:ext uri="{BB962C8B-B14F-4D97-AF65-F5344CB8AC3E}">
        <p14:creationId xmlns:p14="http://schemas.microsoft.com/office/powerpoint/2010/main" val="42947802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7C51E-34D2-49E8-9DB9-30BF1E4BD783}" type="datetimeFigureOut">
              <a:rPr lang="fi-FI" smtClean="0"/>
              <a:t>17.12.2021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7D1EB-B636-48CB-A013-E08739A2810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658693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7C51E-34D2-49E8-9DB9-30BF1E4BD783}" type="datetimeFigureOut">
              <a:rPr lang="fi-FI" smtClean="0"/>
              <a:t>17.12.2021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7D1EB-B636-48CB-A013-E08739A2810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582392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7C51E-34D2-49E8-9DB9-30BF1E4BD783}" type="datetimeFigureOut">
              <a:rPr lang="fi-FI" smtClean="0"/>
              <a:t>17.12.2021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7D1EB-B636-48CB-A013-E08739A2810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437997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7C51E-34D2-49E8-9DB9-30BF1E4BD783}" type="datetimeFigureOut">
              <a:rPr lang="fi-FI" smtClean="0"/>
              <a:t>17.12.2021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7D1EB-B636-48CB-A013-E08739A2810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580895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7C51E-34D2-49E8-9DB9-30BF1E4BD783}" type="datetimeFigureOut">
              <a:rPr lang="fi-FI" smtClean="0"/>
              <a:t>17.12.2021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7D1EB-B636-48CB-A013-E08739A2810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668007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7C51E-34D2-49E8-9DB9-30BF1E4BD783}" type="datetimeFigureOut">
              <a:rPr lang="fi-FI" smtClean="0"/>
              <a:t>17.12.2021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7D1EB-B636-48CB-A013-E08739A2810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737176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7C51E-34D2-49E8-9DB9-30BF1E4BD783}" type="datetimeFigureOut">
              <a:rPr lang="fi-FI" smtClean="0"/>
              <a:t>17.12.2021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7D1EB-B636-48CB-A013-E08739A2810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445912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7C51E-34D2-49E8-9DB9-30BF1E4BD783}" type="datetimeFigureOut">
              <a:rPr lang="fi-FI" smtClean="0"/>
              <a:t>17.12.2021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7D1EB-B636-48CB-A013-E08739A2810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492043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D7C51E-34D2-49E8-9DB9-30BF1E4BD783}" type="datetimeFigureOut">
              <a:rPr lang="fi-FI" smtClean="0"/>
              <a:t>17.12.2021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07D1EB-B636-48CB-A013-E08739A2810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715120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ctrTitle"/>
          </p:nvPr>
        </p:nvSpPr>
        <p:spPr>
          <a:xfrm>
            <a:off x="415600" y="2207154"/>
            <a:ext cx="11360800" cy="2443692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b" anchorCtr="0">
            <a:noAutofit/>
          </a:bodyPr>
          <a:lstStyle/>
          <a:p>
            <a:pPr>
              <a:spcBef>
                <a:spcPts val="0"/>
              </a:spcBef>
            </a:pPr>
            <a:r>
              <a:rPr lang="fi" sz="3200" b="1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>Skeema 1</a:t>
            </a:r>
            <a:br>
              <a:rPr lang="fi" sz="3200" b="1" dirty="0">
                <a:solidFill>
                  <a:schemeClr val="accent5">
                    <a:lumMod val="75000"/>
                  </a:schemeClr>
                </a:solidFill>
                <a:latin typeface="+mn-lt"/>
              </a:rPr>
            </a:br>
            <a:r>
              <a:rPr lang="fi" sz="3200" b="1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/>
            </a:r>
            <a:br>
              <a:rPr lang="fi" sz="3200" b="1" dirty="0">
                <a:solidFill>
                  <a:schemeClr val="accent5">
                    <a:lumMod val="75000"/>
                  </a:schemeClr>
                </a:solidFill>
                <a:latin typeface="+mn-lt"/>
              </a:rPr>
            </a:br>
            <a:r>
              <a:rPr lang="fi" sz="3200" b="1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>2.6 Ihminen on sosiaalinen olento</a:t>
            </a:r>
            <a:br>
              <a:rPr lang="fi" sz="3200" b="1" dirty="0">
                <a:solidFill>
                  <a:schemeClr val="accent5">
                    <a:lumMod val="75000"/>
                  </a:schemeClr>
                </a:solidFill>
                <a:latin typeface="+mn-lt"/>
              </a:rPr>
            </a:br>
            <a:r>
              <a:rPr lang="fi" sz="3200" b="1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/>
            </a:r>
            <a:br>
              <a:rPr lang="fi" sz="3200" b="1" dirty="0">
                <a:solidFill>
                  <a:schemeClr val="accent5">
                    <a:lumMod val="75000"/>
                  </a:schemeClr>
                </a:solidFill>
                <a:latin typeface="+mn-lt"/>
              </a:rPr>
            </a:br>
            <a:r>
              <a:rPr lang="fi" sz="3200" b="1" dirty="0">
                <a:latin typeface="+mn-lt"/>
              </a:rPr>
              <a:t>Ydinsisältö</a:t>
            </a:r>
            <a:endParaRPr sz="3200" b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3855121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>
            <a:spLocks noGrp="1"/>
          </p:cNvSpPr>
          <p:nvPr>
            <p:ph type="title"/>
          </p:nvPr>
        </p:nvSpPr>
        <p:spPr>
          <a:xfrm>
            <a:off x="415600" y="748875"/>
            <a:ext cx="11360800" cy="7636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r>
              <a:rPr lang="fi" dirty="0"/>
              <a:t>Keskeisiä käsitteitä</a:t>
            </a:r>
            <a:endParaRPr dirty="0"/>
          </a:p>
        </p:txBody>
      </p:sp>
      <p:sp>
        <p:nvSpPr>
          <p:cNvPr id="61" name="Google Shape;61;p14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892742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fi" sz="2600" dirty="0"/>
              <a:t>Liittymismotivaatiolla tarkoitetaan tarvetta hakea psyykkistä ja fyysistä läheisyyttä muilta.</a:t>
            </a:r>
            <a:endParaRPr sz="2600" dirty="0"/>
          </a:p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fi" sz="2600" dirty="0"/>
              <a:t>Sosiaalisaatio tarkoittaa yhteisön tai ryhmän sääntöjen, normien, tapojen ja arvojen siirtymistä yksilölle vuorovaikutuksessa muiden ihmisten kanssa.</a:t>
            </a:r>
            <a:endParaRPr sz="2600" dirty="0"/>
          </a:p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fi" sz="2600" dirty="0"/>
              <a:t>Ryhmällä tarkoitetaan vähintään kahta ihmistä, jotka ovat vuorovaikutuksessa keskenään.</a:t>
            </a:r>
            <a:endParaRPr sz="2600" dirty="0"/>
          </a:p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fi" sz="2600" dirty="0"/>
              <a:t>Normit ovat yhteisön tai ryhmän käyttäytymissäännöt. Normit voivat olla virallisia tai kirjoittamattomia. Esimerkki normista on vastavuoroisuuden normi: kun auttaa toista, hän auttaa vuorostaan sinua tarpeen vaatiessa.</a:t>
            </a:r>
            <a:endParaRPr sz="2600" dirty="0"/>
          </a:p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fi" sz="2600" dirty="0"/>
              <a:t>Arvot ovat käsityksiä siitä, mitä kannattaa tavoitella tai haluta. Esimerkiksi muiden auttaminen tai kilpailun korostaminen ovat arvoja.</a:t>
            </a:r>
            <a:endParaRPr sz="2600" dirty="0"/>
          </a:p>
        </p:txBody>
      </p:sp>
    </p:spTree>
    <p:extLst>
      <p:ext uri="{BB962C8B-B14F-4D97-AF65-F5344CB8AC3E}">
        <p14:creationId xmlns:p14="http://schemas.microsoft.com/office/powerpoint/2010/main" val="38094966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>
            <a:spLocks noGrp="1"/>
          </p:cNvSpPr>
          <p:nvPr>
            <p:ph type="title"/>
          </p:nvPr>
        </p:nvSpPr>
        <p:spPr>
          <a:xfrm>
            <a:off x="415600" y="939416"/>
            <a:ext cx="11360800" cy="7636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r>
              <a:rPr lang="fi" dirty="0"/>
              <a:t>Tilannetekijöiden vaikutus toimintaan</a:t>
            </a:r>
            <a:endParaRPr dirty="0"/>
          </a:p>
        </p:txBody>
      </p:sp>
      <p:sp>
        <p:nvSpPr>
          <p:cNvPr id="67" name="Google Shape;67;p15"/>
          <p:cNvSpPr txBox="1">
            <a:spLocks noGrp="1"/>
          </p:cNvSpPr>
          <p:nvPr>
            <p:ph type="body" idx="1"/>
          </p:nvPr>
        </p:nvSpPr>
        <p:spPr>
          <a:xfrm>
            <a:off x="415600" y="1703016"/>
            <a:ext cx="11360800" cy="45552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fi" dirty="0"/>
              <a:t>Ihmiset toimivat eri tavoin riippuen siitä, missä tilanteessa ovat.</a:t>
            </a:r>
            <a:endParaRPr dirty="0"/>
          </a:p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fi" dirty="0"/>
              <a:t>Toimintaan vaikuttaa esimerkiksi se, onko muita ihmisiä läsnä.</a:t>
            </a:r>
            <a:endParaRPr dirty="0"/>
          </a:p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fi" dirty="0"/>
              <a:t>Ohikulkijan ilmiöllä tarkoitetaan tilannetta, jossa auttamisen on ajateltu vähenevän sen mukaan, mitä enemmän ihmisiä on paikalla.</a:t>
            </a:r>
            <a:endParaRPr dirty="0"/>
          </a:p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fi" dirty="0"/>
              <a:t>Konformisuus tarkoittaa taipumusta toimia yhdenmukaisesti toisten kanssa.</a:t>
            </a:r>
            <a:endParaRPr dirty="0"/>
          </a:p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fi" dirty="0"/>
              <a:t>Roolit määrittelevät usein käyttäytymistä eri tilanteissa ja vaikuttavat esimerkiksi tottelevaisuuteen.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7130215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Kuva 2">
            <a:extLst>
              <a:ext uri="{FF2B5EF4-FFF2-40B4-BE49-F238E27FC236}">
                <a16:creationId xmlns:a16="http://schemas.microsoft.com/office/drawing/2014/main" id="{52B73CF4-8E2E-4E40-902F-34A937BBD92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15594" y="1005840"/>
            <a:ext cx="4960812" cy="5466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03811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167</Words>
  <Application>Microsoft Office PowerPoint</Application>
  <PresentationFormat>Laajakuva</PresentationFormat>
  <Paragraphs>13</Paragraphs>
  <Slides>4</Slides>
  <Notes>4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Office-teema</vt:lpstr>
      <vt:lpstr>Skeema 1  2.6 Ihminen on sosiaalinen olento  Ydinsisältö</vt:lpstr>
      <vt:lpstr>Keskeisiä käsitteitä</vt:lpstr>
      <vt:lpstr>Tilannetekijöiden vaikutus toimintaan</vt:lpstr>
      <vt:lpstr>PowerPoint-esitys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Skeema 1  2.6 Ihminen on sosiaalinen olento  Ydinsisältö</dc:title>
  <dc:creator>Sandelin Raili</dc:creator>
  <cp:lastModifiedBy>Sandelin Raili</cp:lastModifiedBy>
  <cp:revision>1</cp:revision>
  <dcterms:created xsi:type="dcterms:W3CDTF">2021-12-17T12:17:15Z</dcterms:created>
  <dcterms:modified xsi:type="dcterms:W3CDTF">2021-12-17T12:17:32Z</dcterms:modified>
</cp:coreProperties>
</file>