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1" r:id="rId4"/>
    <p:sldId id="289" r:id="rId5"/>
    <p:sldId id="327" r:id="rId6"/>
    <p:sldId id="316" r:id="rId7"/>
    <p:sldId id="416" r:id="rId8"/>
    <p:sldId id="417" r:id="rId9"/>
    <p:sldId id="418" r:id="rId10"/>
    <p:sldId id="328" r:id="rId11"/>
    <p:sldId id="419" r:id="rId12"/>
    <p:sldId id="42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75227C-643E-4F80-9BC6-9A9DB49A0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220603-3971-483E-A8EC-68D0F07CB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BD15E2-757E-4EE3-80FB-6CF86A52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6CCBB6-0ADA-427D-A177-5298657D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FDA1FA-1AD4-4128-84EA-43AC3D1F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45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6779A-A0FA-448B-A01F-AF64B9ADC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85DBF6-187C-4D11-BAEB-0980C5BD0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3878C9-0CFB-483E-97DD-BD2EBB7B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CD0F0E-56B4-405D-9C64-289D5304C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D4908E-B19C-448A-B1C5-AAF418DC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88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92C68F5-1439-41D5-99DB-B0679498D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2FC7F50-CF00-4850-B0DD-949137C5D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470DE4-3B5C-424D-9C2D-16538E6B5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B86D28-1935-4079-8EE3-A40A6C86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F42755-8AF9-4442-9AB7-6B6FAEE8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37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E89EFB-A72C-432C-8B36-D11EB0B4C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8105A0-81D6-4600-89E2-2C8947230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7679EB-A5B0-4EE9-B725-9F7602F5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BE0B4E-D186-4D55-B817-49D4F334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5FFBAD-BFD9-4D4E-8F73-31A47E4E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127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478857-B9EC-4B65-987C-C7D3F42DE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FE33E4-11C5-4BD9-B29D-64BE6ADF8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9E30C2-047A-4102-A008-435B43C2F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DFCD67-A0AB-448D-8B01-5AE3D04E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B800A7-27F0-418A-B20F-A1C43E1A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18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E8C0FF-B0E8-4FC3-AC88-53F06F35F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411694-6CF5-41F8-8726-0D2C758A7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1CD4DF-151A-4394-A76F-3CE95EA29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A42AAE-E86F-4F03-A2B5-C4A1CB3C3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0628E8-4891-465D-A07F-1E84D3EEC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70DE89-DC82-4553-B67C-076BA6CBB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31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B691D-5407-4396-8EC4-1C1868CF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2BAA1E-88ED-4650-A6F1-AD3D548E0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3A80B7A-C912-4B2D-960E-BD1D7CDEA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5652FCE-716F-4942-8A22-2557EFE71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A7E588-F5EF-4247-B73D-95D7B36CEA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2F7042-1126-47FF-8043-82B1ABD0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F0FFC6-F497-4E34-BAD3-7EF56C48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2ABDA7F-D2FB-470B-99D3-CBB9EB43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447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D9AE33-ECFB-4A41-8439-B728D544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84A265E-CB1C-4D23-B770-6F4D81C4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8E09A1-F4FA-4AE3-BCF2-F2C4F9A3A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75B776-F8B5-4C52-A263-CE1BD7419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2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1674CDD-E590-4704-A785-E7030D6F5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B16A370-6D3B-43DE-9998-B1E333961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90EFA2D-BFE9-4C23-BE4B-F63AB063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80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93C763-5F9A-469E-82D1-7AC93BE8B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0D8D69-EF50-42EB-8938-CAB164D6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E4D849-8D84-4AA0-8A1C-174A18AD5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A04060-779F-46D1-857B-6510AE83D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3AC920B-BE9F-4EB3-A046-3F49E71C2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2359E6-04DA-4B6C-9A57-82B9BE31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95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3C7B92-641C-4E54-A210-B680B899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CD4F3CD-494B-4432-B0C1-024302312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9F416CF-6232-4EC0-A0BA-9B28CE27E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4383A0-2055-4F82-A693-878DBBB1C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50D691-6F47-4766-8CD2-4C409DA3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846161A-056D-4D44-9F8C-DB16EB276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53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1BE27E9-DBA8-45A1-BF36-93542063D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C33172-F6D4-42F2-A4C7-B9AA56675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ED9B89-DA1B-4BD2-861C-3E7D1F1E9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8FED4-F75D-47FF-AF2A-54728C11A509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C7B132-4945-475D-9654-9645A8EA78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230ED0-4759-4F87-9360-E7C49D6AF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9177B-D242-49D6-B414-2C47AC699B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64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>
            <a:extLst>
              <a:ext uri="{FF2B5EF4-FFF2-40B4-BE49-F238E27FC236}">
                <a16:creationId xmlns:a16="http://schemas.microsoft.com/office/drawing/2014/main" id="{012C067A-AEC9-4E03-B88E-54A2F1D84A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Energian vapauttaminen</a:t>
            </a:r>
          </a:p>
        </p:txBody>
      </p:sp>
      <p:sp>
        <p:nvSpPr>
          <p:cNvPr id="51203" name="Rectangle 5">
            <a:extLst>
              <a:ext uri="{FF2B5EF4-FFF2-40B4-BE49-F238E27FC236}">
                <a16:creationId xmlns:a16="http://schemas.microsoft.com/office/drawing/2014/main" id="{84C1B67B-2072-4CFF-94F7-33F3A41096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fi-FI"/>
              <a:t>Käyminen ja soluhengitys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4" descr="Soluhengitys">
            <a:extLst>
              <a:ext uri="{FF2B5EF4-FFF2-40B4-BE49-F238E27FC236}">
                <a16:creationId xmlns:a16="http://schemas.microsoft.com/office/drawing/2014/main" id="{A4DAE08F-DD10-4F4D-8121-24565CD49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765176"/>
            <a:ext cx="5545138" cy="484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1AA97B-9C2E-45C3-A372-5C8A60A3C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 pohtikaa: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014EE4-22D9-4FEC-B141-DA76B1D43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Kumpi on maapallolla syntynyt ensin: viherhiukkanen vai mitokondrio?</a:t>
            </a:r>
          </a:p>
          <a:p>
            <a:pPr lvl="1"/>
            <a:r>
              <a:rPr lang="fi-FI" dirty="0"/>
              <a:t>Etsikää vastauksia netistä. Löytyykö?</a:t>
            </a:r>
          </a:p>
          <a:p>
            <a:endParaRPr lang="fi-FI" dirty="0"/>
          </a:p>
          <a:p>
            <a:r>
              <a:rPr lang="fi-FI" dirty="0"/>
              <a:t>Onko maapallolla yhtään eläintä, joka pystyy yhteyttämään? Mikä / mitkä?</a:t>
            </a:r>
          </a:p>
          <a:p>
            <a:endParaRPr lang="fi-FI" dirty="0"/>
          </a:p>
          <a:p>
            <a:r>
              <a:rPr lang="fi-FI" dirty="0"/>
              <a:t>Mitä tapahtuisi, jos ihminen voisi yhteyttää? Miten ihmisen toiminta muuttuisi?</a:t>
            </a:r>
          </a:p>
        </p:txBody>
      </p:sp>
    </p:spTree>
    <p:extLst>
      <p:ext uri="{BB962C8B-B14F-4D97-AF65-F5344CB8AC3E}">
        <p14:creationId xmlns:p14="http://schemas.microsoft.com/office/powerpoint/2010/main" val="360007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213E60-395A-4FCB-B3F0-A24D5DB6F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Oppikirjasta: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F0FF8D-8D1B-40AD-8CA5-AFAEE37DC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Lukekaa kappale.</a:t>
            </a:r>
          </a:p>
          <a:p>
            <a:r>
              <a:rPr lang="fi-FI" dirty="0"/>
              <a:t>Tehkää s. 36: t. 1 – 4.</a:t>
            </a:r>
          </a:p>
          <a:p>
            <a:r>
              <a:rPr lang="fi-FI" dirty="0"/>
              <a:t>Jos ylimääräistä aikaa jää, </a:t>
            </a:r>
            <a:r>
              <a:rPr lang="fi-FI" dirty="0">
                <a:sym typeface="Wingdings" panose="05000000000000000000" pitchFamily="2" charset="2"/>
              </a:rPr>
              <a:t> t. 5 (YO-</a:t>
            </a:r>
            <a:r>
              <a:rPr lang="fi-FI" dirty="0" err="1">
                <a:sym typeface="Wingdings" panose="05000000000000000000" pitchFamily="2" charset="2"/>
              </a:rPr>
              <a:t>teht</a:t>
            </a:r>
            <a:r>
              <a:rPr lang="fi-FI">
                <a:sym typeface="Wingdings" panose="05000000000000000000" pitchFamily="2" charset="2"/>
              </a:rPr>
              <a:t>.)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48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4" descr="Fotosynteesireaktio">
            <a:extLst>
              <a:ext uri="{FF2B5EF4-FFF2-40B4-BE49-F238E27FC236}">
                <a16:creationId xmlns:a16="http://schemas.microsoft.com/office/drawing/2014/main" id="{211DFFAA-6A71-46CF-9B5E-F9C626C43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76251"/>
            <a:ext cx="48958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5" name="Text Box 5">
            <a:extLst>
              <a:ext uri="{FF2B5EF4-FFF2-40B4-BE49-F238E27FC236}">
                <a16:creationId xmlns:a16="http://schemas.microsoft.com/office/drawing/2014/main" id="{2AC14F47-3A7B-4E4F-8C25-870854CB0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9" y="2852738"/>
            <a:ext cx="15843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ENERGIAA</a:t>
            </a:r>
          </a:p>
          <a:p>
            <a:pPr eaLnBrk="1" hangingPunct="1">
              <a:spcBef>
                <a:spcPct val="50000"/>
              </a:spcBef>
            </a:pPr>
            <a:endParaRPr lang="fi-FI" altLang="fi-FI"/>
          </a:p>
        </p:txBody>
      </p:sp>
      <p:sp>
        <p:nvSpPr>
          <p:cNvPr id="95236" name="Text Box 6">
            <a:extLst>
              <a:ext uri="{FF2B5EF4-FFF2-40B4-BE49-F238E27FC236}">
                <a16:creationId xmlns:a16="http://schemas.microsoft.com/office/drawing/2014/main" id="{F465C037-0AF4-4EFE-9669-B5290112D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04813"/>
            <a:ext cx="158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TUOTTAJAT</a:t>
            </a:r>
          </a:p>
        </p:txBody>
      </p:sp>
      <p:sp>
        <p:nvSpPr>
          <p:cNvPr id="95237" name="Text Box 7">
            <a:extLst>
              <a:ext uri="{FF2B5EF4-FFF2-40B4-BE49-F238E27FC236}">
                <a16:creationId xmlns:a16="http://schemas.microsoft.com/office/drawing/2014/main" id="{901EF7BC-37AF-4412-87A6-FA1C98C8B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3284538"/>
            <a:ext cx="2592387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KULUTTAJAT</a:t>
            </a:r>
          </a:p>
          <a:p>
            <a:pPr eaLnBrk="1" hangingPunct="1">
              <a:spcBef>
                <a:spcPct val="50000"/>
              </a:spcBef>
            </a:pPr>
            <a:r>
              <a:rPr lang="fi-FI" altLang="fi-FI"/>
              <a:t>JA TUOTTAJAT ITSE</a:t>
            </a:r>
          </a:p>
        </p:txBody>
      </p:sp>
      <p:sp>
        <p:nvSpPr>
          <p:cNvPr id="95238" name="AutoShape 8">
            <a:extLst>
              <a:ext uri="{FF2B5EF4-FFF2-40B4-BE49-F238E27FC236}">
                <a16:creationId xmlns:a16="http://schemas.microsoft.com/office/drawing/2014/main" id="{EC8B20AB-68F4-4967-ADB3-D8F0E7FD6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836614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95239" name="AutoShape 9">
            <a:extLst>
              <a:ext uri="{FF2B5EF4-FFF2-40B4-BE49-F238E27FC236}">
                <a16:creationId xmlns:a16="http://schemas.microsoft.com/office/drawing/2014/main" id="{F4DEE8F9-C263-43DE-9CAE-496D1A2EE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3" y="3357564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pic>
        <p:nvPicPr>
          <p:cNvPr id="95240" name="Picture 11" descr="mitokondrio_suom">
            <a:extLst>
              <a:ext uri="{FF2B5EF4-FFF2-40B4-BE49-F238E27FC236}">
                <a16:creationId xmlns:a16="http://schemas.microsoft.com/office/drawing/2014/main" id="{58DD31BB-3E16-42B1-85DE-CA6E67BE6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4292601"/>
            <a:ext cx="28194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1" name="Text Box 12">
            <a:extLst>
              <a:ext uri="{FF2B5EF4-FFF2-40B4-BE49-F238E27FC236}">
                <a16:creationId xmlns:a16="http://schemas.microsoft.com/office/drawing/2014/main" id="{376F0D3B-3AEE-4A7A-8E2B-612AB4F9A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1341438"/>
            <a:ext cx="28082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b="1"/>
              <a:t>ENERGIAN SITOMINEN</a:t>
            </a:r>
          </a:p>
        </p:txBody>
      </p:sp>
      <p:sp>
        <p:nvSpPr>
          <p:cNvPr id="95242" name="Text Box 13">
            <a:extLst>
              <a:ext uri="{FF2B5EF4-FFF2-40B4-BE49-F238E27FC236}">
                <a16:creationId xmlns:a16="http://schemas.microsoft.com/office/drawing/2014/main" id="{240C1786-1003-4828-9B48-207806484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4724401"/>
            <a:ext cx="23034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b="1"/>
              <a:t>ENERGIAN</a:t>
            </a:r>
          </a:p>
          <a:p>
            <a:pPr eaLnBrk="1" hangingPunct="1">
              <a:spcBef>
                <a:spcPct val="50000"/>
              </a:spcBef>
            </a:pPr>
            <a:r>
              <a:rPr lang="fi-FI" altLang="fi-FI" b="1"/>
              <a:t>VAPAUTTAMINEN</a:t>
            </a:r>
          </a:p>
        </p:txBody>
      </p:sp>
      <p:sp>
        <p:nvSpPr>
          <p:cNvPr id="3" name="Nuoli oikealle 2">
            <a:extLst>
              <a:ext uri="{FF2B5EF4-FFF2-40B4-BE49-F238E27FC236}">
                <a16:creationId xmlns:a16="http://schemas.microsoft.com/office/drawing/2014/main" id="{E337DE3C-375A-4FE5-975F-D4FB0464B1A7}"/>
              </a:ext>
            </a:extLst>
          </p:cNvPr>
          <p:cNvSpPr/>
          <p:nvPr/>
        </p:nvSpPr>
        <p:spPr>
          <a:xfrm>
            <a:off x="5208589" y="5778501"/>
            <a:ext cx="600075" cy="314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95244" name="Tekstiruutu 3">
            <a:extLst>
              <a:ext uri="{FF2B5EF4-FFF2-40B4-BE49-F238E27FC236}">
                <a16:creationId xmlns:a16="http://schemas.microsoft.com/office/drawing/2014/main" id="{D3BB2257-1C09-4309-B547-2CF787F2D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9" y="5761038"/>
            <a:ext cx="12969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/>
              <a:t>ATP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4" descr="Soluhengitys">
            <a:extLst>
              <a:ext uri="{FF2B5EF4-FFF2-40B4-BE49-F238E27FC236}">
                <a16:creationId xmlns:a16="http://schemas.microsoft.com/office/drawing/2014/main" id="{800D04A8-DB76-41CE-AC4A-7C58AF585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765176"/>
            <a:ext cx="5545138" cy="484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>
            <a:extLst>
              <a:ext uri="{FF2B5EF4-FFF2-40B4-BE49-F238E27FC236}">
                <a16:creationId xmlns:a16="http://schemas.microsoft.com/office/drawing/2014/main" id="{88478B0B-EB9E-47AD-B9A4-1C62D3866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Energian vapauttaminen</a:t>
            </a:r>
          </a:p>
        </p:txBody>
      </p:sp>
      <p:sp>
        <p:nvSpPr>
          <p:cNvPr id="97283" name="Rectangle 5">
            <a:extLst>
              <a:ext uri="{FF2B5EF4-FFF2-40B4-BE49-F238E27FC236}">
                <a16:creationId xmlns:a16="http://schemas.microsoft.com/office/drawing/2014/main" id="{E03320D2-9B83-4657-B96E-80970C7AFB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1673225"/>
            <a:ext cx="4038600" cy="4718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/>
              <a:t>Alkoholikäyminen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Hiivat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Sivutuote alkoholi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u="sng"/>
              <a:t>Tehoton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solulimassa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/>
              <a:t>Maitohappokäyminen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Esim. lihassolu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Sivutuote maitohappo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u="sng"/>
              <a:t>Tehoton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/>
              <a:t>Solulimassa</a:t>
            </a:r>
          </a:p>
          <a:p>
            <a:pPr lvl="1" eaLnBrk="1" hangingPunct="1">
              <a:lnSpc>
                <a:spcPct val="80000"/>
              </a:lnSpc>
            </a:pPr>
            <a:endParaRPr lang="fi-FI" altLang="fi-FI"/>
          </a:p>
          <a:p>
            <a:pPr lvl="1" eaLnBrk="1" hangingPunct="1">
              <a:lnSpc>
                <a:spcPct val="80000"/>
              </a:lnSpc>
            </a:pPr>
            <a:r>
              <a:rPr lang="fi-FI" altLang="fi-FI" u="sng"/>
              <a:t>Molemmat anaerobisia prosesseja!</a:t>
            </a:r>
          </a:p>
        </p:txBody>
      </p:sp>
      <p:sp>
        <p:nvSpPr>
          <p:cNvPr id="97284" name="Rectangle 6">
            <a:extLst>
              <a:ext uri="{FF2B5EF4-FFF2-40B4-BE49-F238E27FC236}">
                <a16:creationId xmlns:a16="http://schemas.microsoft.com/office/drawing/2014/main" id="{0AD2FFDF-060E-4908-8E7F-9CA9F19CE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73225"/>
            <a:ext cx="4038600" cy="4718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1600" b="1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4" descr="Fotosynteesireaktio">
            <a:extLst>
              <a:ext uri="{FF2B5EF4-FFF2-40B4-BE49-F238E27FC236}">
                <a16:creationId xmlns:a16="http://schemas.microsoft.com/office/drawing/2014/main" id="{B567F4E5-1603-43A9-953A-0504DBB23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76251"/>
            <a:ext cx="4895850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7" name="Text Box 5">
            <a:extLst>
              <a:ext uri="{FF2B5EF4-FFF2-40B4-BE49-F238E27FC236}">
                <a16:creationId xmlns:a16="http://schemas.microsoft.com/office/drawing/2014/main" id="{6EA7A3B9-B0C5-42D6-B306-5C2E60A0B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9" y="2852738"/>
            <a:ext cx="15843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ENERGIAA</a:t>
            </a:r>
          </a:p>
          <a:p>
            <a:pPr eaLnBrk="1" hangingPunct="1">
              <a:spcBef>
                <a:spcPct val="50000"/>
              </a:spcBef>
            </a:pPr>
            <a:endParaRPr lang="fi-FI" altLang="fi-FI"/>
          </a:p>
        </p:txBody>
      </p:sp>
      <p:sp>
        <p:nvSpPr>
          <p:cNvPr id="98308" name="Text Box 6">
            <a:extLst>
              <a:ext uri="{FF2B5EF4-FFF2-40B4-BE49-F238E27FC236}">
                <a16:creationId xmlns:a16="http://schemas.microsoft.com/office/drawing/2014/main" id="{64B1CEFE-59D5-4F18-9C37-983615B9F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04813"/>
            <a:ext cx="158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TUOTTAJAT</a:t>
            </a:r>
          </a:p>
        </p:txBody>
      </p:sp>
      <p:sp>
        <p:nvSpPr>
          <p:cNvPr id="98309" name="Text Box 7">
            <a:extLst>
              <a:ext uri="{FF2B5EF4-FFF2-40B4-BE49-F238E27FC236}">
                <a16:creationId xmlns:a16="http://schemas.microsoft.com/office/drawing/2014/main" id="{22007E39-19FE-4136-AF4D-8C8A240B5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4" y="3284538"/>
            <a:ext cx="2592387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/>
              <a:t>KULUTTAJAT</a:t>
            </a:r>
          </a:p>
          <a:p>
            <a:pPr eaLnBrk="1" hangingPunct="1">
              <a:spcBef>
                <a:spcPct val="50000"/>
              </a:spcBef>
            </a:pPr>
            <a:r>
              <a:rPr lang="fi-FI" altLang="fi-FI"/>
              <a:t>JA TUOTTAJAT ITSE</a:t>
            </a:r>
          </a:p>
        </p:txBody>
      </p:sp>
      <p:sp>
        <p:nvSpPr>
          <p:cNvPr id="98310" name="AutoShape 8">
            <a:extLst>
              <a:ext uri="{FF2B5EF4-FFF2-40B4-BE49-F238E27FC236}">
                <a16:creationId xmlns:a16="http://schemas.microsoft.com/office/drawing/2014/main" id="{273A7E5C-39ED-4891-9A56-193696C9E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836614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sp>
        <p:nvSpPr>
          <p:cNvPr id="98311" name="AutoShape 9">
            <a:extLst>
              <a:ext uri="{FF2B5EF4-FFF2-40B4-BE49-F238E27FC236}">
                <a16:creationId xmlns:a16="http://schemas.microsoft.com/office/drawing/2014/main" id="{9851C970-0D24-4DAD-A7E2-60AB4A43B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3" y="3357564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/>
          </a:p>
        </p:txBody>
      </p:sp>
      <p:pic>
        <p:nvPicPr>
          <p:cNvPr id="98312" name="Picture 11" descr="mitokondrio_suom">
            <a:extLst>
              <a:ext uri="{FF2B5EF4-FFF2-40B4-BE49-F238E27FC236}">
                <a16:creationId xmlns:a16="http://schemas.microsoft.com/office/drawing/2014/main" id="{054010A1-E1EB-401E-954E-6CDC457DC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4292601"/>
            <a:ext cx="28194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13" name="Text Box 12">
            <a:extLst>
              <a:ext uri="{FF2B5EF4-FFF2-40B4-BE49-F238E27FC236}">
                <a16:creationId xmlns:a16="http://schemas.microsoft.com/office/drawing/2014/main" id="{EE5386F7-9539-40FA-84D1-14183DB39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1341438"/>
            <a:ext cx="28082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b="1"/>
              <a:t>ENERGIAN SITOMINEN</a:t>
            </a:r>
          </a:p>
        </p:txBody>
      </p:sp>
      <p:sp>
        <p:nvSpPr>
          <p:cNvPr id="98314" name="Text Box 13">
            <a:extLst>
              <a:ext uri="{FF2B5EF4-FFF2-40B4-BE49-F238E27FC236}">
                <a16:creationId xmlns:a16="http://schemas.microsoft.com/office/drawing/2014/main" id="{4C052716-E480-4B5F-9B64-B1F01F25B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4724401"/>
            <a:ext cx="23034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b="1"/>
              <a:t>ENERGIAN</a:t>
            </a:r>
          </a:p>
          <a:p>
            <a:pPr eaLnBrk="1" hangingPunct="1">
              <a:spcBef>
                <a:spcPct val="50000"/>
              </a:spcBef>
            </a:pPr>
            <a:r>
              <a:rPr lang="fi-FI" altLang="fi-FI" b="1"/>
              <a:t>VAPAUTTAMINEN</a:t>
            </a:r>
          </a:p>
        </p:txBody>
      </p:sp>
      <p:sp>
        <p:nvSpPr>
          <p:cNvPr id="3" name="Nuoli oikealle 2">
            <a:extLst>
              <a:ext uri="{FF2B5EF4-FFF2-40B4-BE49-F238E27FC236}">
                <a16:creationId xmlns:a16="http://schemas.microsoft.com/office/drawing/2014/main" id="{FA06D08F-0305-4925-B871-7BBCAF6F1D51}"/>
              </a:ext>
            </a:extLst>
          </p:cNvPr>
          <p:cNvSpPr/>
          <p:nvPr/>
        </p:nvSpPr>
        <p:spPr>
          <a:xfrm>
            <a:off x="5208589" y="5778501"/>
            <a:ext cx="600075" cy="314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98316" name="Tekstiruutu 3">
            <a:extLst>
              <a:ext uri="{FF2B5EF4-FFF2-40B4-BE49-F238E27FC236}">
                <a16:creationId xmlns:a16="http://schemas.microsoft.com/office/drawing/2014/main" id="{E8BBF90A-E417-4673-8526-09FB7CCF8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9" y="5761038"/>
            <a:ext cx="12969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2000"/>
              <a:t>ATP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Otsikko 1">
            <a:extLst>
              <a:ext uri="{FF2B5EF4-FFF2-40B4-BE49-F238E27FC236}">
                <a16:creationId xmlns:a16="http://schemas.microsoft.com/office/drawing/2014/main" id="{7CB6DD5C-C38B-4AB0-9152-4094A0B80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ENERGIAN VAPAUTTAMINEN</a:t>
            </a:r>
          </a:p>
        </p:txBody>
      </p:sp>
      <p:sp>
        <p:nvSpPr>
          <p:cNvPr id="52227" name="Sisällön paikkamerkki 2">
            <a:extLst>
              <a:ext uri="{FF2B5EF4-FFF2-40B4-BE49-F238E27FC236}">
                <a16:creationId xmlns:a16="http://schemas.microsoft.com/office/drawing/2014/main" id="{4632BD30-1E06-47D3-9453-5D126DFF1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1673225"/>
            <a:ext cx="4038600" cy="4718050"/>
          </a:xfrm>
        </p:spPr>
        <p:txBody>
          <a:bodyPr rtlCol="0">
            <a:normAutofit lnSpcReduction="10000"/>
          </a:bodyPr>
          <a:lstStyle/>
          <a:p>
            <a:pPr marL="182880" indent="-182880">
              <a:lnSpc>
                <a:spcPct val="80000"/>
              </a:lnSpc>
              <a:defRPr/>
            </a:pPr>
            <a:r>
              <a:rPr lang="fi-FI" sz="2400" u="sng" dirty="0"/>
              <a:t>VAIHE 1: </a:t>
            </a:r>
            <a:r>
              <a:rPr lang="fi-FI" sz="2400" u="sng" dirty="0" err="1"/>
              <a:t>Glykolyysi</a:t>
            </a:r>
            <a:endParaRPr lang="fi-FI" sz="2400" u="sng" dirty="0"/>
          </a:p>
          <a:p>
            <a:pPr lvl="1" indent="-182880">
              <a:lnSpc>
                <a:spcPct val="80000"/>
              </a:lnSpc>
              <a:defRPr/>
            </a:pPr>
            <a:r>
              <a:rPr lang="fi-FI" sz="2000" u="sng" dirty="0"/>
              <a:t>Solulimassa</a:t>
            </a:r>
          </a:p>
          <a:p>
            <a:pPr lvl="1" indent="0">
              <a:lnSpc>
                <a:spcPct val="80000"/>
              </a:lnSpc>
              <a:buNone/>
              <a:defRPr/>
            </a:pPr>
            <a:endParaRPr lang="fi-FI" sz="2000" dirty="0"/>
          </a:p>
          <a:p>
            <a:pPr lvl="1" indent="-182880">
              <a:lnSpc>
                <a:spcPct val="80000"/>
              </a:lnSpc>
              <a:defRPr/>
            </a:pPr>
            <a:r>
              <a:rPr lang="fi-FI" sz="2000" u="sng" dirty="0"/>
              <a:t>Tehoton alkuprosessi, joka on osa alkoholi- ja maitohappokäymistä sekä </a:t>
            </a:r>
            <a:r>
              <a:rPr lang="fi-FI" sz="2000" b="1" u="sng" dirty="0"/>
              <a:t>soluhengitystä</a:t>
            </a:r>
          </a:p>
          <a:p>
            <a:pPr lvl="1" indent="0">
              <a:lnSpc>
                <a:spcPct val="80000"/>
              </a:lnSpc>
              <a:buNone/>
              <a:defRPr/>
            </a:pPr>
            <a:endParaRPr lang="fi-FI" sz="2000" b="1" u="sng" dirty="0"/>
          </a:p>
          <a:p>
            <a:pPr lvl="1" indent="-182880">
              <a:lnSpc>
                <a:spcPct val="80000"/>
              </a:lnSpc>
              <a:defRPr/>
            </a:pPr>
            <a:r>
              <a:rPr lang="fi-FI" sz="2000" u="sng" dirty="0"/>
              <a:t>Glukoosin pilkkominen</a:t>
            </a:r>
          </a:p>
          <a:p>
            <a:pPr lvl="1" indent="-182880">
              <a:lnSpc>
                <a:spcPct val="80000"/>
              </a:lnSpc>
              <a:defRPr/>
            </a:pPr>
            <a:r>
              <a:rPr lang="fi-FI" sz="2000" u="sng" dirty="0"/>
              <a:t>syntyy 2 ATP:tä ja kaksi palorypälehappoa (-&gt; soluhengitykseen)</a:t>
            </a:r>
          </a:p>
          <a:p>
            <a:pPr lvl="1" indent="0">
              <a:lnSpc>
                <a:spcPct val="80000"/>
              </a:lnSpc>
              <a:buNone/>
              <a:defRPr/>
            </a:pPr>
            <a:endParaRPr lang="fi-FI" sz="2000" dirty="0"/>
          </a:p>
          <a:p>
            <a:pPr lvl="1" indent="-182880">
              <a:lnSpc>
                <a:spcPct val="80000"/>
              </a:lnSpc>
              <a:defRPr/>
            </a:pPr>
            <a:r>
              <a:rPr lang="fi-FI" sz="2000" dirty="0" err="1"/>
              <a:t>Glykolyysi</a:t>
            </a:r>
            <a:r>
              <a:rPr lang="fi-FI" sz="2000" dirty="0"/>
              <a:t> on maitohappo- ja alkoholikäymisen ainoa osa.</a:t>
            </a:r>
          </a:p>
        </p:txBody>
      </p:sp>
      <p:sp>
        <p:nvSpPr>
          <p:cNvPr id="64516" name="Sisällön paikkamerkki 3">
            <a:extLst>
              <a:ext uri="{FF2B5EF4-FFF2-40B4-BE49-F238E27FC236}">
                <a16:creationId xmlns:a16="http://schemas.microsoft.com/office/drawing/2014/main" id="{22C3D39D-E34B-4E47-91B8-A43F59946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73225"/>
            <a:ext cx="4038600" cy="4718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2000" b="1" u="sng"/>
              <a:t>VAIHE 2: Soluhengitys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000" b="1" u="sng"/>
              <a:t>Aerobinen prosessi!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1800"/>
              <a:t>Alkuprosessi = glykolyysi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1800"/>
              <a:t>&gt; 2 palorypälehappoa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1800"/>
              <a:t>&gt; siirtyvät mitokondrioon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1800"/>
              <a:t>Sitruunahappokierto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600"/>
              <a:t>Palorypälehapoista vapautetaan hiilidioksidia ja vetyä 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600"/>
              <a:t>Syntyy 2 ATP:tä 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1800"/>
              <a:t>Vedyn palaminen eli elektroninsiirtoketju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1600"/>
              <a:t>Vety liittyy happeen -&gt; tuottaa 34 ATP:tä ja vettä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u="sng"/>
              <a:t>Yhteensä soluhengityksessä ja glykolyysissä syntyy 38 ATP:tä</a:t>
            </a:r>
          </a:p>
          <a:p>
            <a:pPr eaLnBrk="1" hangingPunct="1"/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45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45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45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45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45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591A38-962A-4743-B054-209A3387B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Soluhengitys</a:t>
            </a:r>
          </a:p>
        </p:txBody>
      </p:sp>
      <p:sp>
        <p:nvSpPr>
          <p:cNvPr id="100355" name="Sisällön paikkamerkki 2">
            <a:extLst>
              <a:ext uri="{FF2B5EF4-FFF2-40B4-BE49-F238E27FC236}">
                <a16:creationId xmlns:a16="http://schemas.microsoft.com/office/drawing/2014/main" id="{F8BD54D7-AA56-4C46-9C85-4F2ADAFE8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3200"/>
              <a:t>Energianvapauttamisprosessi soluissa</a:t>
            </a:r>
          </a:p>
          <a:p>
            <a:r>
              <a:rPr lang="fi-FI" altLang="fi-FI" sz="3200"/>
              <a:t>1. käymisreaktio eli glykolyysi solulimassa</a:t>
            </a:r>
          </a:p>
          <a:p>
            <a:pPr lvl="1"/>
            <a:r>
              <a:rPr lang="fi-FI" altLang="fi-FI" sz="2800"/>
              <a:t>Ei tarvi happea (anaerobinen), tehoton</a:t>
            </a:r>
          </a:p>
          <a:p>
            <a:endParaRPr lang="fi-FI" altLang="fi-FI" sz="3200"/>
          </a:p>
          <a:p>
            <a:r>
              <a:rPr lang="fi-FI" altLang="fi-FI" sz="3200"/>
              <a:t>2. soluhengitys mitokondriossa</a:t>
            </a:r>
          </a:p>
          <a:p>
            <a:pPr lvl="1"/>
            <a:r>
              <a:rPr lang="fi-FI" altLang="fi-FI" sz="2800"/>
              <a:t>Hapen avulla muodostetaan hiilidioksidia ja vettä</a:t>
            </a:r>
          </a:p>
          <a:p>
            <a:pPr lvl="1"/>
            <a:r>
              <a:rPr lang="fi-FI" altLang="fi-FI" sz="2800"/>
              <a:t>Sokeri pilkotaan ja sen energia sidotaan ATP-yhdisteisiin</a:t>
            </a:r>
          </a:p>
          <a:p>
            <a:pPr lvl="1"/>
            <a:r>
              <a:rPr lang="fi-FI" altLang="fi-FI" sz="2800"/>
              <a:t>Tarvii happea (aerobinen), tehokas!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B4BD9D-DF89-42C1-AD0E-C519A053F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Mikä merkitys?</a:t>
            </a:r>
          </a:p>
        </p:txBody>
      </p:sp>
      <p:sp>
        <p:nvSpPr>
          <p:cNvPr id="101379" name="Sisällön paikkamerkki 2">
            <a:extLst>
              <a:ext uri="{FF2B5EF4-FFF2-40B4-BE49-F238E27FC236}">
                <a16:creationId xmlns:a16="http://schemas.microsoft.com/office/drawing/2014/main" id="{FF8BDA36-CAC1-468C-A11E-26EAFA23C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Energia (sokeri)</a:t>
            </a:r>
          </a:p>
          <a:p>
            <a:pPr lvl="1"/>
            <a:r>
              <a:rPr lang="fi-FI" altLang="fi-FI"/>
              <a:t>Tuottaja tuottaa (aurinko)</a:t>
            </a:r>
          </a:p>
          <a:p>
            <a:pPr lvl="1"/>
            <a:r>
              <a:rPr lang="fi-FI" altLang="fi-FI"/>
              <a:t>Kuluttaja käyttää </a:t>
            </a:r>
          </a:p>
          <a:p>
            <a:pPr lvl="1"/>
            <a:r>
              <a:rPr lang="fi-FI" altLang="fi-FI"/>
              <a:t>Mitokondrio vapauttaa (tuottajissa ja kuluttajissa)</a:t>
            </a:r>
          </a:p>
          <a:p>
            <a:pPr lvl="1"/>
            <a:r>
              <a:rPr lang="fi-FI" altLang="fi-FI"/>
              <a:t>-&gt; energiaa käytetään liki kaikkialle solutasolla</a:t>
            </a:r>
          </a:p>
          <a:p>
            <a:endParaRPr lang="fi-FI" altLang="fi-FI"/>
          </a:p>
          <a:p>
            <a:r>
              <a:rPr lang="fi-FI" altLang="fi-FI"/>
              <a:t>Happi</a:t>
            </a:r>
          </a:p>
          <a:p>
            <a:pPr lvl="1"/>
            <a:r>
              <a:rPr lang="fi-FI" altLang="fi-FI"/>
              <a:t>Tuottaja tuottaa</a:t>
            </a:r>
          </a:p>
          <a:p>
            <a:pPr lvl="1"/>
            <a:r>
              <a:rPr lang="fi-FI" altLang="fi-FI"/>
              <a:t>Kuluttaja ja tuottaja itse käyttää</a:t>
            </a:r>
          </a:p>
          <a:p>
            <a:pPr lvl="1"/>
            <a:r>
              <a:rPr lang="fi-FI" altLang="fi-FI"/>
              <a:t>-&gt; mitokondrio käyttää</a:t>
            </a:r>
          </a:p>
          <a:p>
            <a:pPr lvl="1"/>
            <a:endParaRPr lang="fi-FI" altLang="fi-FI"/>
          </a:p>
          <a:p>
            <a:endParaRPr lang="fi-FI" alt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A8B707-C4DE-4A7F-BCAD-19275B087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02403" name="Sisällön paikkamerkki 2">
            <a:extLst>
              <a:ext uri="{FF2B5EF4-FFF2-40B4-BE49-F238E27FC236}">
                <a16:creationId xmlns:a16="http://schemas.microsoft.com/office/drawing/2014/main" id="{EEFC25A4-36DB-4F9C-82E3-82C76287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/>
              <a:t>Hiilidioksidi</a:t>
            </a:r>
          </a:p>
          <a:p>
            <a:pPr lvl="1"/>
            <a:r>
              <a:rPr lang="fi-FI" altLang="fi-FI"/>
              <a:t>Syntyy mitokondriossa</a:t>
            </a:r>
          </a:p>
          <a:p>
            <a:pPr lvl="1"/>
            <a:r>
              <a:rPr lang="fi-FI" altLang="fi-FI"/>
              <a:t>-&gt; sekä tuottajien että kuluttajien tuote</a:t>
            </a:r>
          </a:p>
          <a:p>
            <a:pPr lvl="1"/>
            <a:r>
              <a:rPr lang="fi-FI" altLang="fi-FI"/>
              <a:t>Tuottaja tarvitsee fotosynteesissä -&gt; sokeri</a:t>
            </a:r>
          </a:p>
          <a:p>
            <a:endParaRPr lang="fi-FI" altLang="fi-FI"/>
          </a:p>
          <a:p>
            <a:r>
              <a:rPr lang="fi-FI" altLang="fi-FI"/>
              <a:t>Vesi</a:t>
            </a:r>
          </a:p>
          <a:p>
            <a:pPr lvl="1"/>
            <a:r>
              <a:rPr lang="fi-FI" altLang="fi-FI"/>
              <a:t>Syntyy mitokondriossa</a:t>
            </a:r>
          </a:p>
          <a:p>
            <a:pPr lvl="1"/>
            <a:r>
              <a:rPr lang="fi-FI" altLang="fi-FI"/>
              <a:t>-&gt; sekä tuottajien että kuluttajien tuote</a:t>
            </a:r>
          </a:p>
          <a:p>
            <a:pPr lvl="1"/>
            <a:r>
              <a:rPr lang="fi-FI" altLang="fi-FI"/>
              <a:t>Tuottajat tarvitsevat fotosynteesissä (vety)</a:t>
            </a:r>
          </a:p>
          <a:p>
            <a:pPr lvl="1"/>
            <a:r>
              <a:rPr lang="fi-FI" altLang="fi-FI"/>
              <a:t>Kaikki eliöt tarvitsevat elämiseen (solut = vettä)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327</Words>
  <Application>Microsoft Office PowerPoint</Application>
  <PresentationFormat>Laajakuva</PresentationFormat>
  <Paragraphs>94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Office-teema</vt:lpstr>
      <vt:lpstr>Energian vapauttaminen</vt:lpstr>
      <vt:lpstr>PowerPoint-esitys</vt:lpstr>
      <vt:lpstr>PowerPoint-esitys</vt:lpstr>
      <vt:lpstr>Energian vapauttaminen</vt:lpstr>
      <vt:lpstr>PowerPoint-esitys</vt:lpstr>
      <vt:lpstr>ENERGIAN VAPAUTTAMINEN</vt:lpstr>
      <vt:lpstr>Soluhengitys</vt:lpstr>
      <vt:lpstr>Mikä merkitys?</vt:lpstr>
      <vt:lpstr>PowerPoint-esitys</vt:lpstr>
      <vt:lpstr>PowerPoint-esitys</vt:lpstr>
      <vt:lpstr>Lopuksi pohtikaa:</vt:lpstr>
      <vt:lpstr>Oppikirjasta: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Energian vapauttaminen</dc:title>
  <dc:creator>Ulla-Maija Wallin</dc:creator>
  <cp:lastModifiedBy>Ulla-Maija Wallin</cp:lastModifiedBy>
  <cp:revision>2</cp:revision>
  <dcterms:created xsi:type="dcterms:W3CDTF">2019-11-21T06:24:10Z</dcterms:created>
  <dcterms:modified xsi:type="dcterms:W3CDTF">2019-11-21T06:40:04Z</dcterms:modified>
</cp:coreProperties>
</file>