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57" r:id="rId4"/>
    <p:sldId id="259" r:id="rId5"/>
    <p:sldId id="262" r:id="rId6"/>
    <p:sldId id="280" r:id="rId7"/>
    <p:sldId id="263" r:id="rId8"/>
    <p:sldId id="264" r:id="rId9"/>
    <p:sldId id="258" r:id="rId10"/>
    <p:sldId id="261" r:id="rId11"/>
    <p:sldId id="265" r:id="rId12"/>
    <p:sldId id="279" r:id="rId13"/>
    <p:sldId id="266" r:id="rId14"/>
    <p:sldId id="267" r:id="rId15"/>
    <p:sldId id="271" r:id="rId16"/>
    <p:sldId id="272" r:id="rId17"/>
    <p:sldId id="268" r:id="rId18"/>
    <p:sldId id="278" r:id="rId19"/>
    <p:sldId id="273" r:id="rId20"/>
    <p:sldId id="274" r:id="rId21"/>
    <p:sldId id="276" r:id="rId22"/>
    <p:sldId id="269" r:id="rId23"/>
    <p:sldId id="275" r:id="rId24"/>
    <p:sldId id="270" r:id="rId25"/>
    <p:sldId id="277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63B95-45C9-4896-B57D-B2812870B129}" type="datetimeFigureOut">
              <a:rPr lang="fi-FI" smtClean="0"/>
              <a:t>9.3.2020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1BD8B-D939-4491-84F3-BA1AED2877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721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1BD8B-D939-4491-84F3-BA1AED287798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620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F6BE-7E2E-4E13-A59B-CF1EAD30D55F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C18-5882-45AA-987F-E075AB926E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364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B19-0BF6-442C-83A7-889425339428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C18-5882-45AA-987F-E075AB926E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794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87CD5-3BC0-47D5-89A9-7D067F73FA3E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C18-5882-45AA-987F-E075AB926E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370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388-5556-44EE-8DF8-C2FDC1ED11CF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C18-5882-45AA-987F-E075AB926E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164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A342-2EEB-4596-9B46-064B0BA9EDF8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C18-5882-45AA-987F-E075AB926E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493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8B79-9257-487D-B56E-44DEDE1E17E3}" type="datetime1">
              <a:rPr lang="fi-FI" smtClean="0"/>
              <a:t>9.3.2020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C18-5882-45AA-987F-E075AB926E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242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A0AB-093B-49DB-822E-50AF4BF1EF49}" type="datetime1">
              <a:rPr lang="fi-FI" smtClean="0"/>
              <a:t>9.3.2020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C18-5882-45AA-987F-E075AB926E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62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A9B8-3FA9-4959-8227-407FD2315551}" type="datetime1">
              <a:rPr lang="fi-FI" smtClean="0"/>
              <a:t>9.3.2020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C18-5882-45AA-987F-E075AB926E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646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43AC-618F-46C8-9B07-FEA1B3894ABC}" type="datetime1">
              <a:rPr lang="fi-FI" smtClean="0"/>
              <a:t>9.3.2020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C18-5882-45AA-987F-E075AB926E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295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8AA6-7FD4-4695-AED6-C1934AD2CD99}" type="datetime1">
              <a:rPr lang="fi-FI" smtClean="0"/>
              <a:t>9.3.2020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C18-5882-45AA-987F-E075AB926E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454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BDCB-A349-42A5-BD8A-5F1D40718440}" type="datetime1">
              <a:rPr lang="fi-FI" smtClean="0"/>
              <a:t>9.3.2020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BC18-5882-45AA-987F-E075AB926E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767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8EEC3-0387-478E-8B87-E1E592C28CA5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Päivi Kaihlajärvi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DBC18-5882-45AA-987F-E075AB926E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353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03.edu.fi/oppimateriaalit/kotu2/vasikka/sisally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43913" y="446860"/>
            <a:ext cx="9119286" cy="780578"/>
          </a:xfrm>
        </p:spPr>
        <p:txBody>
          <a:bodyPr>
            <a:normAutofit/>
          </a:bodyPr>
          <a:lstStyle/>
          <a:p>
            <a:r>
              <a:rPr lang="fi-FI" sz="4000" dirty="0"/>
              <a:t>Vasikasta lypsylehmäksi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3999" y="1466335"/>
            <a:ext cx="5362833" cy="379146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31.8.2015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Sisältö: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/>
              <a:t>syntymä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/>
              <a:t>vasikan alkuhoito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/>
              <a:t>huolenpitovaihe 0 – 3 kk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err="1"/>
              <a:t>turvaamis</a:t>
            </a:r>
            <a:r>
              <a:rPr lang="fi-FI" dirty="0"/>
              <a:t>- ja kasvuvaihe 3 – 13 kk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/>
              <a:t>siemennysvaihe 13 – 15 kk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/>
              <a:t>kehittymisvaihe 16 – 22 kk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/>
              <a:t>valmennusvaihe ja poikiminen 22 – 24 kk</a:t>
            </a:r>
          </a:p>
          <a:p>
            <a:pPr lvl="1" algn="l"/>
            <a:r>
              <a:rPr lang="fi-FI" dirty="0"/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utoShape 2" descr="Kuvahaun tulos haulle vasikka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4" descr="Kuvahaun tulos haulle vasikka"/>
          <p:cNvSpPr>
            <a:spLocks noChangeAspect="1" noChangeArrowheads="1"/>
          </p:cNvSpPr>
          <p:nvPr/>
        </p:nvSpPr>
        <p:spPr bwMode="auto">
          <a:xfrm>
            <a:off x="120650" y="15874"/>
            <a:ext cx="304800" cy="300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utoShape 6" descr="Kuvahaun tulos haulle vasikka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52" y="1466335"/>
            <a:ext cx="4297580" cy="3553107"/>
          </a:xfrm>
          <a:prstGeom prst="rect">
            <a:avLst/>
          </a:prstGeom>
        </p:spPr>
      </p:pic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1DB9-CD5A-49AD-A3C8-82A9E8B1FD1F}" type="datetime1">
              <a:rPr lang="fi-FI" smtClean="0"/>
              <a:t>9.3.2020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354723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Vierotus juotosta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Kun vasikka syö väkirehua n. 1,5 kg / vrk, syö myös hyvin korsirehua</a:t>
            </a:r>
          </a:p>
          <a:p>
            <a:r>
              <a:rPr lang="fi-FI" dirty="0"/>
              <a:t>Vasikka on terve ja kasvaa hyvin</a:t>
            </a:r>
          </a:p>
          <a:p>
            <a:r>
              <a:rPr lang="fi-FI" dirty="0"/>
              <a:t>Vasikka </a:t>
            </a:r>
            <a:r>
              <a:rPr lang="fi-FI" dirty="0" err="1"/>
              <a:t>väh</a:t>
            </a:r>
            <a:r>
              <a:rPr lang="fi-FI" dirty="0"/>
              <a:t>. 8 vk ikäinen</a:t>
            </a:r>
          </a:p>
          <a:p>
            <a:r>
              <a:rPr lang="fi-FI" dirty="0"/>
              <a:t>Vähintään 80 kg painoinen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33A0-95EF-4DFC-9E44-7345EC7C48E3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253481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 Optimi olosuhteet </a:t>
            </a:r>
            <a:r>
              <a:rPr lang="fi-FI" sz="3600" dirty="0" err="1"/>
              <a:t>vasikkalassa</a:t>
            </a:r>
            <a:r>
              <a:rPr lang="fi-FI" sz="3600" dirty="0"/>
              <a:t>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Lämpötilasuositus vastasyntyneellä 15 – 18 astetta</a:t>
            </a:r>
          </a:p>
          <a:p>
            <a:r>
              <a:rPr lang="fi-FI" dirty="0" err="1"/>
              <a:t>Vasikkalassa</a:t>
            </a:r>
            <a:r>
              <a:rPr lang="fi-FI" dirty="0"/>
              <a:t> +10°C</a:t>
            </a:r>
          </a:p>
          <a:p>
            <a:r>
              <a:rPr lang="fi-FI" dirty="0"/>
              <a:t>Ilman kosteus alle 80 %</a:t>
            </a:r>
          </a:p>
          <a:p>
            <a:r>
              <a:rPr lang="fi-FI" dirty="0"/>
              <a:t>Vedoton, makuualue kuiva </a:t>
            </a:r>
            <a:r>
              <a:rPr lang="fi-FI"/>
              <a:t>ja pehmeä</a:t>
            </a:r>
            <a:endParaRPr lang="fi-FI" dirty="0"/>
          </a:p>
          <a:p>
            <a:r>
              <a:rPr lang="fi-FI" dirty="0"/>
              <a:t>Erillään navettatilasta</a:t>
            </a:r>
          </a:p>
          <a:p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Vasikkaiglu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Kylmä vasikkakasvattamo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Lämmin vasikkakasvattamo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FD72-C4D4-4955-809D-90850AA39F6E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232935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Iglu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92" y="1879886"/>
            <a:ext cx="4497595" cy="2992945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388-5556-44EE-8DF8-C2FDC1ED11CF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4609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32174"/>
            <a:ext cx="10515600" cy="1018832"/>
          </a:xfrm>
        </p:spPr>
        <p:txBody>
          <a:bodyPr>
            <a:normAutofit/>
          </a:bodyPr>
          <a:lstStyle/>
          <a:p>
            <a:r>
              <a:rPr lang="fi-FI" sz="4000" dirty="0"/>
              <a:t>Sananen ripulista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51006"/>
            <a:ext cx="10515600" cy="5506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/>
              <a:t>Ripuli aiheuttaa taloudellista tappiota ja ylimääräistä työtä</a:t>
            </a:r>
          </a:p>
          <a:p>
            <a:pPr marL="0" indent="0">
              <a:buNone/>
            </a:pPr>
            <a:r>
              <a:rPr lang="fi-FI" sz="3200" dirty="0"/>
              <a:t>Ripulin aiheuttajia: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Ruokinnalliset syyt</a:t>
            </a:r>
          </a:p>
          <a:p>
            <a:r>
              <a:rPr lang="fi-FI" dirty="0"/>
              <a:t>Vasikan ikäkauteen sopimattomat rehut</a:t>
            </a:r>
          </a:p>
          <a:p>
            <a:r>
              <a:rPr lang="fi-FI" dirty="0"/>
              <a:t>Kylmä juoma</a:t>
            </a:r>
          </a:p>
          <a:p>
            <a:r>
              <a:rPr lang="fi-FI" dirty="0"/>
              <a:t>Huonosti sekoitettu juoma</a:t>
            </a:r>
          </a:p>
          <a:p>
            <a:r>
              <a:rPr lang="fi-FI" dirty="0"/>
              <a:t>Liian nopeat ruokinnan muutokset</a:t>
            </a:r>
          </a:p>
          <a:p>
            <a:pPr marL="0" indent="0">
              <a:buNone/>
            </a:pPr>
            <a:r>
              <a:rPr lang="fi-FI" dirty="0"/>
              <a:t>2. Tartunnalliset syyt</a:t>
            </a:r>
          </a:p>
          <a:p>
            <a:r>
              <a:rPr lang="fi-FI" dirty="0"/>
              <a:t>Virukset, bakteerit, loiset</a:t>
            </a:r>
          </a:p>
          <a:p>
            <a:pPr marL="0" indent="0">
              <a:buNone/>
            </a:pPr>
            <a:r>
              <a:rPr lang="fi-FI" dirty="0"/>
              <a:t>3. Virheelliset olosuhteet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3699-7EFE-49F8-9C6C-4D98DE722DBD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874248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297562" cy="89526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i-FI" sz="3600" dirty="0" err="1"/>
              <a:t>Turvaamis</a:t>
            </a:r>
            <a:r>
              <a:rPr lang="fi-FI" sz="3600" dirty="0"/>
              <a:t>- ja kasvuvaihe 3 – 13 kk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15762"/>
            <a:ext cx="10515600" cy="4661201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Kasvatuksen tavoitteet: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Varmistaa hyvä kasvu, jotta hieho voidaan siementää 13-15 kk iässä</a:t>
            </a:r>
          </a:p>
          <a:p>
            <a:r>
              <a:rPr lang="fi-FI" dirty="0"/>
              <a:t>Kasvattaa lihasta, ei rasvaa</a:t>
            </a:r>
          </a:p>
          <a:p>
            <a:r>
              <a:rPr lang="fi-FI" dirty="0"/>
              <a:t>Turvata hyvä vastustuskyky oikealla ruokinnalla ja hyvillä olosuhteilla</a:t>
            </a:r>
          </a:p>
          <a:p>
            <a:r>
              <a:rPr lang="fi-FI" dirty="0"/>
              <a:t>Varmistaa hyvä mahojen, rungon ja jalkojen kehitys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1C6-54D7-4621-82AA-4F0FB0575349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3619878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>
            <a:normAutofit/>
          </a:bodyPr>
          <a:lstStyle/>
          <a:p>
            <a:r>
              <a:rPr lang="fi-FI" sz="3600" dirty="0"/>
              <a:t>Ruokinta: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/>
          <a:lstStyle/>
          <a:p>
            <a:r>
              <a:rPr lang="fi-FI" dirty="0"/>
              <a:t>Hyvälaatuiset karkearehut edesauttavat pötsin kehittymistä</a:t>
            </a:r>
          </a:p>
          <a:p>
            <a:r>
              <a:rPr lang="fi-FI" dirty="0"/>
              <a:t>Hyvin sulavat väkirehut voimistavat pötsikäymistä</a:t>
            </a:r>
          </a:p>
          <a:p>
            <a:r>
              <a:rPr lang="fi-FI" dirty="0"/>
              <a:t>Jokaisella vasikalla tulee olla tilaa syödä ja juoda vettä</a:t>
            </a:r>
          </a:p>
          <a:p>
            <a:r>
              <a:rPr lang="fi-FI" dirty="0"/>
              <a:t>Laidunnus</a:t>
            </a:r>
          </a:p>
          <a:p>
            <a:pPr lvl="1"/>
            <a:r>
              <a:rPr lang="fi-FI" dirty="0"/>
              <a:t>Luontaisin ympäristö</a:t>
            </a:r>
          </a:p>
          <a:p>
            <a:pPr lvl="1"/>
            <a:r>
              <a:rPr lang="fi-FI" dirty="0"/>
              <a:t>Mahdollisuus liikuntaan</a:t>
            </a:r>
          </a:p>
          <a:p>
            <a:pPr lvl="1"/>
            <a:r>
              <a:rPr lang="fi-FI" dirty="0"/>
              <a:t>Hyvä makuualusta</a:t>
            </a:r>
          </a:p>
          <a:p>
            <a:pPr lvl="1"/>
            <a:r>
              <a:rPr lang="fi-FI" dirty="0"/>
              <a:t>Hyvä laidun riittää täyttämään ravinnontarpeen</a:t>
            </a:r>
          </a:p>
          <a:p>
            <a:pPr lvl="2"/>
            <a:r>
              <a:rPr lang="fi-FI" dirty="0"/>
              <a:t>Kivennäisistä huolehdittava</a:t>
            </a:r>
          </a:p>
          <a:p>
            <a:pPr lvl="2"/>
            <a:r>
              <a:rPr lang="fi-FI" dirty="0"/>
              <a:t>Puhtaan veden saannista huolehdittava</a:t>
            </a:r>
          </a:p>
          <a:p>
            <a:pPr lvl="2"/>
            <a:r>
              <a:rPr lang="fi-FI" dirty="0"/>
              <a:t>Loistartuntariski vanhoilla laitumilla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388-5556-44EE-8DF8-C2FDC1ED11CF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1858247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Olosuhteet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Pehmeä, kuiva ja rauhallinen makuupaikka jokaiselle </a:t>
            </a:r>
          </a:p>
          <a:p>
            <a:r>
              <a:rPr lang="fi-FI" dirty="0"/>
              <a:t>Helppo pääsy maittavan rehun ja raikkaan veden luokse</a:t>
            </a:r>
          </a:p>
          <a:p>
            <a:r>
              <a:rPr lang="fi-FI" dirty="0"/>
              <a:t>Hyvä suoja sairauksia ja tartuntoja vastaan</a:t>
            </a:r>
          </a:p>
          <a:p>
            <a:r>
              <a:rPr lang="fi-FI" dirty="0"/>
              <a:t>Hyvä ilman laatu</a:t>
            </a:r>
          </a:p>
          <a:p>
            <a:r>
              <a:rPr lang="fi-FI" dirty="0"/>
              <a:t>Ryhmäkoko ei saisi kasvaa yli 20 eläimen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388-5556-44EE-8DF8-C2FDC1ED11CF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3035858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66038" cy="97764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i-FI" sz="3600" dirty="0"/>
              <a:t>Siemennysvaihe 13 – 15 kk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3200" dirty="0"/>
              <a:t>Kasvatuksen tavoitteet: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Ruokkia hieho siten, että se kasvaa hyvin</a:t>
            </a:r>
          </a:p>
          <a:p>
            <a:r>
              <a:rPr lang="fi-FI" dirty="0"/>
              <a:t>Tunnistaa kiima</a:t>
            </a:r>
          </a:p>
          <a:p>
            <a:r>
              <a:rPr lang="fi-FI" dirty="0"/>
              <a:t>Siementää hieho oikean kokoisena</a:t>
            </a:r>
          </a:p>
          <a:p>
            <a:r>
              <a:rPr lang="fi-FI" dirty="0"/>
              <a:t>Hyvät tiinehtymisolosuhteet</a:t>
            </a:r>
          </a:p>
          <a:p>
            <a:r>
              <a:rPr lang="fi-FI" dirty="0"/>
              <a:t>Käsitellä hiehoa tulevana lypsylehmänä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C343-7EAA-440F-AB47-9A7765EBC40B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245669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03934"/>
          </a:xfrm>
        </p:spPr>
        <p:txBody>
          <a:bodyPr>
            <a:normAutofit/>
          </a:bodyPr>
          <a:lstStyle/>
          <a:p>
            <a:r>
              <a:rPr lang="fi-FI" sz="6600" dirty="0"/>
              <a:t>Hiehon tavoiteltu poikimaikä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215977"/>
            <a:ext cx="10515600" cy="3960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9600">
                <a:solidFill>
                  <a:srgbClr val="C00000"/>
                </a:solidFill>
              </a:rPr>
              <a:t>2</a:t>
            </a:r>
            <a:r>
              <a:rPr lang="fi-FI" sz="9600"/>
              <a:t> vuotta!</a:t>
            </a:r>
            <a:endParaRPr lang="fi-FI" sz="9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388-5556-44EE-8DF8-C2FDC1ED11CF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1966458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8817" y="365125"/>
            <a:ext cx="9666761" cy="195794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/>
              <a:t>Siemennysajankohtaa määritettäessä ikää tärkeämpi tekijä on eläimen koko!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388-5556-44EE-8DF8-C2FDC1ED11CF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75194"/>
              </p:ext>
            </p:extLst>
          </p:nvPr>
        </p:nvGraphicFramePr>
        <p:xfrm>
          <a:off x="778817" y="3028014"/>
          <a:ext cx="4977406" cy="1955878"/>
        </p:xfrm>
        <a:graphic>
          <a:graphicData uri="http://schemas.openxmlformats.org/drawingml/2006/table">
            <a:tbl>
              <a:tblPr/>
              <a:tblGrid>
                <a:gridCol w="885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3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2624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rinnanymp</a:t>
                      </a:r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säkäkorkeus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627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627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44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93043" cy="105178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i-FI" sz="3600" dirty="0"/>
              <a:t>Huolenpitovaihe 0 – 3 kk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3200" dirty="0"/>
              <a:t>Kasvatuksen tavoitteet:</a:t>
            </a:r>
          </a:p>
          <a:p>
            <a:pPr marL="0" indent="0">
              <a:buNone/>
            </a:pPr>
            <a:endParaRPr lang="fi-FI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Vahvistaa vastustuskykyä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Edistää ruokinnalla pötsin kehittymistä ja hyvää kasvua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Luoda terveyttä ja hyvää kasvua edistävät olosuhteet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Välttää vierotuksen jälkeinen notkahdus kasvussa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Havaita sairaudet ja poikkeamat ajoissa</a:t>
            </a:r>
          </a:p>
          <a:p>
            <a:pPr>
              <a:buFont typeface="Wingdings" panose="05000000000000000000" pitchFamily="2" charset="2"/>
              <a:buChar char="§"/>
            </a:pP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A05E-6DDA-4F86-BD7B-42E9EB36E792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3715974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Sujuvuutta siemennyksiin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Opettele kiiman oireet</a:t>
            </a:r>
          </a:p>
          <a:p>
            <a:r>
              <a:rPr lang="fi-FI" dirty="0"/>
              <a:t>Tunnista kiimaisen eläimen oikea siemennysajankohta</a:t>
            </a:r>
          </a:p>
          <a:p>
            <a:r>
              <a:rPr lang="fi-FI" dirty="0"/>
              <a:t>Kutsu seminologi</a:t>
            </a:r>
          </a:p>
          <a:p>
            <a:r>
              <a:rPr lang="fi-FI" dirty="0"/>
              <a:t>Rauhoita siemennystilanne</a:t>
            </a:r>
          </a:p>
          <a:p>
            <a:r>
              <a:rPr lang="fi-FI" dirty="0"/>
              <a:t>Hyvä siemennyspaikka</a:t>
            </a:r>
          </a:p>
          <a:p>
            <a:pPr lvl="1"/>
            <a:r>
              <a:rPr lang="fi-FI" dirty="0"/>
              <a:t>Eläin kytketty/lukittu päästä</a:t>
            </a:r>
          </a:p>
          <a:p>
            <a:pPr lvl="1"/>
            <a:r>
              <a:rPr lang="fi-FI" dirty="0"/>
              <a:t>Puhdas laskutila seminologin tarvikelaukulle</a:t>
            </a:r>
          </a:p>
          <a:p>
            <a:pPr lvl="1"/>
            <a:r>
              <a:rPr lang="fi-FI" dirty="0"/>
              <a:t>Pesupiste lähellä</a:t>
            </a:r>
          </a:p>
          <a:p>
            <a:pPr lvl="1"/>
            <a:r>
              <a:rPr lang="fi-FI" dirty="0"/>
              <a:t>Puhdas ja pitävä tila eläimen takana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388-5556-44EE-8DF8-C2FDC1ED11CF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3538659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1427" y="653449"/>
            <a:ext cx="10515600" cy="4478724"/>
          </a:xfrm>
        </p:spPr>
        <p:txBody>
          <a:bodyPr>
            <a:noAutofit/>
          </a:bodyPr>
          <a:lstStyle/>
          <a:p>
            <a:r>
              <a:rPr lang="fi-FI" sz="6000" dirty="0">
                <a:solidFill>
                  <a:srgbClr val="FF0000"/>
                </a:solidFill>
              </a:rPr>
              <a:t>Hiljaiset kiimat ja tiinehtymättömyys ovat tyypillisiä olosuhteiden ja ruokinnan epätasapainosta johtuvia ongelmia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 flipV="1">
            <a:off x="838200" y="6176962"/>
            <a:ext cx="10515600" cy="45719"/>
          </a:xfrm>
        </p:spPr>
        <p:txBody>
          <a:bodyPr>
            <a:normAutofit fontScale="25000" lnSpcReduction="20000"/>
          </a:bodyPr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388-5556-44EE-8DF8-C2FDC1ED11CF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2383680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364892" cy="81288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i-FI" sz="3600" dirty="0"/>
              <a:t>Kehittymisvaihe 16 – 22 kk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Kasvatuksen tavoitteet: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Ruokkia hieho niin, että se kasvattaa syöntikykyä lihottamatta</a:t>
            </a:r>
          </a:p>
          <a:p>
            <a:r>
              <a:rPr lang="fi-FI" dirty="0"/>
              <a:t>Taata olot, jossa hieholla on tilaa kasvaa, liikkua ja syödä</a:t>
            </a:r>
          </a:p>
          <a:p>
            <a:r>
              <a:rPr lang="fi-FI" dirty="0"/>
              <a:t>Varmistaa sorkkien ja jalkojen kestävyys</a:t>
            </a:r>
          </a:p>
          <a:p>
            <a:r>
              <a:rPr lang="fi-FI" dirty="0"/>
              <a:t>Totuttaa hieho ihmisiin ja käsittelyyn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22DA-8B0F-4112-8B7A-90C360B2466E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3263302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Rehustus</a:t>
            </a:r>
            <a:r>
              <a:rPr lang="fi-FI" dirty="0"/>
              <a:t> ja ruokinta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99286"/>
            <a:ext cx="10515600" cy="4677677"/>
          </a:xfrm>
        </p:spPr>
        <p:txBody>
          <a:bodyPr/>
          <a:lstStyle/>
          <a:p>
            <a:pPr marL="457200" lvl="1" indent="0">
              <a:buNone/>
            </a:pPr>
            <a:r>
              <a:rPr lang="fi-FI" dirty="0"/>
              <a:t> </a:t>
            </a:r>
          </a:p>
          <a:p>
            <a:r>
              <a:rPr lang="fi-FI" dirty="0"/>
              <a:t>Varmistetaan hiehon kasvu sekä luuston ja lihaksiston kehittyminen</a:t>
            </a:r>
          </a:p>
          <a:p>
            <a:r>
              <a:rPr lang="fi-FI" dirty="0"/>
              <a:t>Ylläpidetään oikea </a:t>
            </a:r>
            <a:r>
              <a:rPr lang="fi-FI"/>
              <a:t>kuntoluokka ( 2,5-3-3,5</a:t>
            </a:r>
            <a:r>
              <a:rPr lang="fi-FI" dirty="0"/>
              <a:t>)</a:t>
            </a:r>
          </a:p>
          <a:p>
            <a:r>
              <a:rPr lang="fi-FI" dirty="0"/>
              <a:t>Edistetään kohdussa kasvavan vasikan kasvu ja hyvinvointi</a:t>
            </a:r>
          </a:p>
          <a:p>
            <a:r>
              <a:rPr lang="fi-FI" dirty="0"/>
              <a:t>Lihomisen riski on suuri </a:t>
            </a:r>
          </a:p>
          <a:p>
            <a:pPr lvl="1"/>
            <a:r>
              <a:rPr lang="fi-FI" dirty="0"/>
              <a:t>Lihavalla hieholla vaikeammat poikimiset</a:t>
            </a:r>
          </a:p>
          <a:p>
            <a:pPr lvl="1"/>
            <a:r>
              <a:rPr lang="fi-FI" dirty="0"/>
              <a:t>Utarekudoksen rasvoittuminen alentaa maidontuotantoa</a:t>
            </a:r>
          </a:p>
          <a:p>
            <a:pPr marL="0" indent="0">
              <a:buNone/>
            </a:pPr>
            <a:r>
              <a:rPr lang="fi-FI" dirty="0"/>
              <a:t>     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runsaasti vähäenergisiä karkearehuja</a:t>
            </a:r>
          </a:p>
          <a:p>
            <a:pPr lvl="1"/>
            <a:r>
              <a:rPr lang="fi-FI" dirty="0"/>
              <a:t>Edistää mahojen tilavuuden ja kokonaissyöntikyvyn kasvua</a:t>
            </a:r>
          </a:p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388-5556-44EE-8DF8-C2FDC1ED11CF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  <p:sp>
        <p:nvSpPr>
          <p:cNvPr id="7" name="Nuoli oikealle 6"/>
          <p:cNvSpPr/>
          <p:nvPr/>
        </p:nvSpPr>
        <p:spPr>
          <a:xfrm>
            <a:off x="348996" y="48273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3253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943335" cy="88702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i-FI" sz="3600" dirty="0"/>
              <a:t>Valmennusvaihe ja poikiminen 22 – 24 kk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Kasvatuksen tavoitteet: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Totuttaa hieho lypsäviin lehmiin ja lypsykauden rehuihin</a:t>
            </a:r>
          </a:p>
          <a:p>
            <a:r>
              <a:rPr lang="fi-FI" dirty="0"/>
              <a:t>Opettaa hieho löytämään pihatossa syönti-, juonti- ja makuupaikat</a:t>
            </a:r>
          </a:p>
          <a:p>
            <a:r>
              <a:rPr lang="fi-FI" dirty="0"/>
              <a:t>Tehdä hiehoille </a:t>
            </a:r>
            <a:r>
              <a:rPr lang="fi-FI"/>
              <a:t>lypsytekniikka tutuksi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9CC1-0F0B-4737-9318-4740413E5B2E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3723743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Tämmösiä</a:t>
            </a:r>
            <a:r>
              <a:rPr lang="fi-FI" dirty="0"/>
              <a:t> tällä kertaa</a:t>
            </a:r>
            <a:r>
              <a:rPr lang="fi-FI" dirty="0">
                <a:sym typeface="Wingdings" panose="05000000000000000000" pitchFamily="2" charset="2"/>
              </a:rPr>
              <a:t>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388-5556-44EE-8DF8-C2FDC1ED11CF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  <p:graphicFrame>
        <p:nvGraphicFramePr>
          <p:cNvPr id="6" name="Sisällön paikkamerkki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52796999"/>
              </p:ext>
            </p:extLst>
          </p:nvPr>
        </p:nvGraphicFramePr>
        <p:xfrm>
          <a:off x="963613" y="1690688"/>
          <a:ext cx="3074987" cy="435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3" imgW="5667124" imgH="8019903" progId="AcroExch.Document.DC">
                  <p:embed/>
                </p:oleObj>
              </mc:Choice>
              <mc:Fallback>
                <p:oleObj name="Acrobat Document" r:id="rId3" imgW="5667124" imgH="801990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3613" y="1690688"/>
                        <a:ext cx="3074987" cy="435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566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31803"/>
            <a:ext cx="10515600" cy="2158315"/>
          </a:xfrm>
        </p:spPr>
        <p:txBody>
          <a:bodyPr>
            <a:normAutofit/>
          </a:bodyPr>
          <a:lstStyle/>
          <a:p>
            <a:r>
              <a:rPr lang="fi-FI" dirty="0"/>
              <a:t>Poikiminen ja vasikan alkuhoito: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 </a:t>
            </a:r>
            <a:r>
              <a:rPr lang="fi-FI" dirty="0">
                <a:hlinkClick r:id="rId2"/>
              </a:rPr>
              <a:t>http://www03.edu.fi/oppimateriaalit/kotu2/vasikka/sisallys.html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F783-03A6-445C-9956-AB6CE8F8A020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130194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353432" cy="111768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Ternimaitoa vastasyntyneelle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Mahdollisimman nopeasti syntymän jälkeen</a:t>
            </a:r>
          </a:p>
          <a:p>
            <a:r>
              <a:rPr lang="fi-FI" dirty="0"/>
              <a:t>n. vuorokaudessa tapahtuu suolessa muutosprosessi, joka estää vasta-aineiden imeytymisen</a:t>
            </a:r>
          </a:p>
          <a:p>
            <a:r>
              <a:rPr lang="fi-FI" dirty="0"/>
              <a:t>38 °C-42</a:t>
            </a:r>
          </a:p>
          <a:p>
            <a:r>
              <a:rPr lang="fi-FI" dirty="0"/>
              <a:t>1,5 – 2 litraa tai niin paljon kuin vasikka juo</a:t>
            </a:r>
          </a:p>
          <a:p>
            <a:r>
              <a:rPr lang="fi-FI" dirty="0"/>
              <a:t>Turvaa suojaravinteiden ja energian saannin</a:t>
            </a:r>
          </a:p>
          <a:p>
            <a:r>
              <a:rPr lang="fi-FI" dirty="0"/>
              <a:t>Käynnistää ruuansulatuksen</a:t>
            </a:r>
          </a:p>
          <a:p>
            <a:r>
              <a:rPr lang="fi-FI" dirty="0" err="1"/>
              <a:t>Kolostrometrilukema</a:t>
            </a:r>
            <a:r>
              <a:rPr lang="fi-FI" dirty="0"/>
              <a:t> yli 50g/l.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DE61-DE79-46F9-BBAD-974E2AAD0F93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305395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98557" cy="86231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i-FI" sz="3600" dirty="0"/>
              <a:t>Pikkuvasikan juotto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i-FI" sz="3600" dirty="0"/>
              <a:t>Yksilöllinen juotto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Tuttisanko tai –pullo</a:t>
            </a:r>
          </a:p>
          <a:p>
            <a:r>
              <a:rPr lang="fi-FI" dirty="0"/>
              <a:t>Vähentää tautipainetta</a:t>
            </a:r>
          </a:p>
          <a:p>
            <a:r>
              <a:rPr lang="fi-FI" dirty="0"/>
              <a:t>Ihmisen ja vasikan välinen kontakti</a:t>
            </a:r>
          </a:p>
          <a:p>
            <a:r>
              <a:rPr lang="fi-FI" dirty="0"/>
              <a:t>Poikkeamat havaitaan heti</a:t>
            </a:r>
          </a:p>
          <a:p>
            <a:r>
              <a:rPr lang="fi-FI" dirty="0"/>
              <a:t>Lisää työmenekkiä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6D49-93C6-43D6-A6AC-E19183FAFD9A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141283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59F4B-AA8C-45EA-8BD3-2AAAB712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16A74C-98BC-4FB7-B805-2D86368AF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antipen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6F958A-B71D-43EB-B0E3-3E1ED10E0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388-5556-44EE-8DF8-C2FDC1ED11CF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7D706F-A4BC-4E96-BB00-011400A1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391435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2. Automaattijuotto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3600" dirty="0"/>
          </a:p>
          <a:p>
            <a:r>
              <a:rPr lang="fi-FI" sz="3200" dirty="0"/>
              <a:t>Juoma oikean lämpöistä</a:t>
            </a:r>
          </a:p>
          <a:p>
            <a:r>
              <a:rPr lang="fi-FI" sz="3200" dirty="0"/>
              <a:t>juoman annostelu kehityksen mukaan</a:t>
            </a:r>
          </a:p>
          <a:p>
            <a:r>
              <a:rPr lang="fi-FI" sz="3200" dirty="0"/>
              <a:t>tasaisesti laskeva vierotusvaiheen juotto säädettävissä</a:t>
            </a:r>
          </a:p>
          <a:p>
            <a:r>
              <a:rPr lang="fi-FI" sz="3200" dirty="0"/>
              <a:t>yhteinen tutti voi lisätä tartuntapainetta </a:t>
            </a:r>
          </a:p>
          <a:p>
            <a:r>
              <a:rPr lang="fi-FI" sz="3200" dirty="0"/>
              <a:t>huolehdittava puhtaudesta, säädöistä, kalibroinnista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70F-2FEE-4BB8-A33D-A076BC347AC5}" type="datetime1">
              <a:rPr lang="fi-FI" smtClean="0"/>
              <a:t>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329011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3. Hapanjuotto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Maitojuoma hapatetaan piimällä tai happopohjaisella säilöntäaineella</a:t>
            </a:r>
          </a:p>
          <a:p>
            <a:pPr marL="0" indent="0">
              <a:buNone/>
            </a:pPr>
            <a:r>
              <a:rPr lang="fi-FI" dirty="0"/>
              <a:t>              happoliuosta 0,5 l / 100 juomalitraa</a:t>
            </a:r>
          </a:p>
          <a:p>
            <a:r>
              <a:rPr lang="fi-FI" dirty="0"/>
              <a:t>Edullinen</a:t>
            </a:r>
          </a:p>
          <a:p>
            <a:r>
              <a:rPr lang="fi-FI" dirty="0"/>
              <a:t>Edesauttaa ripuleiden hallinnassa</a:t>
            </a:r>
          </a:p>
          <a:p>
            <a:r>
              <a:rPr lang="fi-FI" dirty="0"/>
              <a:t>Ns. vapaajuotto, vasikka voi juoda halunsa mukaan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Nuoli oikealle 5"/>
          <p:cNvSpPr/>
          <p:nvPr/>
        </p:nvSpPr>
        <p:spPr>
          <a:xfrm>
            <a:off x="1178011" y="2331309"/>
            <a:ext cx="749643" cy="411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2ED6-F407-4955-ADF0-5BE7141663F1}" type="datetime1">
              <a:rPr lang="fi-FI" smtClean="0"/>
              <a:t>9.3.2020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384438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4734"/>
          </a:xfrm>
        </p:spPr>
        <p:txBody>
          <a:bodyPr>
            <a:normAutofit/>
          </a:bodyPr>
          <a:lstStyle/>
          <a:p>
            <a:r>
              <a:rPr lang="fi-FI" sz="3600" dirty="0"/>
              <a:t>Hoitotoimia: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787610"/>
            <a:ext cx="10515600" cy="4539049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Navan tarkkailu</a:t>
            </a:r>
          </a:p>
          <a:p>
            <a:r>
              <a:rPr lang="fi-FI" dirty="0"/>
              <a:t>Väkirehua ja korsirehua tarjolle, vettä vapaasti</a:t>
            </a:r>
          </a:p>
          <a:p>
            <a:endParaRPr lang="fi-FI" dirty="0"/>
          </a:p>
          <a:p>
            <a:r>
              <a:rPr lang="fi-FI" dirty="0" err="1"/>
              <a:t>Nupoutus</a:t>
            </a:r>
            <a:r>
              <a:rPr lang="fi-FI" dirty="0"/>
              <a:t>               aiheuttaa vasikalle viiden päivän päänsäryn</a:t>
            </a:r>
          </a:p>
          <a:p>
            <a:pPr lvl="1"/>
            <a:r>
              <a:rPr lang="fi-FI" dirty="0"/>
              <a:t>rauhoitus</a:t>
            </a:r>
          </a:p>
          <a:p>
            <a:pPr lvl="1"/>
            <a:r>
              <a:rPr lang="fi-FI" dirty="0"/>
              <a:t>puudutus</a:t>
            </a:r>
          </a:p>
          <a:p>
            <a:pPr lvl="1"/>
            <a:r>
              <a:rPr lang="fi-FI" dirty="0"/>
              <a:t>kipulääke</a:t>
            </a:r>
          </a:p>
          <a:p>
            <a:r>
              <a:rPr lang="fi-FI" dirty="0"/>
              <a:t>Korvamerkit 	     vasikkaa ei saa viedä tilalta ilman merkkiä		</a:t>
            </a:r>
          </a:p>
          <a:p>
            <a:pPr lvl="1"/>
            <a:r>
              <a:rPr lang="fi-FI" dirty="0"/>
              <a:t>viim. 20 vrk iässä </a:t>
            </a:r>
          </a:p>
          <a:p>
            <a:pPr lvl="1"/>
            <a:r>
              <a:rPr lang="fi-FI" dirty="0"/>
              <a:t>ilmoitettava nautarekisteriin viim. 7 vrk iässä 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marL="457200" lvl="1" indent="0">
              <a:buNone/>
            </a:pPr>
            <a:r>
              <a:rPr lang="fi-FI" dirty="0"/>
              <a:t>  </a:t>
            </a:r>
          </a:p>
          <a:p>
            <a:pPr lvl="1"/>
            <a:endParaRPr lang="fi-FI" dirty="0"/>
          </a:p>
        </p:txBody>
      </p:sp>
      <p:sp>
        <p:nvSpPr>
          <p:cNvPr id="4" name="Nuoli oikealle 3"/>
          <p:cNvSpPr/>
          <p:nvPr/>
        </p:nvSpPr>
        <p:spPr>
          <a:xfrm>
            <a:off x="2685534" y="2994808"/>
            <a:ext cx="675503" cy="363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Nuoli oikealle 4"/>
          <p:cNvSpPr/>
          <p:nvPr/>
        </p:nvSpPr>
        <p:spPr>
          <a:xfrm>
            <a:off x="3031522" y="4260186"/>
            <a:ext cx="691977" cy="329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DEE1-3C93-488D-B28A-9E6BC8C56337}" type="datetime1">
              <a:rPr lang="fi-FI" smtClean="0"/>
              <a:t>9.3.2020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Kaihlajärvi</a:t>
            </a:r>
          </a:p>
        </p:txBody>
      </p:sp>
    </p:spTree>
    <p:extLst>
      <p:ext uri="{BB962C8B-B14F-4D97-AF65-F5344CB8AC3E}">
        <p14:creationId xmlns:p14="http://schemas.microsoft.com/office/powerpoint/2010/main" val="1053652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783</Words>
  <Application>Microsoft Office PowerPoint</Application>
  <PresentationFormat>Laajakuva</PresentationFormat>
  <Paragraphs>229</Paragraphs>
  <Slides>25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Office-teema</vt:lpstr>
      <vt:lpstr>Acrobat Document</vt:lpstr>
      <vt:lpstr>Vasikasta lypsylehmäksi</vt:lpstr>
      <vt:lpstr>Huolenpitovaihe 0 – 3 kk</vt:lpstr>
      <vt:lpstr>Poikiminen ja vasikan alkuhoito: </vt:lpstr>
      <vt:lpstr> Ternimaitoa vastasyntyneelle </vt:lpstr>
      <vt:lpstr>Pikkuvasikan juotto</vt:lpstr>
      <vt:lpstr>PowerPoint-esitys</vt:lpstr>
      <vt:lpstr>2. Automaattijuotto</vt:lpstr>
      <vt:lpstr>3. Hapanjuotto</vt:lpstr>
      <vt:lpstr>Hoitotoimia:</vt:lpstr>
      <vt:lpstr>Vierotus juotosta</vt:lpstr>
      <vt:lpstr> Optimi olosuhteet vasikkalassa:</vt:lpstr>
      <vt:lpstr>Iglu</vt:lpstr>
      <vt:lpstr>Sananen ripulista</vt:lpstr>
      <vt:lpstr>Turvaamis- ja kasvuvaihe 3 – 13 kk</vt:lpstr>
      <vt:lpstr>Ruokinta:</vt:lpstr>
      <vt:lpstr>Olosuhteet</vt:lpstr>
      <vt:lpstr>Siemennysvaihe 13 – 15 kk</vt:lpstr>
      <vt:lpstr>Hiehon tavoiteltu poikimaikä</vt:lpstr>
      <vt:lpstr>Siemennysajankohtaa määritettäessä ikää tärkeämpi tekijä on eläimen koko!</vt:lpstr>
      <vt:lpstr>Sujuvuutta siemennyksiin</vt:lpstr>
      <vt:lpstr>Hiljaiset kiimat ja tiinehtymättömyys ovat tyypillisiä olosuhteiden ja ruokinnan epätasapainosta johtuvia ongelmia</vt:lpstr>
      <vt:lpstr>Kehittymisvaihe 16 – 22 kk</vt:lpstr>
      <vt:lpstr>Rehustus ja ruokinta</vt:lpstr>
      <vt:lpstr>Valmennusvaihe ja poikiminen 22 – 24 kk</vt:lpstr>
      <vt:lpstr>Tämmösiä tällä kertaa</vt:lpstr>
    </vt:vector>
  </TitlesOfParts>
  <Company>Äänekosken ammatillisen koulutuksen kuntayhtymä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Vasikasta lypsylehmäksi</dc:title>
  <dc:creator>Päivi Kaihlajärvi</dc:creator>
  <cp:lastModifiedBy>Päivi Kaihlajärvi</cp:lastModifiedBy>
  <cp:revision>68</cp:revision>
  <dcterms:created xsi:type="dcterms:W3CDTF">2015-08-24T08:30:13Z</dcterms:created>
  <dcterms:modified xsi:type="dcterms:W3CDTF">2020-03-09T11:22:22Z</dcterms:modified>
</cp:coreProperties>
</file>