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89750" cy="10021875"/>
  <p:embeddedFontLst>
    <p:embeddedFont>
      <p:font typeface="Basic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hdPg87+0cQp64/YnuXGwlkSrfP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font" Target="fonts/Basic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02597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Aluksi yleistä lukio-opinnoista, sitten tarkemmin LYLL:n esittely</a:t>
            </a:r>
            <a:endParaRPr/>
          </a:p>
        </p:txBody>
      </p:sp>
      <p:sp>
        <p:nvSpPr>
          <p:cNvPr id="104" name="Google Shape;104;p1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Kisakallio: 1. vuosi sen jälkeen oman seuran kautta. Tennari käytössä. 1.palkki. Koeviikolla urheiluvalmennusta. Lopalla aamutreenit.</a:t>
            </a:r>
            <a:endParaRPr/>
          </a:p>
        </p:txBody>
      </p:sp>
      <p:sp>
        <p:nvSpPr>
          <p:cNvPr id="189" name="Google Shape;189;p10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5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6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Koulukohtaisia valinnaisia opintojaksoja</a:t>
            </a:r>
            <a:endParaRPr/>
          </a:p>
        </p:txBody>
      </p:sp>
      <p:sp>
        <p:nvSpPr>
          <p:cNvPr id="235" name="Google Shape;235;p16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7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Ryhmät perustetaan, jos 10 opiskelijaa, joskus vähemmänkin. Yksittäiset opiskelijat ohjataan Tutorhousen iltaopiskelukursseille. Kannattaa jatkaa siitä, mitä on peruskoulussa tehnyt.</a:t>
            </a:r>
            <a:endParaRPr/>
          </a:p>
        </p:txBody>
      </p:sp>
      <p:sp>
        <p:nvSpPr>
          <p:cNvPr id="244" name="Google Shape;244;p17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9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Voi olla hyötyä aloille pyrittäessä, tuottaa aina koonnin lukiossa kehittyneestä osaamisesta</a:t>
            </a:r>
            <a:endParaRPr/>
          </a:p>
        </p:txBody>
      </p:sp>
      <p:sp>
        <p:nvSpPr>
          <p:cNvPr id="282" name="Google Shape;282;p19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Keväällä Uslar on tulossa käymään.</a:t>
            </a:r>
            <a:endParaRPr/>
          </a:p>
        </p:txBody>
      </p:sp>
      <p:sp>
        <p:nvSpPr>
          <p:cNvPr id="300" name="Google Shape;300;p20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1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/>
          <p:nvPr>
            <p:ph idx="2" type="sldImg"/>
          </p:nvPr>
        </p:nvSpPr>
        <p:spPr>
          <a:xfrm>
            <a:off x="438150" y="1252538"/>
            <a:ext cx="6013500" cy="3383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688975" y="4823034"/>
            <a:ext cx="5511900" cy="3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Kutsu tulee yläkoulun kautta</a:t>
            </a:r>
            <a:endParaRPr/>
          </a:p>
        </p:txBody>
      </p:sp>
      <p:sp>
        <p:nvSpPr>
          <p:cNvPr id="332" name="Google Shape;332;p22:notes"/>
          <p:cNvSpPr txBox="1"/>
          <p:nvPr>
            <p:ph idx="12" type="sldNum"/>
          </p:nvPr>
        </p:nvSpPr>
        <p:spPr>
          <a:xfrm>
            <a:off x="3902597" y="9519055"/>
            <a:ext cx="2985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Esim. ruotsia opiskellaan lukiossa pakollisena 10op (=10x38 opetustuntia) – amiksessa aika paljon vähemmän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Vaihtaminen lukiosta amikseen onnistuu myös lukuvuoden aikana, mutta silloin paikkoja ei välttämättä ole tarjolla itsenä kiinnostavissa perustutkinnoissa. Voi myös hakea uudelleen yhteishaussa ja vaihtaa ensimmäisen vuoden jälkeen. </a:t>
            </a:r>
            <a:endParaRPr/>
          </a:p>
        </p:txBody>
      </p:sp>
      <p:sp>
        <p:nvSpPr>
          <p:cNvPr id="124" name="Google Shape;124;p3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Lukiosta saa hyvät valmiudet korkeakouluopintoihin eri aloilla. Taidot, tiedot, opiskeluvalmiudet.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/>
              <a:t>Oma vastuu opinnoista: tehtävien palautusajat, opintojakson tehtävien suorittaminen, wilman seuraaminen, oman opiskelun itsearviointi/seuraaminen. Opettaja ei ehdi seuraamaan kaikkien tilannetta koko ajan.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/>
          <p:nvPr>
            <p:ph idx="2" type="sldImg"/>
          </p:nvPr>
        </p:nvSpPr>
        <p:spPr>
          <a:xfrm>
            <a:off x="438150" y="1252538"/>
            <a:ext cx="601345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Lukiolaisia yli 700 + kahden tutkinnon opiskelijat. </a:t>
            </a:r>
            <a:endParaRPr/>
          </a:p>
        </p:txBody>
      </p:sp>
      <p:sp>
        <p:nvSpPr>
          <p:cNvPr id="176" name="Google Shape;176;p9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4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" type="subTitle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" name="Google Shape;23;p2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cxnSp>
        <p:nvCxnSpPr>
          <p:cNvPr id="26" name="Google Shape;26;p2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pystysuora teksti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3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ystysuora otsikko ja teksti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4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4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3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showMasterSp="0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" type="body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 showMasterSp="0" type="secHead">
  <p:cSld name="SECTION_HEADER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8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cxnSp>
        <p:nvCxnSpPr>
          <p:cNvPr id="54" name="Google Shape;54;p28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ailu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29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29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1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31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kuva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2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2"/>
          <p:cNvSpPr txBox="1"/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83" name="Google Shape;83;p32"/>
          <p:cNvSpPr txBox="1"/>
          <p:nvPr>
            <p:ph idx="1" type="body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3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3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cxnSp>
        <p:nvCxnSpPr>
          <p:cNvPr id="17" name="Google Shape;17;p23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30.png"/><Relationship Id="rId5" Type="http://schemas.openxmlformats.org/officeDocument/2006/relationships/image" Target="../media/image29.jpg"/><Relationship Id="rId6" Type="http://schemas.openxmlformats.org/officeDocument/2006/relationships/image" Target="../media/image27.png"/><Relationship Id="rId7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Relationship Id="rId7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hyperlink" Target="http://www.lyll.fi" TargetMode="External"/><Relationship Id="rId5" Type="http://schemas.openxmlformats.org/officeDocument/2006/relationships/image" Target="../media/image41.jpg"/><Relationship Id="rId6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/>
          <p:nvPr>
            <p:ph type="ctrTitle"/>
          </p:nvPr>
        </p:nvSpPr>
        <p:spPr>
          <a:xfrm>
            <a:off x="5289754" y="639098"/>
            <a:ext cx="6253317" cy="35983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7A2E"/>
              </a:buClr>
              <a:buSzPts val="6600"/>
              <a:buFont typeface="Basic"/>
              <a:buNone/>
            </a:pPr>
            <a:r>
              <a:rPr b="1" lang="fi-FI" sz="6600">
                <a:solidFill>
                  <a:srgbClr val="377A2E"/>
                </a:solidFill>
                <a:latin typeface="Basic"/>
                <a:ea typeface="Basic"/>
                <a:cs typeface="Basic"/>
                <a:sym typeface="Basic"/>
              </a:rPr>
              <a:t>Lohjan Yhteislyseon lukio</a:t>
            </a:r>
            <a:endParaRPr sz="5000"/>
          </a:p>
        </p:txBody>
      </p:sp>
      <p:cxnSp>
        <p:nvCxnSpPr>
          <p:cNvPr id="108" name="Google Shape;108;p1"/>
          <p:cNvCxnSpPr/>
          <p:nvPr/>
        </p:nvCxnSpPr>
        <p:spPr>
          <a:xfrm>
            <a:off x="5447071" y="4343400"/>
            <a:ext cx="5636107" cy="0"/>
          </a:xfrm>
          <a:prstGeom prst="straightConnector1">
            <a:avLst/>
          </a:prstGeom>
          <a:noFill/>
          <a:ln cap="flat" cmpd="sng" w="9525">
            <a:solidFill>
              <a:schemeClr val="dk2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1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"/>
          <p:cNvSpPr txBox="1"/>
          <p:nvPr/>
        </p:nvSpPr>
        <p:spPr>
          <a:xfrm>
            <a:off x="10093234" y="6444343"/>
            <a:ext cx="13411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16.11.2022</a:t>
            </a:r>
            <a:endParaRPr/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961" y="1053738"/>
            <a:ext cx="3494729" cy="351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"/>
          <p:cNvSpPr txBox="1"/>
          <p:nvPr>
            <p:ph idx="1" type="subTitle"/>
          </p:nvPr>
        </p:nvSpPr>
        <p:spPr>
          <a:xfrm>
            <a:off x="1137373" y="4848416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i-FI"/>
              <a:t>JATKO-OPINTOILTA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fi-FI"/>
              <a:t>ERVINSALI 13.11.2024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Urheiluvalmennus</a:t>
            </a:r>
            <a:endParaRPr/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3">
            <a:alphaModFix/>
          </a:blip>
          <a:srcRect b="7122" l="0" r="-2" t="0"/>
          <a:stretch/>
        </p:blipFill>
        <p:spPr>
          <a:xfrm>
            <a:off x="1183017" y="1916318"/>
            <a:ext cx="2376058" cy="165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4">
            <a:alphaModFix/>
          </a:blip>
          <a:srcRect b="-1" l="0" r="4530" t="0"/>
          <a:stretch/>
        </p:blipFill>
        <p:spPr>
          <a:xfrm>
            <a:off x="3719942" y="1916318"/>
            <a:ext cx="2376057" cy="165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/>
          <p:cNvPicPr preferRelativeResize="0"/>
          <p:nvPr/>
        </p:nvPicPr>
        <p:blipFill rotWithShape="1">
          <a:blip r:embed="rId5">
            <a:alphaModFix/>
          </a:blip>
          <a:srcRect b="2" l="5693" r="13553" t="0"/>
          <a:stretch/>
        </p:blipFill>
        <p:spPr>
          <a:xfrm>
            <a:off x="1183017" y="3750349"/>
            <a:ext cx="2376058" cy="165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6">
            <a:alphaModFix/>
          </a:blip>
          <a:srcRect b="-1" l="0" r="4530" t="0"/>
          <a:stretch/>
        </p:blipFill>
        <p:spPr>
          <a:xfrm>
            <a:off x="3719942" y="3732259"/>
            <a:ext cx="2376057" cy="165507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 txBox="1"/>
          <p:nvPr>
            <p:ph idx="1" type="body"/>
          </p:nvPr>
        </p:nvSpPr>
        <p:spPr>
          <a:xfrm>
            <a:off x="6351639" y="1845734"/>
            <a:ext cx="498692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Lajinsa huipulle tähtääville nuorille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Tukee nuoren urheilijan uraa ja valmentautumista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Yhteistyössä Kisakallion urheiluopiston kanssa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Jopa 20 opintopistettä liikuntaa lukion aikana: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◦"/>
            </a:pPr>
            <a:r>
              <a:rPr lang="fi-FI" sz="2000"/>
              <a:t>Eri fyysisten osa-alueiden harjoittelua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◦"/>
            </a:pPr>
            <a:r>
              <a:rPr lang="fi-FI" sz="2000"/>
              <a:t>Lajiharjoittelua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◦"/>
            </a:pPr>
            <a:r>
              <a:rPr lang="fi-FI" sz="2000"/>
              <a:t>Omatoimista harjoittelua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Haku erillisellä lomakkeella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Char char="◦"/>
            </a:pPr>
            <a:r>
              <a:rPr lang="fi-FI" sz="2000"/>
              <a:t>Lisätietoja apulaisrehtori Juha Nurmelta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14671" y="365044"/>
            <a:ext cx="1279272" cy="1288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5029200" y="0"/>
            <a:ext cx="6870676" cy="6870676"/>
          </a:xfrm>
          <a:custGeom>
            <a:rect b="b" l="l" r="r" t="t"/>
            <a:pathLst>
              <a:path extrusionOk="0" h="10306014" w="10306014">
                <a:moveTo>
                  <a:pt x="0" y="0"/>
                </a:moveTo>
                <a:lnTo>
                  <a:pt x="10306014" y="0"/>
                </a:lnTo>
                <a:lnTo>
                  <a:pt x="10306014" y="10306015"/>
                </a:lnTo>
                <a:lnTo>
                  <a:pt x="0" y="10306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0" y="0"/>
            <a:ext cx="4867104" cy="6883353"/>
          </a:xfrm>
          <a:custGeom>
            <a:rect b="b" l="l" r="r" t="t"/>
            <a:pathLst>
              <a:path extrusionOk="0" h="10325029" w="7300656">
                <a:moveTo>
                  <a:pt x="0" y="0"/>
                </a:moveTo>
                <a:lnTo>
                  <a:pt x="7300656" y="0"/>
                </a:lnTo>
                <a:lnTo>
                  <a:pt x="7300656" y="10325029"/>
                </a:lnTo>
                <a:lnTo>
                  <a:pt x="0" y="10325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546"/>
            <a:ext cx="12192000" cy="6812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3" y="0"/>
            <a:ext cx="121818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56"/>
            <a:ext cx="12192000" cy="678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" name="Google Shape;225;p15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5"/>
          <p:cNvSpPr/>
          <p:nvPr/>
        </p:nvSpPr>
        <p:spPr>
          <a:xfrm>
            <a:off x="0" y="0"/>
            <a:ext cx="1218631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5"/>
          <p:cNvSpPr txBox="1"/>
          <p:nvPr>
            <p:ph type="title"/>
          </p:nvPr>
        </p:nvSpPr>
        <p:spPr>
          <a:xfrm>
            <a:off x="555714" y="516836"/>
            <a:ext cx="6519504" cy="2155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>
                <a:solidFill>
                  <a:srgbClr val="FFFFFF"/>
                </a:solidFill>
              </a:rPr>
              <a:t>Myös taide- ja taitoaineissa paljon LYLLin omia opintoja sekä yhteistyötä paikallisten taideoppilaitosten kanssa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29" name="Google Shape;229;p15"/>
          <p:cNvSpPr txBox="1"/>
          <p:nvPr>
            <p:ph idx="1" type="body"/>
          </p:nvPr>
        </p:nvSpPr>
        <p:spPr>
          <a:xfrm>
            <a:off x="1097279" y="3429000"/>
            <a:ext cx="5977938" cy="2459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i-FI" sz="2400">
                <a:solidFill>
                  <a:srgbClr val="FFFFFF"/>
                </a:solidFill>
              </a:rPr>
              <a:t>Kuvataide: 21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fi-FI" sz="2400">
                <a:solidFill>
                  <a:srgbClr val="FFFFFF"/>
                </a:solidFill>
              </a:rPr>
              <a:t>Musiikki: 18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libri"/>
              <a:buNone/>
            </a:pPr>
            <a:r>
              <a:rPr lang="fi-FI" sz="2400">
                <a:solidFill>
                  <a:srgbClr val="FFFFFF"/>
                </a:solidFill>
              </a:rPr>
              <a:t>Liikunta: 11 + urheiluvalmennus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None/>
            </a:pPr>
            <a:r>
              <a:rPr lang="fi-FI" sz="2400">
                <a:solidFill>
                  <a:srgbClr val="FFFFFF"/>
                </a:solidFill>
              </a:rPr>
              <a:t>Ilmaisutaito: 2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None/>
            </a:pPr>
            <a:r>
              <a:rPr lang="fi-FI" sz="2400">
                <a:solidFill>
                  <a:srgbClr val="FFFFFF"/>
                </a:solidFill>
              </a:rPr>
              <a:t>Julkaisun tekeminen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30" name="Google Shape;230;p15"/>
          <p:cNvSpPr/>
          <p:nvPr/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3593" y="413173"/>
            <a:ext cx="3487691" cy="6031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Poimintoja LYLLin laajasta opintotarjonnasta</a:t>
            </a:r>
            <a:endParaRPr/>
          </a:p>
        </p:txBody>
      </p:sp>
      <p:sp>
        <p:nvSpPr>
          <p:cNvPr id="238" name="Google Shape;238;p16"/>
          <p:cNvSpPr txBox="1"/>
          <p:nvPr>
            <p:ph idx="1" type="body"/>
          </p:nvPr>
        </p:nvSpPr>
        <p:spPr>
          <a:xfrm>
            <a:off x="914400" y="1845734"/>
            <a:ext cx="4926563" cy="4272156"/>
          </a:xfrm>
          <a:prstGeom prst="rect">
            <a:avLst/>
          </a:prstGeom>
          <a:noFill/>
          <a:ln cap="flat" cmpd="sng" w="9525">
            <a:solidFill>
              <a:srgbClr val="739A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fi-FI" sz="2400"/>
            </a:br>
            <a:r>
              <a:rPr lang="fi-FI" sz="2400"/>
              <a:t>YH6 – Taloustieto käytännössä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YH9  – Lukiolaisten sijoittajakoulu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PS6 – Elämänhallinta ja ihmissuhteet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UE8 – Muinaiset myytit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MAA16 – Lineaarialgebra ja kompleksiluvut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HI7 – Sotahistoria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i-FI" sz="2400"/>
              <a:t>HI11 – Lohja ennen meitä ja nyt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39" name="Google Shape;239;p16"/>
          <p:cNvSpPr txBox="1"/>
          <p:nvPr>
            <p:ph idx="2" type="body"/>
          </p:nvPr>
        </p:nvSpPr>
        <p:spPr>
          <a:xfrm>
            <a:off x="5990253" y="1845734"/>
            <a:ext cx="5766317" cy="4272157"/>
          </a:xfrm>
          <a:prstGeom prst="rect">
            <a:avLst/>
          </a:prstGeom>
          <a:noFill/>
          <a:ln cap="flat" cmpd="sng" w="9525">
            <a:solidFill>
              <a:srgbClr val="739A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MO3 - Ihmisen biologia, fysiikka ja kemia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AT8- Pelikehitys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BI9 - Ympäristötieteiden kenttätyöskentely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GE5 – Kartografia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FY11 – Tähtitiede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ÄI14 – Luova kirjoittaminen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FI5 – Filosofia ja ajattelun taidot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</a:pPr>
            <a:r>
              <a:rPr lang="fi-FI" sz="2400"/>
              <a:t>OP5-9 - Korkeakouluopinnot</a:t>
            </a:r>
            <a:endParaRPr/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0320" y="139048"/>
            <a:ext cx="1475360" cy="148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27000"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blipFill rotWithShape="1">
            <a:blip r:embed="rId3">
              <a:alphaModFix amt="27000"/>
            </a:blip>
            <a:stretch>
              <a:fillRect b="-82999" l="0" r="0" t="-82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7"/>
          <p:cNvSpPr/>
          <p:nvPr/>
        </p:nvSpPr>
        <p:spPr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7"/>
          <p:cNvSpPr txBox="1"/>
          <p:nvPr>
            <p:ph type="title"/>
          </p:nvPr>
        </p:nvSpPr>
        <p:spPr>
          <a:xfrm>
            <a:off x="1066800" y="5252936"/>
            <a:ext cx="10058400" cy="10287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b="1" lang="fi-FI" sz="6000">
                <a:solidFill>
                  <a:srgbClr val="FFFFFF"/>
                </a:solidFill>
              </a:rPr>
              <a:t>Kielet</a:t>
            </a:r>
            <a:endParaRPr/>
          </a:p>
        </p:txBody>
      </p:sp>
      <p:sp>
        <p:nvSpPr>
          <p:cNvPr id="249" name="Google Shape;249;p17"/>
          <p:cNvSpPr/>
          <p:nvPr/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" name="Google Shape;250;p17"/>
          <p:cNvGrpSpPr/>
          <p:nvPr/>
        </p:nvGrpSpPr>
        <p:grpSpPr>
          <a:xfrm>
            <a:off x="1639837" y="643704"/>
            <a:ext cx="8907733" cy="3618767"/>
            <a:chOff x="996371" y="237"/>
            <a:chExt cx="8907733" cy="3618767"/>
          </a:xfrm>
        </p:grpSpPr>
        <p:sp>
          <p:nvSpPr>
            <p:cNvPr id="251" name="Google Shape;251;p17"/>
            <p:cNvSpPr/>
            <p:nvPr/>
          </p:nvSpPr>
          <p:spPr>
            <a:xfrm>
              <a:off x="996371" y="237"/>
              <a:ext cx="2783666" cy="1670200"/>
            </a:xfrm>
            <a:prstGeom prst="rect">
              <a:avLst/>
            </a:prstGeom>
            <a:solidFill>
              <a:srgbClr val="62A534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7"/>
            <p:cNvSpPr txBox="1"/>
            <p:nvPr/>
          </p:nvSpPr>
          <p:spPr>
            <a:xfrm>
              <a:off x="996371" y="237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Englanti: A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4058405" y="237"/>
              <a:ext cx="2783666" cy="1670200"/>
            </a:xfrm>
            <a:prstGeom prst="rect">
              <a:avLst/>
            </a:prstGeom>
            <a:solidFill>
              <a:srgbClr val="4EA53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7"/>
            <p:cNvSpPr txBox="1"/>
            <p:nvPr/>
          </p:nvSpPr>
          <p:spPr>
            <a:xfrm>
              <a:off x="4058405" y="237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Ruotsi: </a:t>
              </a:r>
              <a:b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ja B1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7120438" y="237"/>
              <a:ext cx="2783666" cy="1670200"/>
            </a:xfrm>
            <a:prstGeom prst="rect">
              <a:avLst/>
            </a:prstGeom>
            <a:solidFill>
              <a:srgbClr val="3AA53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7"/>
            <p:cNvSpPr txBox="1"/>
            <p:nvPr/>
          </p:nvSpPr>
          <p:spPr>
            <a:xfrm>
              <a:off x="7120438" y="237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Ranska: A, B2, B3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996371" y="1948804"/>
              <a:ext cx="2783666" cy="1670200"/>
            </a:xfrm>
            <a:prstGeom prst="rect">
              <a:avLst/>
            </a:prstGeom>
            <a:solidFill>
              <a:srgbClr val="35A54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7"/>
            <p:cNvSpPr txBox="1"/>
            <p:nvPr/>
          </p:nvSpPr>
          <p:spPr>
            <a:xfrm>
              <a:off x="996371" y="1948804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Saksa: </a:t>
              </a:r>
              <a:b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A, B2, B3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4058405" y="1948804"/>
              <a:ext cx="2783666" cy="1670200"/>
            </a:xfrm>
            <a:prstGeom prst="rect">
              <a:avLst/>
            </a:prstGeom>
            <a:solidFill>
              <a:srgbClr val="35A659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4058405" y="1948804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Espanja: A, B2, B3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7120438" y="1948804"/>
              <a:ext cx="2783666" cy="1670200"/>
            </a:xfrm>
            <a:prstGeom prst="rect">
              <a:avLst/>
            </a:prstGeom>
            <a:solidFill>
              <a:srgbClr val="35A66F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7"/>
            <p:cNvSpPr txBox="1"/>
            <p:nvPr/>
          </p:nvSpPr>
          <p:spPr>
            <a:xfrm>
              <a:off x="7120438" y="1948804"/>
              <a:ext cx="2783666" cy="16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050" lIns="179050" spcFirstLastPara="1" rIns="179050" wrap="square" tIns="17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700"/>
                <a:buFont typeface="Calibri"/>
                <a:buNone/>
              </a:pPr>
              <a:r>
                <a:rPr lang="fi-FI" sz="4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Italia: B3</a:t>
              </a:r>
              <a:endParaRPr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752" y="5094825"/>
            <a:ext cx="1477730" cy="148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0" name="Google Shape;270;p18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1" name="Google Shape;271;p18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8"/>
          <p:cNvSpPr txBox="1"/>
          <p:nvPr>
            <p:ph type="title"/>
          </p:nvPr>
        </p:nvSpPr>
        <p:spPr>
          <a:xfrm>
            <a:off x="4974771" y="634946"/>
            <a:ext cx="6574972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Lohjalaisia teemaopintoja</a:t>
            </a:r>
            <a:endParaRPr/>
          </a:p>
        </p:txBody>
      </p:sp>
      <p:cxnSp>
        <p:nvCxnSpPr>
          <p:cNvPr id="273" name="Google Shape;273;p18"/>
          <p:cNvCxnSpPr/>
          <p:nvPr/>
        </p:nvCxnSpPr>
        <p:spPr>
          <a:xfrm>
            <a:off x="4974770" y="2086188"/>
            <a:ext cx="6089768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p18"/>
          <p:cNvSpPr txBox="1"/>
          <p:nvPr>
            <p:ph idx="1" type="body"/>
          </p:nvPr>
        </p:nvSpPr>
        <p:spPr>
          <a:xfrm>
            <a:off x="4974769" y="2198914"/>
            <a:ext cx="6574973" cy="367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fi-FI"/>
              <a:t>Järvikaupunki 1 – Näe, koe ja oivalla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fi-FI"/>
              <a:t>Järvikaupunki 2 – Liiku, nauti ja virkisty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fi-FI"/>
              <a:t>Järvikaupunki 3 – Tutki, sovella ja syvennä (Purjehduskurssi)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fi-FI"/>
              <a:t>Taiteidenväliset projektit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75" name="Google Shape;275;p1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2812" y="4494266"/>
            <a:ext cx="1475360" cy="148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194" y="-66484"/>
            <a:ext cx="3287083" cy="5976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9"/>
          <p:cNvSpPr txBox="1"/>
          <p:nvPr>
            <p:ph type="title"/>
          </p:nvPr>
        </p:nvSpPr>
        <p:spPr>
          <a:xfrm>
            <a:off x="7534655" y="634946"/>
            <a:ext cx="4015087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Lukiodiplomit</a:t>
            </a:r>
            <a:endParaRPr/>
          </a:p>
        </p:txBody>
      </p:sp>
      <p:pic>
        <p:nvPicPr>
          <p:cNvPr descr="Kuva, joka sisältää kohteen maa, henkilö&#10;&#10;Kuvaus luotu automaattisesti" id="286" name="Google Shape;286;p19"/>
          <p:cNvPicPr preferRelativeResize="0"/>
          <p:nvPr/>
        </p:nvPicPr>
        <p:blipFill rotWithShape="1">
          <a:blip r:embed="rId3">
            <a:alphaModFix/>
          </a:blip>
          <a:srcRect b="-3" l="333" r="15843" t="0"/>
          <a:stretch/>
        </p:blipFill>
        <p:spPr>
          <a:xfrm>
            <a:off x="628952" y="623178"/>
            <a:ext cx="3671055" cy="292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9"/>
          <p:cNvSpPr/>
          <p:nvPr/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4">
            <a:alphaModFix/>
          </a:blip>
          <a:srcRect b="1" l="0" r="2" t="5816"/>
          <a:stretch/>
        </p:blipFill>
        <p:spPr>
          <a:xfrm>
            <a:off x="4465863" y="623178"/>
            <a:ext cx="2447148" cy="1728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9"/>
          <p:cNvCxnSpPr/>
          <p:nvPr/>
        </p:nvCxnSpPr>
        <p:spPr>
          <a:xfrm>
            <a:off x="7685671" y="2085703"/>
            <a:ext cx="356616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19"/>
          <p:cNvSpPr/>
          <p:nvPr/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rgbClr val="D2CD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9"/>
          <p:cNvPicPr preferRelativeResize="0"/>
          <p:nvPr/>
        </p:nvPicPr>
        <p:blipFill rotWithShape="1">
          <a:blip r:embed="rId5">
            <a:alphaModFix/>
          </a:blip>
          <a:srcRect b="6989" l="0" r="2" t="12231"/>
          <a:stretch/>
        </p:blipFill>
        <p:spPr>
          <a:xfrm>
            <a:off x="640080" y="3709572"/>
            <a:ext cx="3659927" cy="197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9"/>
          <p:cNvPicPr preferRelativeResize="0"/>
          <p:nvPr/>
        </p:nvPicPr>
        <p:blipFill rotWithShape="1">
          <a:blip r:embed="rId6">
            <a:alphaModFix/>
          </a:blip>
          <a:srcRect b="1245" l="0" r="-2" t="1244"/>
          <a:stretch/>
        </p:blipFill>
        <p:spPr>
          <a:xfrm>
            <a:off x="4465863" y="2512667"/>
            <a:ext cx="2447148" cy="318156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9"/>
          <p:cNvSpPr txBox="1"/>
          <p:nvPr>
            <p:ph idx="1" type="body"/>
          </p:nvPr>
        </p:nvSpPr>
        <p:spPr>
          <a:xfrm>
            <a:off x="7534655" y="2512666"/>
            <a:ext cx="4015087" cy="3356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Kuvataide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Liikunta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Media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Musiikki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Tanssi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Teatteritaide</a:t>
            </a: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14151" y="4316468"/>
            <a:ext cx="1475360" cy="148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/>
          <p:nvPr>
            <p:ph type="title"/>
          </p:nvPr>
        </p:nvSpPr>
        <p:spPr>
          <a:xfrm>
            <a:off x="1097280" y="286604"/>
            <a:ext cx="10058400" cy="971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4800"/>
              <a:buFont typeface="Calibri"/>
              <a:buNone/>
            </a:pPr>
            <a:r>
              <a:rPr b="1" lang="fi-FI">
                <a:solidFill>
                  <a:srgbClr val="31521B"/>
                </a:solidFill>
              </a:rPr>
              <a:t>Lohjan Yhteislyseon lukio</a:t>
            </a:r>
            <a:endParaRPr/>
          </a:p>
        </p:txBody>
      </p:sp>
      <p:sp>
        <p:nvSpPr>
          <p:cNvPr id="119" name="Google Shape;119;p2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b="6825" l="0" r="0" t="17308"/>
          <a:stretch/>
        </p:blipFill>
        <p:spPr>
          <a:xfrm>
            <a:off x="70728" y="1803035"/>
            <a:ext cx="11871039" cy="429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0"/>
          <p:cNvSpPr txBox="1"/>
          <p:nvPr>
            <p:ph type="title"/>
          </p:nvPr>
        </p:nvSpPr>
        <p:spPr>
          <a:xfrm>
            <a:off x="5144679" y="634946"/>
            <a:ext cx="640506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Kansainvälisyys </a:t>
            </a:r>
            <a:endParaRPr/>
          </a:p>
        </p:txBody>
      </p:sp>
      <p:pic>
        <p:nvPicPr>
          <p:cNvPr id="304" name="Google Shape;304;p20"/>
          <p:cNvPicPr preferRelativeResize="0"/>
          <p:nvPr/>
        </p:nvPicPr>
        <p:blipFill rotWithShape="1">
          <a:blip r:embed="rId3">
            <a:alphaModFix/>
          </a:blip>
          <a:srcRect b="-4" l="0" r="-4" t="9858"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 rotWithShape="1">
          <a:blip r:embed="rId4">
            <a:alphaModFix/>
          </a:blip>
          <a:srcRect b="3" l="23174" r="18377" t="0"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0"/>
          <p:cNvCxnSpPr/>
          <p:nvPr/>
        </p:nvCxnSpPr>
        <p:spPr>
          <a:xfrm>
            <a:off x="5181247" y="2086188"/>
            <a:ext cx="585216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7" name="Google Shape;307;p20"/>
          <p:cNvPicPr preferRelativeResize="0"/>
          <p:nvPr/>
        </p:nvPicPr>
        <p:blipFill rotWithShape="1">
          <a:blip r:embed="rId5">
            <a:alphaModFix/>
          </a:blip>
          <a:srcRect b="1452" l="0" r="3" t="5582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/>
          <p:nvPr>
            <p:ph idx="1" type="body"/>
          </p:nvPr>
        </p:nvSpPr>
        <p:spPr>
          <a:xfrm>
            <a:off x="5144679" y="2198914"/>
            <a:ext cx="6405063" cy="367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fi-FI"/>
              <a:t> </a:t>
            </a:r>
            <a:r>
              <a:rPr lang="fi-FI" sz="2400"/>
              <a:t>Opintomatkoja vaihteleviin kohteisiin:</a:t>
            </a:r>
            <a:endParaRPr/>
          </a:p>
          <a:p>
            <a:pPr indent="-182880" lvl="1" marL="38404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fi-FI" sz="2400"/>
              <a:t>Esim: Pariisi, Tukholma, Rooma, Lontoo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fi-FI" sz="2400"/>
              <a:t> Ystävyyskoulu Uslarissa, Saksassa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fi-FI" sz="2400"/>
              <a:t> Vaihto-opiskelijoita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fi-FI" sz="2400"/>
              <a:t> Kansainvälisiä vieraita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fi-FI" sz="2400"/>
              <a:t> Plan kummilapsi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fi-FI" sz="2400"/>
              <a:t> eTwinning</a:t>
            </a:r>
            <a:endParaRPr sz="2400"/>
          </a:p>
        </p:txBody>
      </p:sp>
      <p:sp>
        <p:nvSpPr>
          <p:cNvPr id="309" name="Google Shape;309;p20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0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7964" y="3150894"/>
            <a:ext cx="2642908" cy="272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40143" y="282811"/>
            <a:ext cx="1475360" cy="148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1"/>
          <p:cNvSpPr txBox="1"/>
          <p:nvPr>
            <p:ph type="title"/>
          </p:nvPr>
        </p:nvSpPr>
        <p:spPr>
          <a:xfrm>
            <a:off x="7534656" y="527623"/>
            <a:ext cx="4401452" cy="1558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Calibri"/>
              <a:buNone/>
            </a:pPr>
            <a:r>
              <a:rPr lang="fi-FI" sz="3400"/>
              <a:t>Hyvinvointia, </a:t>
            </a:r>
            <a:br>
              <a:rPr lang="fi-FI" sz="3400"/>
            </a:br>
            <a:r>
              <a:rPr lang="fi-FI" sz="3400"/>
              <a:t>kestävää kehitystä ja </a:t>
            </a:r>
            <a:br>
              <a:rPr lang="fi-FI" sz="3400"/>
            </a:br>
            <a:r>
              <a:rPr lang="fi-FI" sz="3400"/>
              <a:t>tukea opiskeluun</a:t>
            </a:r>
            <a:endParaRPr sz="3400"/>
          </a:p>
        </p:txBody>
      </p:sp>
      <p:pic>
        <p:nvPicPr>
          <p:cNvPr descr="Kuva, joka sisältää kohteen teksti, alkoholi&#10;&#10;Kuvaus luotu automaattisesti" id="319" name="Google Shape;319;p21"/>
          <p:cNvPicPr preferRelativeResize="0"/>
          <p:nvPr/>
        </p:nvPicPr>
        <p:blipFill rotWithShape="1">
          <a:blip r:embed="rId3">
            <a:alphaModFix/>
          </a:blip>
          <a:srcRect b="2" l="7327" r="6216" t="0"/>
          <a:stretch/>
        </p:blipFill>
        <p:spPr>
          <a:xfrm>
            <a:off x="628952" y="623178"/>
            <a:ext cx="3671055" cy="292348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1"/>
          <p:cNvSpPr/>
          <p:nvPr/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teksti, sisä, sotkuinen&#10;&#10;Kuvaus luotu automaattisesti" id="321" name="Google Shape;321;p21"/>
          <p:cNvPicPr preferRelativeResize="0"/>
          <p:nvPr/>
        </p:nvPicPr>
        <p:blipFill rotWithShape="1">
          <a:blip r:embed="rId4">
            <a:alphaModFix/>
          </a:blip>
          <a:srcRect b="48071" l="0" r="-1" t="3463"/>
          <a:stretch/>
        </p:blipFill>
        <p:spPr>
          <a:xfrm>
            <a:off x="4465863" y="623178"/>
            <a:ext cx="2447148" cy="1728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1"/>
          <p:cNvCxnSpPr/>
          <p:nvPr/>
        </p:nvCxnSpPr>
        <p:spPr>
          <a:xfrm>
            <a:off x="7685671" y="2085703"/>
            <a:ext cx="356616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21"/>
          <p:cNvSpPr/>
          <p:nvPr/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rgbClr val="D2CD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1"/>
          <p:cNvPicPr preferRelativeResize="0"/>
          <p:nvPr/>
        </p:nvPicPr>
        <p:blipFill rotWithShape="1">
          <a:blip r:embed="rId5">
            <a:alphaModFix/>
          </a:blip>
          <a:srcRect b="6879" l="0" r="-3" t="5770"/>
          <a:stretch/>
        </p:blipFill>
        <p:spPr>
          <a:xfrm>
            <a:off x="640080" y="3709572"/>
            <a:ext cx="3659927" cy="1973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sisä, lattia, sisäkatto&#10;&#10;Kuvaus luotu automaattisesti" id="325" name="Google Shape;325;p21"/>
          <p:cNvPicPr preferRelativeResize="0"/>
          <p:nvPr/>
        </p:nvPicPr>
        <p:blipFill rotWithShape="1">
          <a:blip r:embed="rId6">
            <a:alphaModFix/>
          </a:blip>
          <a:srcRect b="-2" l="0" r="2489" t="0"/>
          <a:stretch/>
        </p:blipFill>
        <p:spPr>
          <a:xfrm rot="5400000">
            <a:off x="4098653" y="2879877"/>
            <a:ext cx="3181568" cy="244714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>
            <p:ph idx="1" type="body"/>
          </p:nvPr>
        </p:nvSpPr>
        <p:spPr>
          <a:xfrm>
            <a:off x="7534655" y="2349167"/>
            <a:ext cx="4015087" cy="3519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Hyvät, kannustavat opettajat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Aktiivinen opiskelijakunta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”Apua saa aina, jos vaan pyytää”</a:t>
            </a: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/>
          <p:nvPr/>
        </p:nvSpPr>
        <p:spPr>
          <a:xfrm>
            <a:off x="0" y="0"/>
            <a:ext cx="12192000" cy="6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2"/>
          <p:cNvSpPr txBox="1"/>
          <p:nvPr>
            <p:ph type="title"/>
          </p:nvPr>
        </p:nvSpPr>
        <p:spPr>
          <a:xfrm>
            <a:off x="7859485" y="634946"/>
            <a:ext cx="36903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fi-FI" sz="3700"/>
              <a:t>Tule tutustumaan </a:t>
            </a:r>
            <a:endParaRPr sz="37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fi-FI" sz="3700"/>
              <a:t>lauantaina 18.1.2025 </a:t>
            </a:r>
            <a:br>
              <a:rPr lang="fi-FI" sz="3700"/>
            </a:br>
            <a:r>
              <a:rPr lang="fi-FI" sz="3700"/>
              <a:t>avoimiin oviin</a:t>
            </a:r>
            <a:endParaRPr sz="3700"/>
          </a:p>
        </p:txBody>
      </p:sp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 b="0" l="3138" r="0" t="0"/>
          <a:stretch/>
        </p:blipFill>
        <p:spPr>
          <a:xfrm>
            <a:off x="633999" y="640081"/>
            <a:ext cx="6909802" cy="5314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22"/>
          <p:cNvCxnSpPr/>
          <p:nvPr/>
        </p:nvCxnSpPr>
        <p:spPr>
          <a:xfrm>
            <a:off x="7892143" y="2085703"/>
            <a:ext cx="3566100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8" name="Google Shape;338;p22"/>
          <p:cNvSpPr txBox="1"/>
          <p:nvPr>
            <p:ph idx="1" type="body"/>
          </p:nvPr>
        </p:nvSpPr>
        <p:spPr>
          <a:xfrm>
            <a:off x="7768046" y="2323849"/>
            <a:ext cx="36903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778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fi-FI" sz="2800">
                <a:latin typeface="Calibri"/>
                <a:ea typeface="Calibri"/>
                <a:cs typeface="Calibri"/>
                <a:sym typeface="Calibri"/>
              </a:rPr>
              <a:t>Klo 9.00 –</a:t>
            </a:r>
            <a:r>
              <a:rPr lang="fi-FI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i-FI" sz="2800">
                <a:latin typeface="Calibri"/>
                <a:ea typeface="Calibri"/>
                <a:cs typeface="Calibri"/>
                <a:sym typeface="Calibri"/>
              </a:rPr>
              <a:t>13.00</a:t>
            </a:r>
            <a:endParaRPr/>
          </a:p>
          <a:p>
            <a:pPr indent="-17780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alibri"/>
              <a:buChar char=" "/>
            </a:pPr>
            <a:r>
              <a:rPr lang="fi-FI" sz="2800">
                <a:solidFill>
                  <a:schemeClr val="dk1"/>
                </a:solidFill>
              </a:rPr>
              <a:t>Lisätietoja: </a:t>
            </a:r>
            <a:r>
              <a:rPr lang="fi-FI" sz="28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www.lyll.fi</a:t>
            </a:r>
            <a:endParaRPr sz="2800">
              <a:solidFill>
                <a:schemeClr val="dk1"/>
              </a:solidFill>
            </a:endParaRPr>
          </a:p>
          <a:p>
            <a:pPr indent="0" lvl="0" marL="9144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2"/>
          <p:cNvSpPr/>
          <p:nvPr/>
        </p:nvSpPr>
        <p:spPr>
          <a:xfrm>
            <a:off x="15" y="6334316"/>
            <a:ext cx="121920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4279" y="3657579"/>
            <a:ext cx="5715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07589" y="3608974"/>
            <a:ext cx="7715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Ammatillinen vai lukio?</a:t>
            </a:r>
            <a:endParaRPr/>
          </a:p>
        </p:txBody>
      </p:sp>
      <p:sp>
        <p:nvSpPr>
          <p:cNvPr id="127" name="Google Shape;127;p3"/>
          <p:cNvSpPr txBox="1"/>
          <p:nvPr>
            <p:ph idx="1" type="body"/>
          </p:nvPr>
        </p:nvSpPr>
        <p:spPr>
          <a:xfrm>
            <a:off x="1097279" y="1920860"/>
            <a:ext cx="6454987" cy="3948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Molemmat reitit hyviä – mietittävä, millainen opiskelutapa nuorelle sopii parhaiten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Lukio on teoreettisempaa, vaatii paljon lukemista, kirjoittamista ja laskemista verrattuna ammatilliseen koulutukseen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Molemmista on hyvä reitti korkea-asteen opintoihin, erityisesti ammattikorkeakouluun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fi-FI"/>
              <a:t> </a:t>
            </a:r>
            <a:endParaRPr/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19466" r="20243" t="0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Lukio</a:t>
            </a:r>
            <a:endParaRPr/>
          </a:p>
        </p:txBody>
      </p:sp>
      <p:sp>
        <p:nvSpPr>
          <p:cNvPr id="135" name="Google Shape;135;p4"/>
          <p:cNvSpPr txBox="1"/>
          <p:nvPr>
            <p:ph idx="1" type="body"/>
          </p:nvPr>
        </p:nvSpPr>
        <p:spPr>
          <a:xfrm>
            <a:off x="914400" y="1845734"/>
            <a:ext cx="8238931" cy="4426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397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fi-FI" sz="2200"/>
              <a:t>T</a:t>
            </a:r>
            <a:r>
              <a:rPr lang="fi-FI" sz="2400"/>
              <a:t>ehtävänä valmistaa opiskelijat korkeakouluopintoihin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fi-FI" sz="2400"/>
              <a:t>Yleissivistävä</a:t>
            </a:r>
            <a:endParaRPr/>
          </a:p>
          <a:p>
            <a:pPr indent="-182880" lvl="1" marL="38404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◦"/>
            </a:pPr>
            <a:r>
              <a:rPr lang="fi-FI" sz="2200"/>
              <a:t>Kielet, matemaattiset aineet, reaaliaineet, taito- ja taideaineet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/>
          </a:p>
          <a:p>
            <a:pPr indent="-1397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 "/>
            </a:pPr>
            <a:r>
              <a:rPr lang="fi-FI" sz="2200"/>
              <a:t>Vastuu omasta opiskelusta ja opintojen etenemisestä</a:t>
            </a:r>
            <a:endParaRPr sz="2200"/>
          </a:p>
          <a:p>
            <a:pPr indent="-182880" lvl="1" marL="38354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200"/>
              <a:buChar char="◦"/>
            </a:pPr>
            <a:r>
              <a:rPr lang="fi-FI" sz="2200"/>
              <a:t>Suuret opetusryhmät (usein yli 30 opiskelijaa), ei pienryhmäopetusta</a:t>
            </a:r>
            <a:endParaRPr sz="2200"/>
          </a:p>
          <a:p>
            <a:pPr indent="-182880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◦"/>
            </a:pPr>
            <a:r>
              <a:rPr lang="fi-FI" sz="2200"/>
              <a:t>Vaihtuvat ryhmät ja opettajat</a:t>
            </a:r>
            <a:endParaRPr sz="2200"/>
          </a:p>
          <a:p>
            <a:pPr indent="-182880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◦"/>
            </a:pPr>
            <a:r>
              <a:rPr lang="fi-FI" sz="2200"/>
              <a:t>Laajat koealueet</a:t>
            </a:r>
            <a:endParaRPr/>
          </a:p>
          <a:p>
            <a:pPr indent="0" lvl="1" marL="20066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/>
          </a:p>
          <a:p>
            <a:pPr indent="0" lvl="1" marL="20066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fi-FI" sz="2200"/>
              <a:t>Lähtötaso perusopetuksen yleisopetuksen tasolta eteenpäin</a:t>
            </a:r>
            <a:endParaRPr sz="2200"/>
          </a:p>
          <a:p>
            <a:pPr indent="0" lvl="1" marL="20066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/>
          </a:p>
          <a:p>
            <a:pPr indent="-13970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Char char=" "/>
            </a:pPr>
            <a:br>
              <a:rPr lang="fi-FI" sz="2200"/>
            </a:br>
            <a:endParaRPr sz="1500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8558" y="4180114"/>
            <a:ext cx="2875150" cy="2016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 txBox="1"/>
          <p:nvPr>
            <p:ph type="title"/>
          </p:nvPr>
        </p:nvSpPr>
        <p:spPr>
          <a:xfrm>
            <a:off x="4974771" y="634946"/>
            <a:ext cx="6574972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Opiskelu lukiossa: työmäärä</a:t>
            </a:r>
            <a:endParaRPr/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330" y="640081"/>
            <a:ext cx="3560652" cy="5314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5"/>
          <p:cNvCxnSpPr/>
          <p:nvPr/>
        </p:nvCxnSpPr>
        <p:spPr>
          <a:xfrm>
            <a:off x="4974770" y="2086188"/>
            <a:ext cx="6089768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5"/>
          <p:cNvSpPr txBox="1"/>
          <p:nvPr>
            <p:ph idx="1" type="body"/>
          </p:nvPr>
        </p:nvSpPr>
        <p:spPr>
          <a:xfrm>
            <a:off x="4867446" y="2198914"/>
            <a:ext cx="6950605" cy="367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06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 "/>
            </a:pPr>
            <a:r>
              <a:rPr lang="fi-FI" sz="1900"/>
              <a:t>3(-4) vuotta, vähintään 150 opintopistettä, joista pakollisia 94-102op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900"/>
          </a:p>
          <a:p>
            <a:pPr indent="-12065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Char char=" "/>
            </a:pPr>
            <a:r>
              <a:rPr lang="fi-FI" sz="1900"/>
              <a:t>3 vuoden lukio-opinnot tarkoittaa keskimäärin 12 opintopistettä / periodi</a:t>
            </a:r>
            <a:endParaRPr/>
          </a:p>
          <a:p>
            <a:pPr indent="-12065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Noto Sans Symbols"/>
              <a:buChar char="🡪"/>
            </a:pPr>
            <a:r>
              <a:rPr lang="fi-FI" sz="1900"/>
              <a:t>työjärjestykseen tulee ainakin yksi klo 8.00 – 16.10 koulupäivä</a:t>
            </a:r>
            <a:endParaRPr/>
          </a:p>
          <a:p>
            <a:pPr indent="-12065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Noto Sans Symbols"/>
              <a:buChar char="🡪"/>
            </a:pPr>
            <a:r>
              <a:rPr lang="fi-FI" sz="1900"/>
              <a:t> opiskelijalla koulupäivien lisäksi myös kotitehtävät (läksyt, palautettavat tehtävät, sanakokeet yms.)</a:t>
            </a:r>
            <a:endParaRPr/>
          </a:p>
          <a:p>
            <a:pPr indent="-12065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Char char=" "/>
            </a:pPr>
            <a:r>
              <a:rPr lang="fi-FI" sz="1900"/>
              <a:t>Kotitehtäviin menee useimmilla noin tunti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900"/>
          </a:p>
        </p:txBody>
      </p:sp>
      <p:sp>
        <p:nvSpPr>
          <p:cNvPr id="146" name="Google Shape;146;p5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4" name="Google Shape;154;p6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6"/>
          <p:cNvSpPr/>
          <p:nvPr/>
        </p:nvSpPr>
        <p:spPr>
          <a:xfrm>
            <a:off x="0" y="0"/>
            <a:ext cx="1219045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"/>
          <p:cNvSpPr txBox="1"/>
          <p:nvPr>
            <p:ph type="title"/>
          </p:nvPr>
        </p:nvSpPr>
        <p:spPr>
          <a:xfrm>
            <a:off x="3293707" y="5143052"/>
            <a:ext cx="6494106" cy="15227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>
                <a:solidFill>
                  <a:srgbClr val="FFFFFF"/>
                </a:solidFill>
              </a:rPr>
              <a:t>Lukuvuosi jakaantuu 5 periodiin. Periodissa on 6 opetusviikkoa ja arviointiviikko.</a:t>
            </a: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Kuva, joka sisältää kohteen pöytä&#10;&#10;Kuvaus luotu automaattisesti" id="159" name="Google Shape;159;p6"/>
          <p:cNvPicPr preferRelativeResize="0"/>
          <p:nvPr/>
        </p:nvPicPr>
        <p:blipFill rotWithShape="1">
          <a:blip r:embed="rId3">
            <a:alphaModFix/>
          </a:blip>
          <a:srcRect b="20608" l="1521" r="3853" t="16892"/>
          <a:stretch/>
        </p:blipFill>
        <p:spPr>
          <a:xfrm>
            <a:off x="690283" y="192182"/>
            <a:ext cx="10920642" cy="4083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öytä&#10;&#10;Kuvaus luotu automaattisesti" id="160" name="Google Shape;160;p6"/>
          <p:cNvPicPr preferRelativeResize="0"/>
          <p:nvPr/>
        </p:nvPicPr>
        <p:blipFill rotWithShape="1">
          <a:blip r:embed="rId4">
            <a:alphaModFix/>
          </a:blip>
          <a:srcRect b="249" l="882" r="1176" t="0"/>
          <a:stretch/>
        </p:blipFill>
        <p:spPr>
          <a:xfrm>
            <a:off x="9931420" y="4459431"/>
            <a:ext cx="1817800" cy="2178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ristikko, kuitti&#10;&#10;Kuvaus luotu automaattisesti" id="161" name="Google Shape;161;p6"/>
          <p:cNvPicPr preferRelativeResize="0"/>
          <p:nvPr/>
        </p:nvPicPr>
        <p:blipFill rotWithShape="1">
          <a:blip r:embed="rId5">
            <a:alphaModFix/>
          </a:blip>
          <a:srcRect b="6382" l="6689" r="53174" t="-4019"/>
          <a:stretch/>
        </p:blipFill>
        <p:spPr>
          <a:xfrm>
            <a:off x="324991" y="3429010"/>
            <a:ext cx="2723477" cy="320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Lukio</a:t>
            </a:r>
            <a:endParaRPr/>
          </a:p>
        </p:txBody>
      </p:sp>
      <p:sp>
        <p:nvSpPr>
          <p:cNvPr id="167" name="Google Shape;167;p7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85000" lnSpcReduction="20000"/>
          </a:bodyPr>
          <a:lstStyle/>
          <a:p>
            <a:pPr indent="-140335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fi-FI" sz="2600"/>
              <a:t>Tärkeät valinnat lukion alussa:</a:t>
            </a:r>
            <a:endParaRPr sz="2600"/>
          </a:p>
          <a:p>
            <a:pPr indent="-182880" lvl="1" marL="38354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◦"/>
            </a:pPr>
            <a:r>
              <a:rPr lang="fi-FI" sz="2600"/>
              <a:t>Matematiikka </a:t>
            </a:r>
            <a:endParaRPr/>
          </a:p>
          <a:p>
            <a:pPr indent="0" lvl="2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fi-FI" sz="1900"/>
              <a:t>Pitkä matematiikka:</a:t>
            </a:r>
            <a:endParaRPr/>
          </a:p>
          <a:p>
            <a:pPr indent="-182880" lvl="3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1900"/>
              <a:t>Opintojaksoja joka periodissa, osassa myös kaksi </a:t>
            </a:r>
            <a:endParaRPr/>
          </a:p>
          <a:p>
            <a:pPr indent="-182880" lvl="3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1900"/>
              <a:t>Matematiikan opiskelu on laskemista päivittäin</a:t>
            </a:r>
            <a:endParaRPr/>
          </a:p>
          <a:p>
            <a:pPr indent="-182880" lvl="3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1900"/>
              <a:t>Valitse jos pidät matematiikasta ja olet selvinnyt siinä hyvin myös peruskoulussa</a:t>
            </a:r>
            <a:endParaRPr/>
          </a:p>
          <a:p>
            <a:pPr indent="-182880" lvl="3" marL="74980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1900"/>
              <a:t>Tasonvaihto matematiikassa on mahdollista</a:t>
            </a:r>
            <a:endParaRPr sz="1900"/>
          </a:p>
          <a:p>
            <a:pPr indent="-42545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600"/>
          </a:p>
          <a:p>
            <a:pPr indent="-182880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2600"/>
              <a:t>Kielet: englanti ja ruotsi kaikilla, B2-kieltä voi jatkaa, B3-kielen voi aloittaa lukiossa</a:t>
            </a:r>
            <a:endParaRPr/>
          </a:p>
          <a:p>
            <a:pPr indent="-42545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600"/>
          </a:p>
          <a:p>
            <a:pPr indent="-182880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2600"/>
              <a:t>Taide- ja taitoaineet</a:t>
            </a:r>
            <a:endParaRPr/>
          </a:p>
          <a:p>
            <a:pPr indent="-42545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600"/>
          </a:p>
          <a:p>
            <a:pPr indent="-182880" lvl="1" marL="38354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◦"/>
            </a:pPr>
            <a:r>
              <a:rPr lang="fi-FI" sz="2600"/>
              <a:t>Valtakunnalliset valinnaiset ja koulukohtaiset opintojaksot suuremmassa roolissa opintojen edetessä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8"/>
          <p:cNvPicPr preferRelativeResize="0"/>
          <p:nvPr/>
        </p:nvPicPr>
        <p:blipFill rotWithShape="1">
          <a:blip r:embed="rId3">
            <a:alphaModFix/>
          </a:blip>
          <a:srcRect b="4896" l="28009" r="9769" t="15238"/>
          <a:stretch/>
        </p:blipFill>
        <p:spPr>
          <a:xfrm>
            <a:off x="1512767" y="0"/>
            <a:ext cx="8774702" cy="633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 txBox="1"/>
          <p:nvPr>
            <p:ph type="title"/>
          </p:nvPr>
        </p:nvSpPr>
        <p:spPr>
          <a:xfrm>
            <a:off x="4974771" y="634946"/>
            <a:ext cx="6574972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fi-FI"/>
              <a:t>Lohjan Yhteislyseon lukio</a:t>
            </a: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 b="-1" l="36247" r="13494" t="0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9"/>
          <p:cNvCxnSpPr/>
          <p:nvPr/>
        </p:nvCxnSpPr>
        <p:spPr>
          <a:xfrm>
            <a:off x="4974770" y="2086188"/>
            <a:ext cx="6089768" cy="0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9"/>
          <p:cNvSpPr txBox="1"/>
          <p:nvPr>
            <p:ph idx="1" type="body"/>
          </p:nvPr>
        </p:nvSpPr>
        <p:spPr>
          <a:xfrm>
            <a:off x="4974769" y="2198914"/>
            <a:ext cx="6574973" cy="367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433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fi-FI" sz="2200"/>
              <a:t>Perinteikäs ja monipuolinen yleislukio, jossa laaja opintotarjonta</a:t>
            </a:r>
            <a:endParaRPr/>
          </a:p>
          <a:p>
            <a:pPr indent="-156206" lvl="1" marL="38404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98"/>
              <a:buFont typeface="Arial"/>
              <a:buChar char="•"/>
            </a:pPr>
            <a:r>
              <a:rPr lang="fi-FI" sz="2200"/>
              <a:t>Voit rakentaa itsellesi  vaikka ”erikoislukion”</a:t>
            </a:r>
            <a:endParaRPr/>
          </a:p>
          <a:p>
            <a:pPr indent="-156206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8"/>
              <a:buFont typeface="Arial"/>
              <a:buChar char="•"/>
            </a:pPr>
            <a:r>
              <a:rPr lang="fi-FI" sz="2200"/>
              <a:t>Urheiluvalmennuksen linja</a:t>
            </a:r>
            <a:endParaRPr/>
          </a:p>
          <a:p>
            <a:pPr indent="-156206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8"/>
              <a:buFont typeface="Arial"/>
              <a:buChar char="•"/>
            </a:pPr>
            <a:r>
              <a:rPr lang="fi-FI" sz="2200"/>
              <a:t>UUTENA: taidelinja</a:t>
            </a:r>
            <a:endParaRPr/>
          </a:p>
          <a:p>
            <a:pPr indent="-35683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8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6"/>
              <a:buNone/>
            </a:pPr>
            <a:r>
              <a:rPr lang="fi-FI" sz="2200"/>
              <a:t>Syksyllä 2024 sisäänpääsy ka. 7,54</a:t>
            </a:r>
            <a:endParaRPr/>
          </a:p>
          <a:p>
            <a:pPr indent="-156206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8"/>
              <a:buFont typeface="Arial"/>
              <a:buChar char="•"/>
            </a:pPr>
            <a:r>
              <a:rPr lang="fi-FI" sz="2200"/>
              <a:t>yli 8,5 ka oli noin 60 %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6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0005" y="4330849"/>
            <a:ext cx="1477730" cy="148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">
  <a:themeElements>
    <a:clrScheme name="Retr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2019-11-27T08:31:49Z</dcterms:created>
  <dc:creator>Koski-Stremmelaar Pia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0x010100C48FF82C873FA845904894544B47E1C0</vt:lpwstr>
  </property>
</Properties>
</file>