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63" r:id="rId4"/>
    <p:sldId id="258" r:id="rId5"/>
    <p:sldId id="259" r:id="rId6"/>
    <p:sldId id="260" r:id="rId7"/>
    <p:sldId id="264"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23" d="100"/>
          <a:sy n="123" d="100"/>
        </p:scale>
        <p:origin x="114"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fi-FI"/>
              <a:t>Muokkaa perustyyl. napsautt.</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12/2/2020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fi-FI"/>
              <a:t>Muokkaa perustyyl. napsautt.</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fi-FI"/>
              <a:t>Muokkaa perustyyl. napsautt.</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12/2/2020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fi-FI"/>
              <a:t>Muokkaa perustyyl. napsautt.</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fi-FI"/>
              <a:t>Muokkaa perustyyl. napsautt.</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12/2/2020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fi-FI"/>
              <a:t>Muokkaa perustyyl. napsautt.</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12/2/2020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fi-FI"/>
              <a:t>Muokkaa perustyyl. napsautt.</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5125305" y="1488985"/>
            <a:ext cx="6264350" cy="1696853"/>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Content Placeholder 5"/>
          <p:cNvSpPr>
            <a:spLocks noGrp="1"/>
          </p:cNvSpPr>
          <p:nvPr>
            <p:ph sz="quarter" idx="4"/>
          </p:nvPr>
        </p:nvSpPr>
        <p:spPr>
          <a:xfrm>
            <a:off x="5118447" y="4351687"/>
            <a:ext cx="6265588" cy="170406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12/2/2020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fi-FI"/>
              <a:t>Muokkaa perustyyl. napsautt.</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12/2/2020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fi-FI"/>
              <a:t>Muokkaa perustyyl. napsautt.</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Date Placeholder 4"/>
          <p:cNvSpPr>
            <a:spLocks noGrp="1"/>
          </p:cNvSpPr>
          <p:nvPr>
            <p:ph type="dt" sz="half" idx="10"/>
          </p:nvPr>
        </p:nvSpPr>
        <p:spPr/>
        <p:txBody>
          <a:bodyPr/>
          <a:lstStyle/>
          <a:p>
            <a:fld id="{48A87A34-81AB-432B-8DAE-1953F412C126}" type="datetimeFigureOut">
              <a:rPr lang="en-US" dirty="0"/>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fi-FI"/>
              <a:t>Muokkaa perustyyl. napsautt.</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12/2/2020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fi-FI"/>
              <a:t>Muokkaa perustyyl. napsautt.</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12/2/2020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88631" y="2349924"/>
            <a:ext cx="3520637" cy="3027987"/>
          </a:xfrm>
        </p:spPr>
        <p:txBody>
          <a:bodyPr/>
          <a:lstStyle/>
          <a:p>
            <a:r>
              <a:rPr lang="fi-FI" dirty="0"/>
              <a:t>12. Verotus – </a:t>
            </a:r>
            <a:br>
              <a:rPr lang="fi-FI" dirty="0"/>
            </a:br>
            <a:r>
              <a:rPr lang="fi-FI" dirty="0"/>
              <a:t>valtion perusta</a:t>
            </a:r>
          </a:p>
        </p:txBody>
      </p:sp>
      <p:sp>
        <p:nvSpPr>
          <p:cNvPr id="5" name="Sisällön paikkamerkki 4">
            <a:extLst>
              <a:ext uri="{FF2B5EF4-FFF2-40B4-BE49-F238E27FC236}">
                <a16:creationId xmlns:a16="http://schemas.microsoft.com/office/drawing/2014/main" id="{02797AD7-50C0-4825-AB08-F1E13D185F64}"/>
              </a:ext>
            </a:extLst>
          </p:cNvPr>
          <p:cNvSpPr>
            <a:spLocks noGrp="1"/>
          </p:cNvSpPr>
          <p:nvPr>
            <p:ph idx="1"/>
          </p:nvPr>
        </p:nvSpPr>
        <p:spPr/>
        <p:txBody>
          <a:bodyPr/>
          <a:lstStyle/>
          <a:p>
            <a:endParaRPr lang="fi-FI"/>
          </a:p>
        </p:txBody>
      </p:sp>
      <p:pic>
        <p:nvPicPr>
          <p:cNvPr id="4" name="Kuva 3">
            <a:extLst>
              <a:ext uri="{FF2B5EF4-FFF2-40B4-BE49-F238E27FC236}">
                <a16:creationId xmlns:a16="http://schemas.microsoft.com/office/drawing/2014/main" id="{ADB5B446-199A-4B36-B843-E3701C068004}"/>
              </a:ext>
            </a:extLst>
          </p:cNvPr>
          <p:cNvPicPr>
            <a:picLocks noChangeAspect="1"/>
          </p:cNvPicPr>
          <p:nvPr/>
        </p:nvPicPr>
        <p:blipFill>
          <a:blip r:embed="rId2"/>
          <a:stretch>
            <a:fillRect/>
          </a:stretch>
        </p:blipFill>
        <p:spPr>
          <a:xfrm>
            <a:off x="5771999" y="1871118"/>
            <a:ext cx="4974767" cy="3414056"/>
          </a:xfrm>
          <a:prstGeom prst="rect">
            <a:avLst/>
          </a:prstGeom>
        </p:spPr>
      </p:pic>
    </p:spTree>
    <p:extLst>
      <p:ext uri="{BB962C8B-B14F-4D97-AF65-F5344CB8AC3E}">
        <p14:creationId xmlns:p14="http://schemas.microsoft.com/office/powerpoint/2010/main" val="3405580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BB84602-455A-44F8-8B89-4C526E77887E}"/>
              </a:ext>
            </a:extLst>
          </p:cNvPr>
          <p:cNvSpPr>
            <a:spLocks noGrp="1"/>
          </p:cNvSpPr>
          <p:nvPr>
            <p:ph type="title"/>
          </p:nvPr>
        </p:nvSpPr>
        <p:spPr/>
        <p:txBody>
          <a:bodyPr>
            <a:normAutofit fontScale="90000"/>
          </a:bodyPr>
          <a:lstStyle/>
          <a:p>
            <a:r>
              <a:rPr lang="fi-FI" dirty="0"/>
              <a:t>Mistä asioista Tiia maksaa veroja päivän aikana?</a:t>
            </a:r>
          </a:p>
        </p:txBody>
      </p:sp>
      <p:sp>
        <p:nvSpPr>
          <p:cNvPr id="3" name="Sisällön paikkamerkki 2">
            <a:extLst>
              <a:ext uri="{FF2B5EF4-FFF2-40B4-BE49-F238E27FC236}">
                <a16:creationId xmlns:a16="http://schemas.microsoft.com/office/drawing/2014/main" id="{C638AC70-16DB-400B-B8B4-CF49DC1BA390}"/>
              </a:ext>
            </a:extLst>
          </p:cNvPr>
          <p:cNvSpPr>
            <a:spLocks noGrp="1"/>
          </p:cNvSpPr>
          <p:nvPr>
            <p:ph idx="1"/>
          </p:nvPr>
        </p:nvSpPr>
        <p:spPr/>
        <p:txBody>
          <a:bodyPr/>
          <a:lstStyle/>
          <a:p>
            <a:r>
              <a:rPr lang="fi-FI" dirty="0"/>
              <a:t>Tiia on töissä urheilukaupan myyjänä. Tänään on palkkapäivä. Tiia käy työpäivän päätteeksi kampaajalla, ostaa pitsan ja ajaa taksilla yksiöönsä, jonka osti viime kuussa. Tiia laittaa valot päälle, käy suihkussa ja ryhtyy katsomaan televisiosta lempisarjaansa.</a:t>
            </a:r>
          </a:p>
        </p:txBody>
      </p:sp>
    </p:spTree>
    <p:extLst>
      <p:ext uri="{BB962C8B-B14F-4D97-AF65-F5344CB8AC3E}">
        <p14:creationId xmlns:p14="http://schemas.microsoft.com/office/powerpoint/2010/main" val="3072994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F0503EB-F3A3-4B38-A87B-B777CE8299CF}"/>
              </a:ext>
            </a:extLst>
          </p:cNvPr>
          <p:cNvSpPr>
            <a:spLocks noGrp="1"/>
          </p:cNvSpPr>
          <p:nvPr>
            <p:ph type="title"/>
          </p:nvPr>
        </p:nvSpPr>
        <p:spPr/>
        <p:txBody>
          <a:bodyPr>
            <a:normAutofit fontScale="90000"/>
          </a:bodyPr>
          <a:lstStyle/>
          <a:p>
            <a:r>
              <a:rPr lang="fi-FI" dirty="0"/>
              <a:t>Mistä asioista Tiia maksaa veroja päivän aikana?</a:t>
            </a:r>
          </a:p>
        </p:txBody>
      </p:sp>
      <p:sp>
        <p:nvSpPr>
          <p:cNvPr id="3" name="Sisällön paikkamerkki 2">
            <a:extLst>
              <a:ext uri="{FF2B5EF4-FFF2-40B4-BE49-F238E27FC236}">
                <a16:creationId xmlns:a16="http://schemas.microsoft.com/office/drawing/2014/main" id="{17A1D48C-2297-4D2C-A7A5-A3B18AA29C4D}"/>
              </a:ext>
            </a:extLst>
          </p:cNvPr>
          <p:cNvSpPr>
            <a:spLocks noGrp="1"/>
          </p:cNvSpPr>
          <p:nvPr>
            <p:ph idx="1"/>
          </p:nvPr>
        </p:nvSpPr>
        <p:spPr/>
        <p:txBody>
          <a:bodyPr>
            <a:normAutofit/>
          </a:bodyPr>
          <a:lstStyle/>
          <a:p>
            <a:pPr marL="0" indent="0">
              <a:buNone/>
            </a:pPr>
            <a:r>
              <a:rPr lang="fi-FI" dirty="0"/>
              <a:t>Tiia maksaa</a:t>
            </a:r>
          </a:p>
          <a:p>
            <a:r>
              <a:rPr lang="fi-FI" dirty="0" err="1"/>
              <a:t>ansiotuloveroa</a:t>
            </a:r>
            <a:r>
              <a:rPr lang="fi-FI" dirty="0"/>
              <a:t> palkastaan (kunnalle ja valtiolle)</a:t>
            </a:r>
          </a:p>
          <a:p>
            <a:r>
              <a:rPr lang="fi-FI" dirty="0"/>
              <a:t>mahdollisesti kirkollisveroa palkastaan</a:t>
            </a:r>
          </a:p>
          <a:p>
            <a:r>
              <a:rPr lang="fi-FI" dirty="0"/>
              <a:t>arvonlisäveroa kampaajalla käynnistä</a:t>
            </a:r>
          </a:p>
          <a:p>
            <a:r>
              <a:rPr lang="fi-FI" dirty="0"/>
              <a:t>arvonlisäveroa pitsasta </a:t>
            </a:r>
          </a:p>
          <a:p>
            <a:r>
              <a:rPr lang="fi-FI" dirty="0"/>
              <a:t>arvonlisäveroa taksimatkasta</a:t>
            </a:r>
          </a:p>
          <a:p>
            <a:r>
              <a:rPr lang="fi-FI" dirty="0"/>
              <a:t>arvonlisäveroa valaistuksesta ja muusta sähkön kulutuksesta</a:t>
            </a:r>
          </a:p>
          <a:p>
            <a:r>
              <a:rPr lang="fi-FI" dirty="0"/>
              <a:t>arvonlisäveroa vesimaksusta </a:t>
            </a:r>
          </a:p>
          <a:p>
            <a:r>
              <a:rPr lang="fi-FI" dirty="0"/>
              <a:t>Yle-veroa (vaikka ei käyttäisikään Ylen palveluita)</a:t>
            </a:r>
          </a:p>
          <a:p>
            <a:r>
              <a:rPr lang="fi-FI" dirty="0" err="1"/>
              <a:t>varainsiirtoveroa</a:t>
            </a:r>
            <a:r>
              <a:rPr lang="fi-FI" dirty="0"/>
              <a:t> asuntokaupasta.</a:t>
            </a:r>
          </a:p>
        </p:txBody>
      </p:sp>
    </p:spTree>
    <p:extLst>
      <p:ext uri="{BB962C8B-B14F-4D97-AF65-F5344CB8AC3E}">
        <p14:creationId xmlns:p14="http://schemas.microsoft.com/office/powerpoint/2010/main" val="4267841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2. Määrittele termit</a:t>
            </a:r>
          </a:p>
        </p:txBody>
      </p:sp>
      <p:sp>
        <p:nvSpPr>
          <p:cNvPr id="3" name="Sisällön paikkamerkki 2"/>
          <p:cNvSpPr>
            <a:spLocks noGrp="1"/>
          </p:cNvSpPr>
          <p:nvPr>
            <p:ph idx="1"/>
          </p:nvPr>
        </p:nvSpPr>
        <p:spPr/>
        <p:txBody>
          <a:bodyPr>
            <a:normAutofit fontScale="85000" lnSpcReduction="10000"/>
          </a:bodyPr>
          <a:lstStyle/>
          <a:p>
            <a:pPr marL="0" indent="0">
              <a:buNone/>
            </a:pPr>
            <a:r>
              <a:rPr lang="fi-FI" dirty="0"/>
              <a:t>A. ANSIOTULOVERO</a:t>
            </a:r>
          </a:p>
          <a:p>
            <a:r>
              <a:rPr lang="fi-FI" dirty="0" err="1"/>
              <a:t>Ansiotulovero</a:t>
            </a:r>
            <a:r>
              <a:rPr lang="fi-FI" dirty="0"/>
              <a:t> on työntekijän palkasta perittävää veroa.</a:t>
            </a:r>
          </a:p>
          <a:p>
            <a:pPr marL="0" indent="0">
              <a:buNone/>
            </a:pPr>
            <a:r>
              <a:rPr lang="fi-FI" dirty="0"/>
              <a:t>B. PROGRESSIIVINEN VEROTUS</a:t>
            </a:r>
          </a:p>
          <a:p>
            <a:r>
              <a:rPr lang="fi-FI" dirty="0"/>
              <a:t>Mitä isompi palkka, sitä isompi veroprosentti ja sitä suurempi verotus  eli veroprosentti nousee tulojen kasvaessa.</a:t>
            </a:r>
          </a:p>
          <a:p>
            <a:pPr marL="0" indent="0">
              <a:buNone/>
            </a:pPr>
            <a:r>
              <a:rPr lang="fi-FI" dirty="0"/>
              <a:t>C. BUDJETTI</a:t>
            </a:r>
          </a:p>
          <a:p>
            <a:r>
              <a:rPr lang="fi-FI" dirty="0"/>
              <a:t>Budjetti on vuosittainen tulo- ja menoarvio.</a:t>
            </a:r>
          </a:p>
          <a:p>
            <a:pPr marL="0" indent="0">
              <a:buNone/>
            </a:pPr>
            <a:r>
              <a:rPr lang="fi-FI" dirty="0"/>
              <a:t>D. VALTIONOSUUS</a:t>
            </a:r>
          </a:p>
          <a:p>
            <a:r>
              <a:rPr lang="fi-FI" dirty="0"/>
              <a:t>Valtionosuus tarkoittaa valtion kunnille maksamaa taloudellista tukea, jonka avulla kunnat järjestävät valtion määräämät peruspalvelut.</a:t>
            </a:r>
          </a:p>
          <a:p>
            <a:pPr marL="0" indent="0">
              <a:buNone/>
            </a:pPr>
            <a:r>
              <a:rPr lang="fi-FI" dirty="0"/>
              <a:t>E. HARMAA TALOUS</a:t>
            </a:r>
          </a:p>
          <a:p>
            <a:r>
              <a:rPr lang="fi-FI" dirty="0"/>
              <a:t>”pimeää työtä”</a:t>
            </a:r>
          </a:p>
          <a:p>
            <a:r>
              <a:rPr lang="fi-FI" dirty="0"/>
              <a:t>Verojen ja muiden lakisääteisten maksujen maksamatta jättäminen.</a:t>
            </a:r>
          </a:p>
        </p:txBody>
      </p:sp>
    </p:spTree>
    <p:extLst>
      <p:ext uri="{BB962C8B-B14F-4D97-AF65-F5344CB8AC3E}">
        <p14:creationId xmlns:p14="http://schemas.microsoft.com/office/powerpoint/2010/main" val="2679329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Mitä eroa on välillisillä ja välittömillä veroilla? </a:t>
            </a:r>
          </a:p>
        </p:txBody>
      </p:sp>
      <p:sp>
        <p:nvSpPr>
          <p:cNvPr id="3" name="Sisällön paikkamerkki 2"/>
          <p:cNvSpPr>
            <a:spLocks noGrp="1"/>
          </p:cNvSpPr>
          <p:nvPr>
            <p:ph idx="1"/>
          </p:nvPr>
        </p:nvSpPr>
        <p:spPr/>
        <p:txBody>
          <a:bodyPr/>
          <a:lstStyle/>
          <a:p>
            <a:r>
              <a:rPr lang="fi-FI" sz="2400" dirty="0"/>
              <a:t>Välilliset verot sisältyvät hintoihin (valmisteverot, alv. ym.). </a:t>
            </a:r>
          </a:p>
          <a:p>
            <a:r>
              <a:rPr lang="fi-FI" sz="2400" dirty="0"/>
              <a:t>Välittömät verot maksetaan erilaisista tuloista, usein ennen kuin ihminen saa ne itselleen (ansiotulot, osingot ym.).</a:t>
            </a:r>
          </a:p>
          <a:p>
            <a:endParaRPr lang="fi-FI" dirty="0"/>
          </a:p>
        </p:txBody>
      </p:sp>
    </p:spTree>
    <p:extLst>
      <p:ext uri="{BB962C8B-B14F-4D97-AF65-F5344CB8AC3E}">
        <p14:creationId xmlns:p14="http://schemas.microsoft.com/office/powerpoint/2010/main" val="786911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88631" y="2547257"/>
            <a:ext cx="3498979" cy="1920240"/>
          </a:xfrm>
        </p:spPr>
        <p:txBody>
          <a:bodyPr>
            <a:noAutofit/>
          </a:bodyPr>
          <a:lstStyle/>
          <a:p>
            <a:r>
              <a:rPr lang="fi-FI" sz="3200" dirty="0"/>
              <a:t>Minkälaisilla perusteilla verojen keräämistä voidaan toisaalta puolustaa, toisaalta vastustaa?</a:t>
            </a:r>
            <a:br>
              <a:rPr lang="fi-FI" sz="3200" dirty="0"/>
            </a:br>
            <a:endParaRPr lang="fi-FI" sz="3200" dirty="0"/>
          </a:p>
        </p:txBody>
      </p:sp>
      <p:sp>
        <p:nvSpPr>
          <p:cNvPr id="3" name="Sisällön paikkamerkki 2"/>
          <p:cNvSpPr>
            <a:spLocks noGrp="1"/>
          </p:cNvSpPr>
          <p:nvPr>
            <p:ph idx="1"/>
          </p:nvPr>
        </p:nvSpPr>
        <p:spPr/>
        <p:txBody>
          <a:bodyPr/>
          <a:lstStyle/>
          <a:p>
            <a:r>
              <a:rPr lang="fi-FI" sz="2000" b="1" dirty="0"/>
              <a:t>Puolustus: </a:t>
            </a:r>
          </a:p>
          <a:p>
            <a:r>
              <a:rPr lang="fi-FI" sz="2000" dirty="0"/>
              <a:t>Ilman verorahoja yhteiskunta ei toimi (poliisi, tieverkosto, virkamiesten palkat jne.). </a:t>
            </a:r>
          </a:p>
          <a:p>
            <a:r>
              <a:rPr lang="fi-FI" sz="2000" dirty="0"/>
              <a:t>Verojen avulla ylläpidetään tasa-arvoista yhteiskuntaa (koulutus, terveydenhuolto, tulonsiirrot ym.)</a:t>
            </a:r>
          </a:p>
          <a:p>
            <a:pPr marL="0" indent="0">
              <a:buNone/>
            </a:pPr>
            <a:endParaRPr lang="fi-FI" dirty="0"/>
          </a:p>
          <a:p>
            <a:r>
              <a:rPr lang="fi-FI" sz="2000" b="1" dirty="0"/>
              <a:t>Vastustus: </a:t>
            </a:r>
          </a:p>
          <a:p>
            <a:r>
              <a:rPr lang="fi-FI" sz="2000" dirty="0"/>
              <a:t>Jos verotus on kireää, ei ole kovin kannustavaa tehdä työtä, yrittää tai kuluttaa. </a:t>
            </a:r>
          </a:p>
          <a:p>
            <a:r>
              <a:rPr lang="fi-FI" sz="2000" dirty="0"/>
              <a:t>Osa verorahoilla kustannettavista palveluista voitaisiin tehdä sellaisiksi, että käyttäjä maksaa.</a:t>
            </a:r>
          </a:p>
          <a:p>
            <a:endParaRPr lang="fi-FI" dirty="0"/>
          </a:p>
        </p:txBody>
      </p:sp>
    </p:spTree>
    <p:extLst>
      <p:ext uri="{BB962C8B-B14F-4D97-AF65-F5344CB8AC3E}">
        <p14:creationId xmlns:p14="http://schemas.microsoft.com/office/powerpoint/2010/main" val="23799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C515750-FBEA-445E-B598-A3E1DDAE8482}"/>
              </a:ext>
            </a:extLst>
          </p:cNvPr>
          <p:cNvSpPr>
            <a:spLocks noGrp="1"/>
          </p:cNvSpPr>
          <p:nvPr>
            <p:ph type="title"/>
          </p:nvPr>
        </p:nvSpPr>
        <p:spPr/>
        <p:txBody>
          <a:bodyPr/>
          <a:lstStyle/>
          <a:p>
            <a:r>
              <a:rPr lang="fi-FI" dirty="0"/>
              <a:t>HARMAA TALOUS</a:t>
            </a:r>
          </a:p>
        </p:txBody>
      </p:sp>
      <p:sp>
        <p:nvSpPr>
          <p:cNvPr id="3" name="Sisällön paikkamerkki 2">
            <a:extLst>
              <a:ext uri="{FF2B5EF4-FFF2-40B4-BE49-F238E27FC236}">
                <a16:creationId xmlns:a16="http://schemas.microsoft.com/office/drawing/2014/main" id="{88B69E76-1EFD-4933-A53C-912F3C3A4D6C}"/>
              </a:ext>
            </a:extLst>
          </p:cNvPr>
          <p:cNvSpPr>
            <a:spLocks noGrp="1"/>
          </p:cNvSpPr>
          <p:nvPr>
            <p:ph idx="1"/>
          </p:nvPr>
        </p:nvSpPr>
        <p:spPr>
          <a:xfrm>
            <a:off x="5118447" y="803186"/>
            <a:ext cx="6745506" cy="5721600"/>
          </a:xfrm>
        </p:spPr>
        <p:txBody>
          <a:bodyPr>
            <a:normAutofit fontScale="70000" lnSpcReduction="20000"/>
          </a:bodyPr>
          <a:lstStyle/>
          <a:p>
            <a:pPr marL="0" indent="0">
              <a:buNone/>
            </a:pPr>
            <a:r>
              <a:rPr lang="fi-FI" b="1" dirty="0"/>
              <a:t>Mistä johtuu?</a:t>
            </a:r>
          </a:p>
          <a:p>
            <a:r>
              <a:rPr lang="fi-FI" dirty="0"/>
              <a:t>epärehellisyys</a:t>
            </a:r>
          </a:p>
          <a:p>
            <a:r>
              <a:rPr lang="fi-FI" dirty="0"/>
              <a:t>valvonnan puute</a:t>
            </a:r>
          </a:p>
          <a:p>
            <a:r>
              <a:rPr lang="fi-FI" dirty="0"/>
              <a:t>korkeat verot</a:t>
            </a:r>
          </a:p>
          <a:p>
            <a:pPr marL="0" indent="0">
              <a:buNone/>
            </a:pPr>
            <a:endParaRPr lang="fi-FI" dirty="0"/>
          </a:p>
          <a:p>
            <a:pPr marL="0" indent="0">
              <a:buNone/>
            </a:pPr>
            <a:r>
              <a:rPr lang="fi-FI" b="1" dirty="0"/>
              <a:t>Mitä haittaa?</a:t>
            </a:r>
          </a:p>
          <a:p>
            <a:r>
              <a:rPr lang="fi-FI" dirty="0"/>
              <a:t>Muut joutuvat maksamaan enemmän veroja, kun valtio menettää verotuloja.</a:t>
            </a:r>
          </a:p>
          <a:p>
            <a:r>
              <a:rPr lang="fi-FI" dirty="0"/>
              <a:t>Yrittäjien välinen kilpailu vääristyy.</a:t>
            </a:r>
          </a:p>
          <a:p>
            <a:r>
              <a:rPr lang="fi-FI" dirty="0"/>
              <a:t>Työntekijällä ei ole turvaa (esim. työtapaturmat, työttömyys).</a:t>
            </a:r>
          </a:p>
          <a:p>
            <a:r>
              <a:rPr lang="fi-FI" dirty="0"/>
              <a:t>Kiinni jääminen aiheuttaa lisäveroja tai rikossyytteen.</a:t>
            </a:r>
          </a:p>
          <a:p>
            <a:r>
              <a:rPr lang="fi-FI" dirty="0"/>
              <a:t>Yrityksen vakuutukset eivät korvaa mahdollista vahinkoa.</a:t>
            </a:r>
          </a:p>
          <a:p>
            <a:r>
              <a:rPr lang="fi-FI" dirty="0"/>
              <a:t>Jos työn jälki ei miellytä, on vaikea vaatia takuuta tai hyvitystä.</a:t>
            </a:r>
          </a:p>
          <a:p>
            <a:endParaRPr lang="fi-FI" dirty="0"/>
          </a:p>
          <a:p>
            <a:pPr marL="0" indent="0">
              <a:buNone/>
            </a:pPr>
            <a:r>
              <a:rPr lang="fi-FI" b="1" dirty="0"/>
              <a:t>Miten voi torjua?</a:t>
            </a:r>
          </a:p>
          <a:p>
            <a:r>
              <a:rPr lang="fi-FI" dirty="0"/>
              <a:t>valistus</a:t>
            </a:r>
          </a:p>
          <a:p>
            <a:r>
              <a:rPr lang="fi-FI" dirty="0"/>
              <a:t>valvonta</a:t>
            </a:r>
          </a:p>
          <a:p>
            <a:r>
              <a:rPr lang="fi-FI" dirty="0"/>
              <a:t>kuittipakko</a:t>
            </a:r>
          </a:p>
        </p:txBody>
      </p:sp>
    </p:spTree>
    <p:extLst>
      <p:ext uri="{BB962C8B-B14F-4D97-AF65-F5344CB8AC3E}">
        <p14:creationId xmlns:p14="http://schemas.microsoft.com/office/powerpoint/2010/main" val="3009680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88631" y="2349925"/>
            <a:ext cx="3017163" cy="2456442"/>
          </a:xfrm>
        </p:spPr>
        <p:txBody>
          <a:bodyPr>
            <a:normAutofit fontScale="90000"/>
          </a:bodyPr>
          <a:lstStyle/>
          <a:p>
            <a:r>
              <a:rPr lang="fi-FI" dirty="0"/>
              <a:t>Mitä haittaa harmaasta taloudesta on tai voi olla? </a:t>
            </a:r>
          </a:p>
        </p:txBody>
      </p:sp>
      <p:sp>
        <p:nvSpPr>
          <p:cNvPr id="3" name="Sisällön paikkamerkki 2"/>
          <p:cNvSpPr>
            <a:spLocks noGrp="1"/>
          </p:cNvSpPr>
          <p:nvPr>
            <p:ph idx="1"/>
          </p:nvPr>
        </p:nvSpPr>
        <p:spPr>
          <a:xfrm>
            <a:off x="4663440" y="365760"/>
            <a:ext cx="7067005" cy="6335486"/>
          </a:xfrm>
        </p:spPr>
        <p:txBody>
          <a:bodyPr>
            <a:normAutofit fontScale="92500" lnSpcReduction="20000"/>
          </a:bodyPr>
          <a:lstStyle/>
          <a:p>
            <a:pPr marL="0" indent="0">
              <a:buNone/>
            </a:pPr>
            <a:r>
              <a:rPr lang="fi-FI" dirty="0"/>
              <a:t>a) pimeän työn tehneelle yritykselle </a:t>
            </a:r>
          </a:p>
          <a:p>
            <a:r>
              <a:rPr lang="fi-FI" dirty="0"/>
              <a:t>Veronkiertoon syyllistynyt yritys ja sen omistajat voivat saada suuria jälkiveroja ja rikossyytteen.</a:t>
            </a:r>
          </a:p>
          <a:p>
            <a:pPr marL="0" indent="0">
              <a:buNone/>
            </a:pPr>
            <a:r>
              <a:rPr lang="fi-FI" dirty="0"/>
              <a:t>b) pimeästi palkatulle työntekijälle </a:t>
            </a:r>
          </a:p>
          <a:p>
            <a:r>
              <a:rPr lang="fi-FI" dirty="0"/>
              <a:t>Ei vakuutuksia onnettomuuden varalle tai irtisanomissuojaa. </a:t>
            </a:r>
          </a:p>
          <a:p>
            <a:r>
              <a:rPr lang="fi-FI" dirty="0"/>
              <a:t> Kiinni jääminen aiheuttaa lisäveroja tai rikossyytteen. </a:t>
            </a:r>
          </a:p>
          <a:p>
            <a:r>
              <a:rPr lang="fi-FI" dirty="0"/>
              <a:t>Työeläkettä ei kerry ja työtodistusta on vaikea saada.</a:t>
            </a:r>
          </a:p>
          <a:p>
            <a:pPr marL="0" indent="0">
              <a:buNone/>
            </a:pPr>
            <a:r>
              <a:rPr lang="fi-FI" dirty="0"/>
              <a:t>c) työurakan pimeästi maksaneelle asiakkaalle</a:t>
            </a:r>
          </a:p>
          <a:p>
            <a:r>
              <a:rPr lang="fi-FI" dirty="0"/>
              <a:t>Yrityksen vakuutukset eivät korvaa mahdollista vahinkoa.</a:t>
            </a:r>
          </a:p>
          <a:p>
            <a:r>
              <a:rPr lang="fi-FI" dirty="0"/>
              <a:t>Jos työn jälki ei miellytä, on vaikea vaatia takuuta tai hyvitystä.</a:t>
            </a:r>
          </a:p>
          <a:p>
            <a:pPr marL="0" indent="0">
              <a:buNone/>
            </a:pPr>
            <a:r>
              <a:rPr lang="fi-FI" dirty="0"/>
              <a:t>d) rehellisille yrittäjille </a:t>
            </a:r>
          </a:p>
          <a:p>
            <a:r>
              <a:rPr lang="fi-FI" dirty="0"/>
              <a:t>On vaikea pärjätä hintakilpailussa, jos muut yritykset eivät maksa verojaan.</a:t>
            </a:r>
          </a:p>
          <a:p>
            <a:pPr marL="0" indent="0">
              <a:buNone/>
            </a:pPr>
            <a:r>
              <a:rPr lang="fi-FI" dirty="0"/>
              <a:t>e) kunnalle ja valtiolle? </a:t>
            </a:r>
          </a:p>
          <a:p>
            <a:r>
              <a:rPr lang="fi-FI" dirty="0"/>
              <a:t>Ne menettävät verotulojaan, jolloin kaikki kärsivät. Menetettyjen verotulojen vuoksi rehelliset ihmiset ja yritykset joutuvat maksamaan normaalia korkeampia veroja.</a:t>
            </a:r>
          </a:p>
        </p:txBody>
      </p:sp>
    </p:spTree>
    <p:extLst>
      <p:ext uri="{BB962C8B-B14F-4D97-AF65-F5344CB8AC3E}">
        <p14:creationId xmlns:p14="http://schemas.microsoft.com/office/powerpoint/2010/main" val="3951858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78C30D"/>
      </a:accent1>
      <a:accent2>
        <a:srgbClr val="099B62"/>
      </a:accent2>
      <a:accent3>
        <a:srgbClr val="21CFDF"/>
      </a:accent3>
      <a:accent4>
        <a:srgbClr val="179FDF"/>
      </a:accent4>
      <a:accent5>
        <a:srgbClr val="E75710"/>
      </a:accent5>
      <a:accent6>
        <a:srgbClr val="F89C19"/>
      </a:accent6>
      <a:hlink>
        <a:srgbClr val="7CDE25"/>
      </a:hlink>
      <a:folHlink>
        <a:srgbClr val="BCE8A8"/>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EF0781-FB17-4F1F-B3B1-699933968CEA}"/>
    </a:ext>
  </a:extLst>
</a:theme>
</file>

<file path=docProps/app.xml><?xml version="1.0" encoding="utf-8"?>
<Properties xmlns="http://schemas.openxmlformats.org/officeDocument/2006/extended-properties" xmlns:vt="http://schemas.openxmlformats.org/officeDocument/2006/docPropsVTypes">
  <Template>TM16401371[[fn=Atlas]]</Template>
  <TotalTime>218</TotalTime>
  <Words>491</Words>
  <Application>Microsoft Office PowerPoint</Application>
  <PresentationFormat>Laajakuva</PresentationFormat>
  <Paragraphs>69</Paragraphs>
  <Slides>8</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8</vt:i4>
      </vt:variant>
    </vt:vector>
  </HeadingPairs>
  <TitlesOfParts>
    <vt:vector size="12" baseType="lpstr">
      <vt:lpstr>Calibri Light</vt:lpstr>
      <vt:lpstr>Rockwell</vt:lpstr>
      <vt:lpstr>Wingdings</vt:lpstr>
      <vt:lpstr>Atlas</vt:lpstr>
      <vt:lpstr>12. Verotus –  valtion perusta</vt:lpstr>
      <vt:lpstr>Mistä asioista Tiia maksaa veroja päivän aikana?</vt:lpstr>
      <vt:lpstr>Mistä asioista Tiia maksaa veroja päivän aikana?</vt:lpstr>
      <vt:lpstr>2. Määrittele termit</vt:lpstr>
      <vt:lpstr>Mitä eroa on välillisillä ja välittömillä veroilla? </vt:lpstr>
      <vt:lpstr>Minkälaisilla perusteilla verojen keräämistä voidaan toisaalta puolustaa, toisaalta vastustaa? </vt:lpstr>
      <vt:lpstr>HARMAA TALOUS</vt:lpstr>
      <vt:lpstr>Mitä haittaa harmaasta taloudesta on tai voi olla?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Verotus – raha kiertää kuntien ja valtion kautta</dc:title>
  <dc:creator>Opettaja</dc:creator>
  <cp:lastModifiedBy>Mervi Niskakoski</cp:lastModifiedBy>
  <cp:revision>10</cp:revision>
  <dcterms:created xsi:type="dcterms:W3CDTF">2017-10-16T11:44:03Z</dcterms:created>
  <dcterms:modified xsi:type="dcterms:W3CDTF">2020-12-02T10:24:16Z</dcterms:modified>
</cp:coreProperties>
</file>