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15" r:id="rId2"/>
    <p:sldId id="346" r:id="rId3"/>
    <p:sldId id="360" r:id="rId4"/>
    <p:sldId id="361" r:id="rId5"/>
    <p:sldId id="347" r:id="rId6"/>
    <p:sldId id="359" r:id="rId7"/>
    <p:sldId id="340" r:id="rId8"/>
    <p:sldId id="342" r:id="rId9"/>
    <p:sldId id="358" r:id="rId1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88"/>
    <a:srgbClr val="FAA00E"/>
    <a:srgbClr val="FAA516"/>
    <a:srgbClr val="FBA420"/>
    <a:srgbClr val="FEA517"/>
    <a:srgbClr val="D7C084"/>
    <a:srgbClr val="B9D5F6"/>
    <a:srgbClr val="BB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Normaali tyyli 3 - Korostu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9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9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4B12726F-F59F-489D-AE50-1D955A52932E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90" y="9428164"/>
            <a:ext cx="2946400" cy="49688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1D2C7926-EFEE-4019-8D58-C5D108B25C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9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93B8-F7B2-45AF-A4E9-521F0D794694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0CFCC-4986-4D7D-8B63-8D9094EE9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90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CFCC-4986-4D7D-8B63-8D9094EE9F0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08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CFCC-4986-4D7D-8B63-8D9094EE9F0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06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8915400" y="5915025"/>
            <a:ext cx="32766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3481570"/>
            <a:ext cx="10363200" cy="1470025"/>
          </a:xfrm>
        </p:spPr>
        <p:txBody>
          <a:bodyPr/>
          <a:lstStyle>
            <a:lvl1pPr algn="ctr">
              <a:defRPr sz="5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5397500"/>
            <a:ext cx="8534400" cy="10082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999" y="543402"/>
            <a:ext cx="3818855" cy="22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4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EB220F-77FE-2B4F-92DD-A1C1E7A3B16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37704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BC07B4-FE8E-CE49-89EC-9E6D8CF6DC3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</p:spTree>
    <p:extLst>
      <p:ext uri="{BB962C8B-B14F-4D97-AF65-F5344CB8AC3E}">
        <p14:creationId xmlns:p14="http://schemas.microsoft.com/office/powerpoint/2010/main" val="286383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B06F-A8ED-1F48-9EEF-8AA1581A1A9E}" type="datetimeFigureOut">
              <a:rPr lang="fi-FI"/>
              <a:pPr>
                <a:defRPr/>
              </a:pPr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3BF6F5-9612-B545-980B-39031E58D10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927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505D-5597-744F-864B-B4D7460774F1}" type="datetimeFigureOut">
              <a:rPr lang="fi-FI"/>
              <a:pPr>
                <a:defRPr/>
              </a:pPr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38C0B-3E53-E84E-A768-9FFBB737230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726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49ACFE-B4D3-EE4D-B15C-BB2B7EC0F1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2402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06462"/>
          </a:xfrm>
        </p:spPr>
        <p:txBody>
          <a:bodyPr anchor="t" anchorCtr="0"/>
          <a:lstStyle>
            <a:lvl1pPr>
              <a:defRPr sz="2000"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49ACFE-B4D3-EE4D-B15C-BB2B7EC0F1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89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04FD54-94C1-E440-8791-47BFA6F8605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4000" y="5935092"/>
            <a:ext cx="1498600" cy="7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056C36-E914-9D4A-8CE9-921C773551D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4934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E5B12A-9B97-A846-AD07-F8F61AB953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6878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B6A847-484A-2C40-A143-47923D9A8C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7647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192088" y="149225"/>
            <a:ext cx="4049712" cy="6607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46228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22800" y="274638"/>
            <a:ext cx="718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4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7608888" y="1549400"/>
            <a:ext cx="4341812" cy="455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2032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203200" y="274638"/>
            <a:ext cx="117856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1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609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6D94F8-24AC-FE44-8750-38ECF2C5F1BE}" type="datetimeFigureOut">
              <a:rPr lang="fi-FI" smtClean="0"/>
              <a:pPr>
                <a:defRPr/>
              </a:pPr>
              <a:t>2.10.2018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96900" y="6356351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3B9EE08-021B-EB46-8857-5C09F1038281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45600" y="6202668"/>
            <a:ext cx="2641600" cy="4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5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FB672C"/>
                </a:solidFill>
              </a:rPr>
              <a:t>Vauhtia Etelä- ja Länsi-Lapin vieraslajeille -hanke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Lapin Maa- ja </a:t>
            </a:r>
            <a:r>
              <a:rPr lang="fi-FI" dirty="0" err="1"/>
              <a:t>kotitalousnaiset</a:t>
            </a:r>
            <a:r>
              <a:rPr lang="fi-FI" dirty="0"/>
              <a:t> ry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62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fi-FI" dirty="0"/>
              <a:t> Hankkeen tietoja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09600" y="1143001"/>
            <a:ext cx="11414760" cy="4983479"/>
          </a:xfrm>
        </p:spPr>
        <p:txBody>
          <a:bodyPr/>
          <a:lstStyle/>
          <a:p>
            <a:pPr lvl="0"/>
            <a:r>
              <a:rPr lang="fi-FI" sz="2800" dirty="0">
                <a:solidFill>
                  <a:prstClr val="black"/>
                </a:solidFill>
              </a:rPr>
              <a:t>1.4.2017 – 31.12.2018</a:t>
            </a:r>
          </a:p>
          <a:p>
            <a:pPr lvl="0"/>
            <a:r>
              <a:rPr lang="fi-FI" sz="2800" dirty="0">
                <a:solidFill>
                  <a:prstClr val="black"/>
                </a:solidFill>
              </a:rPr>
              <a:t>Hankkeen rahoittaa </a:t>
            </a:r>
            <a:r>
              <a:rPr lang="fi-FI" sz="2800" b="1" dirty="0">
                <a:solidFill>
                  <a:prstClr val="black"/>
                </a:solidFill>
              </a:rPr>
              <a:t>Outokaira </a:t>
            </a:r>
            <a:r>
              <a:rPr lang="fi-FI" sz="2800" b="1" dirty="0" err="1">
                <a:solidFill>
                  <a:prstClr val="black"/>
                </a:solidFill>
              </a:rPr>
              <a:t>Tuottamhan</a:t>
            </a:r>
            <a:r>
              <a:rPr lang="fi-FI" sz="2800" b="1" dirty="0">
                <a:solidFill>
                  <a:prstClr val="black"/>
                </a:solidFill>
              </a:rPr>
              <a:t> ry </a:t>
            </a:r>
            <a:r>
              <a:rPr lang="fi-FI" sz="2800" dirty="0">
                <a:solidFill>
                  <a:prstClr val="black"/>
                </a:solidFill>
              </a:rPr>
              <a:t>ja </a:t>
            </a:r>
            <a:r>
              <a:rPr lang="fi-FI" sz="2800" b="1" dirty="0">
                <a:solidFill>
                  <a:prstClr val="black"/>
                </a:solidFill>
              </a:rPr>
              <a:t>Peräpohjolan </a:t>
            </a:r>
            <a:r>
              <a:rPr lang="fi-FI" sz="2800" b="1" dirty="0" err="1">
                <a:solidFill>
                  <a:prstClr val="black"/>
                </a:solidFill>
              </a:rPr>
              <a:t>Leader</a:t>
            </a:r>
            <a:r>
              <a:rPr lang="fi-FI" sz="2800" b="1" dirty="0">
                <a:solidFill>
                  <a:prstClr val="black"/>
                </a:solidFill>
              </a:rPr>
              <a:t> ry </a:t>
            </a:r>
            <a:r>
              <a:rPr lang="fi-FI" sz="2800" dirty="0">
                <a:solidFill>
                  <a:prstClr val="black"/>
                </a:solidFill>
              </a:rPr>
              <a:t>Manner-Suomen maaseudun kehittämisohjelmasta 2014-2020.</a:t>
            </a:r>
          </a:p>
          <a:p>
            <a:pPr lvl="0"/>
            <a:r>
              <a:rPr lang="fi-FI" sz="2800" dirty="0">
                <a:solidFill>
                  <a:prstClr val="black"/>
                </a:solidFill>
              </a:rPr>
              <a:t>Toimintaa kahdeksan kunnan/kaupungin alueella: </a:t>
            </a:r>
            <a:r>
              <a:rPr lang="fi-FI" sz="2800" b="1" dirty="0">
                <a:solidFill>
                  <a:prstClr val="black"/>
                </a:solidFill>
              </a:rPr>
              <a:t>Keminmaa, Pello, Ranua, Rovaniemi, Simo, Tervola, Tornio ja Ylitornio</a:t>
            </a:r>
            <a:r>
              <a:rPr lang="fi-FI" sz="28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fi-FI" sz="2800" dirty="0">
                <a:solidFill>
                  <a:prstClr val="black"/>
                </a:solidFill>
              </a:rPr>
              <a:t>Hankkeen tavoitteena on ollut tiedottaa alueen kuntien viranomaisia ja asukkaita vieraslajien haitoista, kartoittaa vieraslajiesiintymiä sekä toteuttaa vieraslajien torjuntaa käytännössä alueiden asukkaiden ja maanomistajien kanssa.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5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8DCA4C8-D1CC-476B-8F06-3947E3C9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Ryhmätyöaiheet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0D23C3E-73DF-472D-82FE-52EAA04F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”Vieraslajien torjunta ja leviämisen ennaltaehkäisy”</a:t>
            </a:r>
          </a:p>
          <a:p>
            <a:r>
              <a:rPr lang="fi-FI" dirty="0"/>
              <a:t>”Vieraslajien torjunta ja leviämisen ennaltaehkäisy lainsäädännössä”</a:t>
            </a:r>
          </a:p>
          <a:p>
            <a:r>
              <a:rPr lang="fi-FI" dirty="0"/>
              <a:t>Voidaan pohtia myös itse vieraslajien tuomia ”ongelmia” ja miten niihin sopeudutaan</a:t>
            </a:r>
          </a:p>
        </p:txBody>
      </p:sp>
    </p:spTree>
    <p:extLst>
      <p:ext uri="{BB962C8B-B14F-4D97-AF65-F5344CB8AC3E}">
        <p14:creationId xmlns:p14="http://schemas.microsoft.com/office/powerpoint/2010/main" val="3475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781F04C-2086-48BE-A4CA-4423683D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Vieraslajiasiaa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2895BD5-9EC9-4AE3-A0AE-CF1F3F981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Vieraslajit.fi</a:t>
            </a:r>
          </a:p>
          <a:p>
            <a:r>
              <a:rPr lang="fi-FI" dirty="0"/>
              <a:t>Luontoturva</a:t>
            </a:r>
          </a:p>
          <a:p>
            <a:r>
              <a:rPr lang="fi-FI" dirty="0"/>
              <a:t>Terve askel luontoon</a:t>
            </a:r>
          </a:p>
        </p:txBody>
      </p:sp>
    </p:spTree>
    <p:extLst>
      <p:ext uri="{BB962C8B-B14F-4D97-AF65-F5344CB8AC3E}">
        <p14:creationId xmlns:p14="http://schemas.microsoft.com/office/powerpoint/2010/main" val="23674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203200" y="1338469"/>
            <a:ext cx="6290365" cy="5208105"/>
          </a:xfrm>
        </p:spPr>
        <p:txBody>
          <a:bodyPr/>
          <a:lstStyle/>
          <a:p>
            <a:r>
              <a:rPr lang="fi-FI" sz="2400" b="1" dirty="0"/>
              <a:t>Hankkeessa on edetty kuntalähtöisesti</a:t>
            </a:r>
          </a:p>
          <a:p>
            <a:r>
              <a:rPr lang="fi-FI" sz="2400" dirty="0"/>
              <a:t>Pyrittiin suunnittelemaan vieraslajien torjuntaa ja neuvontaa eritellysti kuntakohtaisesti</a:t>
            </a:r>
          </a:p>
          <a:p>
            <a:r>
              <a:rPr lang="fi-FI" sz="2400" dirty="0"/>
              <a:t>Kunnat ja kaupungit tärkeässä roolissa hankkeen toteutuksessa</a:t>
            </a:r>
          </a:p>
          <a:p>
            <a:pPr marL="0" indent="0">
              <a:buNone/>
            </a:pPr>
            <a:r>
              <a:rPr lang="fi-FI" sz="2400" dirty="0"/>
              <a:t>	- Yhteistyö, toimintaan osallistuminen, tiedon jakaminen</a:t>
            </a:r>
          </a:p>
          <a:p>
            <a:r>
              <a:rPr lang="fi-FI" sz="2400" dirty="0"/>
              <a:t>Lisäksi myös alueen paikallisjärjestöt ja toimijat lähteneet hyvin matkaan ja auttaneet toteutuksessa omalta osaltaan</a:t>
            </a:r>
          </a:p>
          <a:p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03200" y="176006"/>
            <a:ext cx="11785600" cy="893762"/>
          </a:xfrm>
        </p:spPr>
        <p:txBody>
          <a:bodyPr/>
          <a:lstStyle/>
          <a:p>
            <a:r>
              <a:rPr lang="fi-FI" dirty="0"/>
              <a:t>Hankkeen toiminta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37D24083-5328-4CEE-A126-8E95CA76C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20" y="1230152"/>
            <a:ext cx="5698675" cy="31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9D1678F-CAC0-4C12-85B5-E19DE3AF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06017"/>
            <a:ext cx="11105322" cy="689113"/>
          </a:xfrm>
        </p:spPr>
        <p:txBody>
          <a:bodyPr/>
          <a:lstStyle/>
          <a:p>
            <a:r>
              <a:rPr lang="fi-FI" dirty="0"/>
              <a:t>Hankkeen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B3525EB-B221-4B94-A6CB-E2E130D90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967409"/>
            <a:ext cx="11714922" cy="5013262"/>
          </a:xfrm>
        </p:spPr>
        <p:txBody>
          <a:bodyPr/>
          <a:lstStyle/>
          <a:p>
            <a:r>
              <a:rPr lang="fi-FI" sz="2400" b="1" dirty="0"/>
              <a:t>Alueiden kartoitus </a:t>
            </a:r>
            <a:r>
              <a:rPr lang="fi-FI" sz="2400" dirty="0"/>
              <a:t>ja havaintoilmoitusten vastaanottaminen</a:t>
            </a:r>
          </a:p>
          <a:p>
            <a:r>
              <a:rPr lang="fi-FI" sz="2400" b="1" dirty="0"/>
              <a:t>Tapahtumien järjestäminen ja niihin osallistuminen </a:t>
            </a:r>
          </a:p>
          <a:p>
            <a:r>
              <a:rPr lang="fi-FI" sz="2400" b="1" dirty="0"/>
              <a:t>Torjuntatalkoiden järjestämiset </a:t>
            </a:r>
            <a:r>
              <a:rPr lang="fi-FI" sz="2400" dirty="0"/>
              <a:t>– torjuttavat kohteet valittiin mm. esiintymän laajuuden, haitallisuuden, alueen ympäristön merkittävyyden perusteella</a:t>
            </a:r>
          </a:p>
          <a:p>
            <a:r>
              <a:rPr lang="fi-FI" sz="2400" b="1" dirty="0"/>
              <a:t>Torjuntatyön tarve vaihteli </a:t>
            </a: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400" dirty="0"/>
              <a:t>Torjuntaa järjestettiin 1-3 kohteelle kunnittain ja jokaista torjuttavaa kohdetta torjuttiin 1-3 kertaa. Osalle kohteista riitti yksi torjuntakerta hankkeen toimesta, sillä esim. yksityiset maanomistajat jatkoivat itsenäisesti vieraslajin torjuntaa </a:t>
            </a:r>
            <a:r>
              <a:rPr lang="fi-FI" sz="2400" dirty="0" err="1"/>
              <a:t>kys</a:t>
            </a:r>
            <a:r>
              <a:rPr lang="fi-FI" sz="2400" dirty="0"/>
              <a:t>. kohteessa.</a:t>
            </a:r>
          </a:p>
          <a:p>
            <a:r>
              <a:rPr lang="fi-FI" sz="2400" b="1" dirty="0"/>
              <a:t>Neuvontaa</a:t>
            </a:r>
            <a:r>
              <a:rPr lang="fi-FI" sz="2400" dirty="0"/>
              <a:t> vieraslajeihin liittyen</a:t>
            </a:r>
          </a:p>
          <a:p>
            <a:r>
              <a:rPr lang="fi-FI" sz="2400" dirty="0"/>
              <a:t>Lisäksi työpajapäiviä ja tiedotustilaisuuksia järjestettiin </a:t>
            </a:r>
            <a:r>
              <a:rPr lang="fi-FI" sz="2400" b="1" dirty="0"/>
              <a:t>kouluille ja päiväkodeille</a:t>
            </a:r>
          </a:p>
        </p:txBody>
      </p:sp>
    </p:spTree>
    <p:extLst>
      <p:ext uri="{BB962C8B-B14F-4D97-AF65-F5344CB8AC3E}">
        <p14:creationId xmlns:p14="http://schemas.microsoft.com/office/powerpoint/2010/main" val="71699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Positiivisuus; hyvän asian puolesta tekeminen ja mukava talkoohenki</a:t>
            </a:r>
          </a:p>
          <a:p>
            <a:r>
              <a:rPr lang="fi-FI" dirty="0"/>
              <a:t>Mielenkiinnon herääminen aiheeseen</a:t>
            </a:r>
          </a:p>
          <a:p>
            <a:r>
              <a:rPr lang="fi-FI" dirty="0"/>
              <a:t>Maanomistajien ja kunnan rooli/velvollisuus herätti keskustelua</a:t>
            </a:r>
          </a:p>
          <a:p>
            <a:r>
              <a:rPr lang="fi-FI" dirty="0"/>
              <a:t>Torjuntaan osallistuminen sai talkoolaiset ideoimaan jopa omien torjuntatalkoiden järjestämistä keskenään jatkoa ajatellen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Talkoot</a:t>
            </a:r>
          </a:p>
        </p:txBody>
      </p:sp>
      <p:pic>
        <p:nvPicPr>
          <p:cNvPr id="5" name="Kuvan paikkamerkki 8">
            <a:extLst>
              <a:ext uri="{FF2B5EF4-FFF2-40B4-BE49-F238E27FC236}">
                <a16:creationId xmlns:a16="http://schemas.microsoft.com/office/drawing/2014/main" xmlns="" id="{75222209-7FEB-414E-9392-17B6CCEA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4114"/>
          <a:stretch>
            <a:fillRect/>
          </a:stretch>
        </p:blipFill>
        <p:spPr bwMode="auto">
          <a:xfrm>
            <a:off x="192088" y="52983"/>
            <a:ext cx="4202112" cy="68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18450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09600" y="91440"/>
            <a:ext cx="10972800" cy="777240"/>
          </a:xfrm>
        </p:spPr>
        <p:txBody>
          <a:bodyPr/>
          <a:lstStyle/>
          <a:p>
            <a:r>
              <a:rPr lang="fi-FI" dirty="0"/>
              <a:t>Hankkeen tulokset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159026" y="1113183"/>
            <a:ext cx="11865334" cy="5653377"/>
          </a:xfrm>
        </p:spPr>
        <p:txBody>
          <a:bodyPr/>
          <a:lstStyle/>
          <a:p>
            <a:r>
              <a:rPr lang="fi-FI" sz="2400" b="1" dirty="0"/>
              <a:t>Lappilaiset ovat heränneet vieraslajien aiheuttamiin mahdollisiin uhkiin</a:t>
            </a:r>
          </a:p>
          <a:p>
            <a:r>
              <a:rPr lang="fi-FI" sz="2400" dirty="0"/>
              <a:t>Alueen asukkaat osaavat </a:t>
            </a:r>
            <a:r>
              <a:rPr lang="fi-FI" sz="2400" b="1" dirty="0"/>
              <a:t>tunnistaa</a:t>
            </a:r>
            <a:r>
              <a:rPr lang="fi-FI" sz="2400" dirty="0"/>
              <a:t> haitalliset vieraslajit, </a:t>
            </a:r>
            <a:r>
              <a:rPr lang="fi-FI" sz="2400" b="1" dirty="0"/>
              <a:t>kartoittaa </a:t>
            </a:r>
            <a:r>
              <a:rPr lang="fi-FI" sz="2400" dirty="0"/>
              <a:t>mahdolliset vieraslajiesiintymät omalla asuinalueellaan sekä </a:t>
            </a:r>
            <a:r>
              <a:rPr lang="fi-FI" sz="2400" b="1" dirty="0"/>
              <a:t>neuvoa</a:t>
            </a:r>
            <a:r>
              <a:rPr lang="fi-FI" sz="2400" dirty="0"/>
              <a:t> muita vieraslajien torjunnassa</a:t>
            </a:r>
          </a:p>
          <a:p>
            <a:r>
              <a:rPr lang="fi-FI" sz="2400" dirty="0"/>
              <a:t>Alueen väestö, kunnat, viranomaiset ja muut toimijat on pyritty saamaan </a:t>
            </a:r>
            <a:r>
              <a:rPr lang="fi-FI" sz="2400" b="1" dirty="0"/>
              <a:t>sitoutumaan vieraslajien torjuntaan </a:t>
            </a:r>
            <a:r>
              <a:rPr lang="fi-FI" sz="2400" dirty="0"/>
              <a:t>–puutteita vielä on: kunnat pitäisi saada vielä paremmin sitoutumaan, osaaminen/kiinnostus voi olla vähäistä</a:t>
            </a:r>
          </a:p>
          <a:p>
            <a:r>
              <a:rPr lang="fi-FI" sz="2400" dirty="0"/>
              <a:t>Hankkeessa vahvistettu </a:t>
            </a:r>
            <a:r>
              <a:rPr lang="fi-FI" sz="2400" b="1" dirty="0"/>
              <a:t>yhteistyötä ja verkostoitumista </a:t>
            </a:r>
            <a:r>
              <a:rPr lang="fi-FI" sz="2400" dirty="0"/>
              <a:t>eri toimijoiden välillä </a:t>
            </a:r>
            <a:r>
              <a:rPr lang="fi-FI" sz="2400" dirty="0">
                <a:sym typeface="Wingdings" panose="05000000000000000000" pitchFamily="2" charset="2"/>
              </a:rPr>
              <a:t> yhteistyötä, ajantasaisen tiedon välittämistä ja opastusta vieraslajeihin liittyen jatkossakin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</a:t>
            </a:r>
            <a:r>
              <a:rPr lang="fi-FI" sz="2400" b="1" dirty="0"/>
              <a:t>Tavoitteena hävittää vieraslajiesiintymät niiden valtaamilta alueilta pysyvästi – </a:t>
            </a:r>
            <a:r>
              <a:rPr lang="fi-FI" sz="2400" dirty="0"/>
              <a:t>Vaatii vielä työtä sitoutumisen osalta ja alueen ihmisten informoinnissa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899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217738"/>
            <a:ext cx="10972800" cy="1143000"/>
          </a:xfrm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6000" dirty="0">
                <a:solidFill>
                  <a:prstClr val="white"/>
                </a:solidFill>
                <a:ea typeface="+mn-ea"/>
              </a:rPr>
              <a:t>MAA- JA KOTITALOUSNAISET</a:t>
            </a:r>
            <a:br>
              <a:rPr lang="fi-FI" sz="6000" dirty="0">
                <a:solidFill>
                  <a:prstClr val="white"/>
                </a:solidFill>
                <a:ea typeface="+mn-ea"/>
              </a:rPr>
            </a:br>
            <a:r>
              <a:rPr lang="fi-FI" sz="4400" b="0" i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Juuret maalla</a:t>
            </a:r>
          </a:p>
        </p:txBody>
      </p:sp>
    </p:spTree>
    <p:extLst>
      <p:ext uri="{BB962C8B-B14F-4D97-AF65-F5344CB8AC3E}">
        <p14:creationId xmlns:p14="http://schemas.microsoft.com/office/powerpoint/2010/main" val="33829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ajakotitalousnaiset">
  <a:themeElements>
    <a:clrScheme name="mjnk2">
      <a:dk1>
        <a:sysClr val="windowText" lastClr="000000"/>
      </a:dk1>
      <a:lt1>
        <a:sysClr val="window" lastClr="FFFFFF"/>
      </a:lt1>
      <a:dk2>
        <a:srgbClr val="FB672C"/>
      </a:dk2>
      <a:lt2>
        <a:srgbClr val="FFFFFE"/>
      </a:lt2>
      <a:accent1>
        <a:srgbClr val="FB672C"/>
      </a:accent1>
      <a:accent2>
        <a:srgbClr val="00B395"/>
      </a:accent2>
      <a:accent3>
        <a:srgbClr val="AD152D"/>
      </a:accent3>
      <a:accent4>
        <a:srgbClr val="FEC307"/>
      </a:accent4>
      <a:accent5>
        <a:srgbClr val="585858"/>
      </a:accent5>
      <a:accent6>
        <a:srgbClr val="4A4A4A"/>
      </a:accent6>
      <a:hlink>
        <a:srgbClr val="38A895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343</Words>
  <Application>Microsoft Office PowerPoint</Application>
  <PresentationFormat>Laajakuva</PresentationFormat>
  <Paragraphs>43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Georgia</vt:lpstr>
      <vt:lpstr>Wingdings</vt:lpstr>
      <vt:lpstr>maajakotitalousnaiset</vt:lpstr>
      <vt:lpstr>Vauhtia Etelä- ja Länsi-Lapin vieraslajeille -hanke</vt:lpstr>
      <vt:lpstr> Hankkeen tietoja</vt:lpstr>
      <vt:lpstr>Ryhmätyöaiheet</vt:lpstr>
      <vt:lpstr>Vieraslajiasiaa</vt:lpstr>
      <vt:lpstr>Hankkeen toiminta</vt:lpstr>
      <vt:lpstr>Hankkeen toiminta</vt:lpstr>
      <vt:lpstr>Talkoot</vt:lpstr>
      <vt:lpstr>Hankkeen tulokset</vt:lpstr>
      <vt:lpstr>MAA- JA KOTITALOUSNAISET Juuret maalla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Silja Nousiainen</dc:creator>
  <cp:lastModifiedBy>Juuso Pyörälä</cp:lastModifiedBy>
  <cp:revision>343</cp:revision>
  <cp:lastPrinted>2015-09-21T08:22:18Z</cp:lastPrinted>
  <dcterms:created xsi:type="dcterms:W3CDTF">2015-01-22T10:42:18Z</dcterms:created>
  <dcterms:modified xsi:type="dcterms:W3CDTF">2018-10-02T06:21:49Z</dcterms:modified>
</cp:coreProperties>
</file>