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328" r:id="rId5"/>
    <p:sldId id="336" r:id="rId6"/>
    <p:sldId id="333" r:id="rId7"/>
    <p:sldId id="304" r:id="rId8"/>
    <p:sldId id="339" r:id="rId9"/>
    <p:sldId id="338" r:id="rId10"/>
    <p:sldId id="340" r:id="rId11"/>
    <p:sldId id="335" r:id="rId12"/>
    <p:sldId id="312" r:id="rId13"/>
    <p:sldId id="313" r:id="rId14"/>
    <p:sldId id="314" r:id="rId15"/>
    <p:sldId id="315" r:id="rId16"/>
    <p:sldId id="316" r:id="rId17"/>
    <p:sldId id="330" r:id="rId18"/>
    <p:sldId id="331" r:id="rId19"/>
    <p:sldId id="341" r:id="rId20"/>
    <p:sldId id="342" r:id="rId21"/>
    <p:sldId id="343" r:id="rId22"/>
    <p:sldId id="297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4681"/>
  </p:normalViewPr>
  <p:slideViewPr>
    <p:cSldViewPr snapToGrid="0" snapToObjects="1">
      <p:cViewPr>
        <p:scale>
          <a:sx n="70" d="100"/>
          <a:sy n="70" d="100"/>
        </p:scale>
        <p:origin x="-300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0" d="100"/>
          <a:sy n="70" d="100"/>
        </p:scale>
        <p:origin x="-2556" y="10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901A-A62B-224F-AD50-B4F0A7A306F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41FA-3BE4-7945-AC33-771AEE27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F12E-95A1-D547-85B1-25053D2CA6D9}" type="datetimeFigureOut">
              <a:t>12.10.2017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4F9C-4342-3743-974B-08C78F852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8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8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8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39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12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32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72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87959" y="-198120"/>
            <a:ext cx="9580880" cy="72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120" cy="685800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61841" cy="6858000"/>
          </a:xfr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29150" y="339084"/>
            <a:ext cx="3945940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9150" y="1435101"/>
            <a:ext cx="3945940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77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87959" y="-198120"/>
            <a:ext cx="9580880" cy="7254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82159" y="0"/>
            <a:ext cx="456184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945940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945940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05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l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6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05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l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9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013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73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0139" y="273025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59804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205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l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8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205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l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8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0139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70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73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0139" y="273025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1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"/>
            <a:ext cx="9144000" cy="62773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59804" y="3393440"/>
            <a:ext cx="4707941" cy="2407920"/>
          </a:xfrm>
        </p:spPr>
        <p:txBody>
          <a:bodyPr wrap="square" lIns="0" rIns="0" bIns="0" anchor="b" anchorCtr="0">
            <a:noAutofit/>
          </a:bodyPr>
          <a:lstStyle>
            <a:lvl1pPr algn="r" fontAlgn="b">
              <a:defRPr sz="5000" b="1" cap="all" spc="-15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93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"/>
            <a:ext cx="9144000" cy="6857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19" y="4459779"/>
            <a:ext cx="4322785" cy="1143000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12.10.2017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"/>
            <a:ext cx="9141461" cy="6856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82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1" r:id="rId2"/>
    <p:sldLayoutId id="2147483663" r:id="rId3"/>
    <p:sldLayoutId id="2147483727" r:id="rId4"/>
    <p:sldLayoutId id="2147483728" r:id="rId5"/>
    <p:sldLayoutId id="2147483664" r:id="rId6"/>
    <p:sldLayoutId id="214748373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737" r:id="rId15"/>
    <p:sldLayoutId id="2147483734" r:id="rId16"/>
    <p:sldLayoutId id="2147483732" r:id="rId17"/>
    <p:sldLayoutId id="2147483733" r:id="rId18"/>
    <p:sldLayoutId id="2147483735" r:id="rId19"/>
    <p:sldLayoutId id="2147483742" r:id="rId20"/>
    <p:sldLayoutId id="2147483739" r:id="rId21"/>
    <p:sldLayoutId id="2147483730" r:id="rId22"/>
    <p:sldLayoutId id="2147483719" r:id="rId23"/>
    <p:sldLayoutId id="2147483736" r:id="rId24"/>
    <p:sldLayoutId id="2147483743" r:id="rId25"/>
    <p:sldLayoutId id="2147483741" r:id="rId26"/>
    <p:sldLayoutId id="2147483744" r:id="rId27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/>
        <a:buChar char="•"/>
        <a:defRPr sz="2000" kern="1200" baseline="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400"/>
        </a:spcAft>
        <a:buFont typeface="Arial"/>
        <a:buChar char="•"/>
        <a:defRPr sz="16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200"/>
        </a:spcAft>
        <a:buFont typeface="Arial"/>
        <a:buChar char="–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219" y="4312694"/>
            <a:ext cx="4322785" cy="188339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Ylijohtaja</a:t>
            </a:r>
            <a:r>
              <a:rPr lang="en-US" sz="1800" dirty="0" smtClean="0"/>
              <a:t> Mika Tammilehto</a:t>
            </a:r>
          </a:p>
          <a:p>
            <a:r>
              <a:rPr lang="en-US" sz="1800" smtClean="0"/>
              <a:t>15.9.2017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57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2219" y="109182"/>
            <a:ext cx="8378019" cy="1074533"/>
          </a:xfrm>
        </p:spPr>
        <p:txBody>
          <a:bodyPr>
            <a:normAutofit/>
          </a:bodyPr>
          <a:lstStyle/>
          <a:p>
            <a:r>
              <a:rPr lang="fi-FI" sz="4000" dirty="0" smtClean="0"/>
              <a:t>Opiskelija pääsee työelämään nopeammin</a:t>
            </a:r>
            <a:endParaRPr lang="fi-FI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2219" y="1444973"/>
            <a:ext cx="8378019" cy="4752627"/>
          </a:xfrm>
          <a:ln>
            <a:noFill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lang="fi-FI" dirty="0" smtClean="0"/>
              <a:t>Koulutukseen pääsee joustavasti läpi vuoden, kun jatkuvasta hausta tulee pääväylä, perusopetuksen päättävien pääsy koulutukseen turvataan yhteishaulla.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Opinnoissa otetaan nykyistä paremmin huomioon opiskelijan yksilölliset tavoitteet, tarpeet, edellytykset ja elämäntilanne.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Opiskeluajat lyhenevät ja työelämään tai jatko-opintoihin voi siirtyä nopeammin, kun hankitaan vain puuttuvaa osaamista – ei enää </a:t>
            </a:r>
            <a:r>
              <a:rPr lang="fi-FI" smtClean="0"/>
              <a:t>muodollisia opiskeluaikoja</a:t>
            </a:r>
            <a:endParaRPr lang="fi-FI" dirty="0" smtClean="0"/>
          </a:p>
          <a:p>
            <a:pPr>
              <a:spcBef>
                <a:spcPts val="200"/>
              </a:spcBef>
            </a:pPr>
            <a:r>
              <a:rPr lang="fi-FI" dirty="0" smtClean="0"/>
              <a:t>Ohjattu oppiminen työpaikoilla alentaa työllistymisen kynnystä.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Opiskelijat saavat osuvaa ohjausta ja tukea eri vaiheissa opintoja:</a:t>
            </a:r>
          </a:p>
          <a:p>
            <a:pPr lvl="1">
              <a:spcBef>
                <a:spcPts val="200"/>
              </a:spcBef>
              <a:spcAft>
                <a:spcPts val="450"/>
              </a:spcAft>
            </a:pPr>
            <a:r>
              <a:rPr lang="fi-FI" dirty="0" smtClean="0"/>
              <a:t>opetusta ja ohjausta eri oppimisympäristöissä</a:t>
            </a:r>
          </a:p>
          <a:p>
            <a:pPr lvl="1">
              <a:spcBef>
                <a:spcPts val="200"/>
              </a:spcBef>
              <a:spcAft>
                <a:spcPts val="450"/>
              </a:spcAft>
            </a:pPr>
            <a:r>
              <a:rPr lang="fi-FI" dirty="0" smtClean="0"/>
              <a:t>palautetta osaamisen kehittymisestä </a:t>
            </a:r>
            <a:r>
              <a:rPr lang="fi-FI" dirty="0"/>
              <a:t>opintojen </a:t>
            </a:r>
            <a:r>
              <a:rPr lang="fi-FI" dirty="0" smtClean="0"/>
              <a:t>aikana</a:t>
            </a:r>
          </a:p>
          <a:p>
            <a:pPr lvl="1">
              <a:spcBef>
                <a:spcPts val="200"/>
              </a:spcBef>
              <a:spcAft>
                <a:spcPts val="450"/>
              </a:spcAft>
            </a:pPr>
            <a:r>
              <a:rPr lang="fi-FI" dirty="0" smtClean="0"/>
              <a:t>henkilökohtaista ja muuta tarpeellista opinto-ohjausta</a:t>
            </a:r>
          </a:p>
          <a:p>
            <a:pPr lvl="1">
              <a:spcBef>
                <a:spcPts val="200"/>
              </a:spcBef>
              <a:spcAft>
                <a:spcPts val="450"/>
              </a:spcAft>
            </a:pPr>
            <a:r>
              <a:rPr lang="fi-FI" dirty="0" smtClean="0"/>
              <a:t>erityistä tukea tarvittaessa myös ammatti- ja erikoisammattitutkintojen opiskelijoille.</a:t>
            </a:r>
          </a:p>
        </p:txBody>
      </p:sp>
    </p:spTree>
    <p:extLst>
      <p:ext uri="{BB962C8B-B14F-4D97-AF65-F5344CB8AC3E}">
        <p14:creationId xmlns:p14="http://schemas.microsoft.com/office/powerpoint/2010/main" val="15576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2219" y="207456"/>
            <a:ext cx="8378019" cy="118371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Työelämä saa </a:t>
            </a:r>
            <a:br>
              <a:rPr lang="fi-FI" dirty="0" smtClean="0"/>
            </a:br>
            <a:r>
              <a:rPr lang="fi-FI" dirty="0" smtClean="0"/>
              <a:t>tarvitsemiaan ammattiosaajia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0505" y="1624083"/>
            <a:ext cx="8239733" cy="446281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i-FI" dirty="0" smtClean="0"/>
              <a:t>Ammatillisen koulutuksen järjestelmästä tulee selkeämpi ja helpommin lähestyttävä.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Ammatilliset tutkinnot ja koulutus perustuvat aiempaa paremmin työelämän osaamistarpeisiin.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Yritykset ja julkisen sektorin työpaikat saavat kokonaisvaltaisempaa palvelua koulutuksen järjestäjiltä.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Ammatillinen koulutus saa yhdenmukaiset prosessit ja toimintaperiaatteet, mikä sujuvoittaa yhteistyötä koulutuksen ja työ- ja elinkeinoelämän välillä.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Työ- ja elinkeinoelämä tulee vahvemmin mukaan varmistamaan koulutuksen laatua ja työelämälähtöisyyttä, hallinnollisen työn hoitaa koulutuksen järjestäjä.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9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3663" y="139218"/>
            <a:ext cx="8378019" cy="1183715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Koulutuksen järjestäjälle </a:t>
            </a:r>
            <a:br>
              <a:rPr lang="fi-FI" sz="4000" dirty="0" smtClean="0"/>
            </a:br>
            <a:r>
              <a:rPr lang="fi-FI" sz="4000" dirty="0" smtClean="0"/>
              <a:t>lisää valtaa ja vastuuta</a:t>
            </a:r>
            <a:endParaRPr lang="fi-FI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6436" y="1322933"/>
            <a:ext cx="8267869" cy="4856039"/>
          </a:xfrm>
        </p:spPr>
        <p:txBody>
          <a:bodyPr/>
          <a:lstStyle/>
          <a:p>
            <a:r>
              <a:rPr lang="fi-FI" dirty="0" smtClean="0"/>
              <a:t>Järjestäjät saavat lisää toimivaltaa rakentaa koulutusratkaisuja ja enemmän vastuuta siitä, että koulutus vastaa työ- ja elinkeinoelämän sekä yksilöiden tarpeita.</a:t>
            </a:r>
          </a:p>
          <a:p>
            <a:r>
              <a:rPr lang="fi-FI" dirty="0" smtClean="0"/>
              <a:t>Toiminta tehostuu, kun päällekkäinen ja rinnakkainen työ vähenee.</a:t>
            </a:r>
          </a:p>
          <a:p>
            <a:pPr lvl="1"/>
            <a:r>
              <a:rPr lang="fi-FI" dirty="0" smtClean="0"/>
              <a:t>Hallinnollinen työ kevenee, kun sopimuksia, suunnitelmia</a:t>
            </a:r>
            <a:r>
              <a:rPr lang="fi-FI" dirty="0"/>
              <a:t>, toimielimiä vähennetään ja rinnakkaisia toimintatapoja </a:t>
            </a:r>
            <a:r>
              <a:rPr lang="fi-FI" dirty="0" smtClean="0"/>
              <a:t>puretaan.</a:t>
            </a:r>
          </a:p>
          <a:p>
            <a:pPr lvl="1"/>
            <a:r>
              <a:rPr lang="fi-FI" dirty="0" smtClean="0"/>
              <a:t>Hallinto </a:t>
            </a:r>
            <a:r>
              <a:rPr lang="fi-FI" dirty="0" err="1" smtClean="0"/>
              <a:t>sujuvoituu</a:t>
            </a:r>
            <a:r>
              <a:rPr lang="fi-FI" dirty="0" smtClean="0"/>
              <a:t> digitaalisilla palveluilla ja järjestelmillä.</a:t>
            </a:r>
          </a:p>
          <a:p>
            <a:r>
              <a:rPr lang="fi-FI" dirty="0" smtClean="0"/>
              <a:t>Toimintaa organisoidaan uudelleen</a:t>
            </a:r>
            <a:r>
              <a:rPr lang="fi-FI" dirty="0"/>
              <a:t>, </a:t>
            </a:r>
            <a:r>
              <a:rPr lang="fi-FI" dirty="0" smtClean="0"/>
              <a:t>jotta opiskelija saa tarvittavan osaamisen nopeasti ja tehokkaasti.</a:t>
            </a:r>
          </a:p>
          <a:p>
            <a:r>
              <a:rPr lang="fi-FI" dirty="0" smtClean="0"/>
              <a:t>Resursseja suunnataan tulosten, vaikuttavuuden ja laadun varmistamiseen, kun rahoitus määräytyy aiempaa vahvemmin niiden perusteella.</a:t>
            </a:r>
          </a:p>
          <a:p>
            <a:pPr lvl="1"/>
            <a:r>
              <a:rPr lang="fi-FI" dirty="0" smtClean="0"/>
              <a:t>Toimiva toimintajärjestelmä laadunhallinnan perustana.</a:t>
            </a:r>
          </a:p>
          <a:p>
            <a:pPr lvl="1"/>
            <a:r>
              <a:rPr lang="fi-FI" dirty="0" smtClean="0"/>
              <a:t>Vastuu enemmän tukea tarvitsevista ei häviä mihinkään.</a:t>
            </a:r>
          </a:p>
          <a:p>
            <a:r>
              <a:rPr lang="fi-FI" dirty="0" smtClean="0"/>
              <a:t>Koulutusviennin esteet puretaan: tutkintojen myynti ETA-alueen ulkopuolisille ja ulkopuolella mahdolliseksi.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9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Opettajan työstä tulee </a:t>
            </a:r>
            <a:br>
              <a:rPr lang="fi-FI" smtClean="0"/>
            </a:br>
            <a:r>
              <a:rPr lang="fi-FI" smtClean="0"/>
              <a:t>ohjaavampaa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0" y="1730326"/>
            <a:ext cx="8252238" cy="423762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i-FI" dirty="0" smtClean="0"/>
              <a:t>Opettajat ovat sekä ammattialan että  pedagogiikan asiantuntijoita, jotka rakentavat yhdessä ja myös yhteistyössä työ- ja elinkeinoelämän kanssa motivoivia opintopolkuja opiskelijoille.</a:t>
            </a:r>
          </a:p>
          <a:p>
            <a:pPr>
              <a:spcBef>
                <a:spcPts val="200"/>
              </a:spcBef>
            </a:pPr>
            <a:r>
              <a:rPr lang="fi-FI" altLang="fi-FI" dirty="0" smtClean="0"/>
              <a:t>Yksilöllinen opintopolku tekee opiskelijan ohjauksesta ja tuesta entistä tärkeämpää. </a:t>
            </a:r>
          </a:p>
          <a:p>
            <a:pPr>
              <a:spcBef>
                <a:spcPts val="200"/>
              </a:spcBef>
            </a:pPr>
            <a:r>
              <a:rPr lang="fi-FI" dirty="0" smtClean="0"/>
              <a:t>Opiskelijan osaamistavoitteet ohjaavat tuloksellisiin oppimista tukeviin ratkaisuihin. </a:t>
            </a:r>
          </a:p>
          <a:p>
            <a:pPr>
              <a:spcBef>
                <a:spcPts val="200"/>
              </a:spcBef>
            </a:pPr>
            <a:r>
              <a:rPr lang="fi-FI" altLang="fi-FI" dirty="0" smtClean="0"/>
              <a:t>Opiskelijoita opetetaan ja ohjataan yhä enemmän myös muissa oppimisympäristöissä kuin oppilaitoksessa, erityisesti työpaikoilla.</a:t>
            </a:r>
          </a:p>
          <a:p>
            <a:pPr>
              <a:spcBef>
                <a:spcPts val="200"/>
              </a:spcBef>
            </a:pPr>
            <a:r>
              <a:rPr lang="fi-FI" altLang="fi-FI" dirty="0" smtClean="0"/>
              <a:t>Opettajien yhteistyö tiivistyy yhteisöllisten työtapojen myötä.</a:t>
            </a:r>
          </a:p>
          <a:p>
            <a:pPr>
              <a:spcBef>
                <a:spcPts val="200"/>
              </a:spcBef>
            </a:pPr>
            <a:r>
              <a:rPr lang="fi-FI" altLang="fi-FI" dirty="0"/>
              <a:t>Opettajan työssä painottuu ohjaava ja valmentava ote.</a:t>
            </a:r>
          </a:p>
          <a:p>
            <a:pPr>
              <a:spcBef>
                <a:spcPts val="20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3581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70974"/>
            <a:ext cx="8378019" cy="1183715"/>
          </a:xfrm>
        </p:spPr>
        <p:txBody>
          <a:bodyPr/>
          <a:lstStyle/>
          <a:p>
            <a:r>
              <a:rPr lang="fi-FI" dirty="0" smtClean="0"/>
              <a:t>Koulutustakuun toteuttaminen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19" y="1231704"/>
            <a:ext cx="8378019" cy="4978027"/>
          </a:xfrm>
        </p:spPr>
        <p:txBody>
          <a:bodyPr/>
          <a:lstStyle/>
          <a:p>
            <a:r>
              <a:rPr lang="fi-FI" sz="1800" dirty="0" smtClean="0"/>
              <a:t>Yhteishaku säilyisi perusopetuksen ja vailla tutkintoa olevien pääasiallisena hakuväylänä. </a:t>
            </a:r>
          </a:p>
          <a:p>
            <a:r>
              <a:rPr lang="fi-FI" sz="1800" dirty="0" smtClean="0"/>
              <a:t>Jatkuva haku mahdollistaisi ympärivuotisen hakeutumisen ja </a:t>
            </a:r>
            <a:r>
              <a:rPr lang="fi-FI" sz="1800" dirty="0" err="1" smtClean="0"/>
              <a:t>poluttaisi</a:t>
            </a:r>
            <a:r>
              <a:rPr lang="fi-FI" sz="1800" dirty="0" smtClean="0"/>
              <a:t> koulutusta vaihtavat eteenpäin uuteen tutkintoon tai koulutukseen.</a:t>
            </a:r>
          </a:p>
          <a:p>
            <a:r>
              <a:rPr lang="fi-FI" sz="1800" dirty="0" smtClean="0"/>
              <a:t>Opiskelijaksi ottamisen perusteet asettaisivat jatkossakin yhteishaussa etusijalle perusopetuksen päättäneet.</a:t>
            </a:r>
          </a:p>
          <a:p>
            <a:r>
              <a:rPr lang="fi-FI" sz="1800" dirty="0" smtClean="0"/>
              <a:t>Valmentavat koulutukset tutkintotavoitteiseen koulutukseen siirtymistä tukevina väylinä jatkossakin, myös työpajoja voidaan hyödyntää oppimisympäristöinä.</a:t>
            </a:r>
          </a:p>
          <a:p>
            <a:r>
              <a:rPr lang="fi-FI" sz="1800" dirty="0" smtClean="0"/>
              <a:t>Yksilölliset opintopolut ja henkilökohtainen osaamisen kehittämissuunnitelma turvaamassa tarvittavan opetuksen, ohjauksen ja muun tuen.</a:t>
            </a:r>
          </a:p>
          <a:p>
            <a:r>
              <a:rPr lang="fi-FI" sz="1800" dirty="0" smtClean="0"/>
              <a:t>Koulutuksen järjestäjille velvoite tehdä yhteistyötä mm. perusopetuksen, lukion ja nuorisotyön toimijoiden kanssa.</a:t>
            </a:r>
          </a:p>
          <a:p>
            <a:r>
              <a:rPr lang="fi-FI" sz="1800" dirty="0" smtClean="0"/>
              <a:t>Koulutuksen järjestäjille velvoite ohjata keskeyttämisuhan alaiset koulutukseen tai muun palvelun piiriin.</a:t>
            </a:r>
          </a:p>
          <a:p>
            <a:r>
              <a:rPr lang="fi-FI" sz="1800" dirty="0" smtClean="0"/>
              <a:t>Rahoitusta kohdennettaisiin enemmän vailla tutkintoa oleville (suoritusrahoitus, perustutkinnon suorittajat).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166510"/>
            <a:ext cx="8378019" cy="1183715"/>
          </a:xfrm>
        </p:spPr>
        <p:txBody>
          <a:bodyPr/>
          <a:lstStyle/>
          <a:p>
            <a:r>
              <a:rPr lang="fi-FI" dirty="0" smtClean="0"/>
              <a:t>Aikuisten koulutusmahdollisuudet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867" y="1450072"/>
            <a:ext cx="8378019" cy="4937080"/>
          </a:xfrm>
        </p:spPr>
        <p:txBody>
          <a:bodyPr/>
          <a:lstStyle/>
          <a:p>
            <a:r>
              <a:rPr lang="fi-FI" sz="1800" dirty="0" smtClean="0"/>
              <a:t>Joustavampi palvelutarjonta: tutkinnot, tutkinnon osat, muu koulutus opiskelijan ja työelämän osaamistarpeen mukaan.</a:t>
            </a:r>
          </a:p>
          <a:p>
            <a:r>
              <a:rPr lang="fi-FI" sz="1800" dirty="0" err="1" smtClean="0"/>
              <a:t>Henkilökohtaistaminen</a:t>
            </a:r>
            <a:r>
              <a:rPr lang="fi-FI" sz="1800" dirty="0" smtClean="0"/>
              <a:t> ja aiemmin hankitun osaamisen tunnustaminen jatkossakin yksilöllisten opintopolkujen perustana.</a:t>
            </a:r>
          </a:p>
          <a:p>
            <a:r>
              <a:rPr lang="fi-FI" sz="1800" dirty="0" smtClean="0"/>
              <a:t>Koulutuksen järjestäjillä olisi enemmän vapautta päättää palveluistaan ja niiden toteutusmuodoista asiakkaiden tarpeiden mukaisesti.</a:t>
            </a:r>
          </a:p>
          <a:p>
            <a:r>
              <a:rPr lang="fi-FI" sz="1800" dirty="0" smtClean="0"/>
              <a:t>Opiskelijavuosivolyymiä voitaisiin kohdentaa nykyistä joustavammin työelämän ja opiskelijoiden tarpeiden mukaisesti, kun sisäiset raja-aidat poistuisivat järjestämismuotojen ja tutkintotyyppien väliltä.</a:t>
            </a:r>
          </a:p>
          <a:p>
            <a:r>
              <a:rPr lang="fi-FI" sz="1800" dirty="0"/>
              <a:t>Valmentavat koulutukset </a:t>
            </a:r>
            <a:r>
              <a:rPr lang="fi-FI" sz="1800" dirty="0" smtClean="0"/>
              <a:t>olisivat tarpeen </a:t>
            </a:r>
            <a:r>
              <a:rPr lang="fi-FI" sz="1800" dirty="0"/>
              <a:t>vaatiessa myös </a:t>
            </a:r>
            <a:r>
              <a:rPr lang="fi-FI" sz="1800" dirty="0" smtClean="0"/>
              <a:t>aikuisten käytössä.</a:t>
            </a:r>
            <a:endParaRPr lang="fi-FI" sz="1800" dirty="0"/>
          </a:p>
          <a:p>
            <a:r>
              <a:rPr lang="fi-FI" sz="1800" dirty="0"/>
              <a:t>Oppimisvalmiuksia tukevat </a:t>
            </a:r>
            <a:r>
              <a:rPr lang="fi-FI" sz="1800" dirty="0" smtClean="0"/>
              <a:t>opinnot käytössä kaikilla opiskelijoilla.</a:t>
            </a:r>
          </a:p>
          <a:p>
            <a:r>
              <a:rPr lang="fi-FI" sz="1800" dirty="0" smtClean="0"/>
              <a:t>Erityinen tuki myös ammatti- ja erikoisammattitutkintokoulutuksiin.</a:t>
            </a:r>
          </a:p>
          <a:p>
            <a:r>
              <a:rPr lang="fi-FI" sz="1800" dirty="0" smtClean="0"/>
              <a:t>Rahoitus kannustaisi vailla perusasteen jälkeistä tutkintoa olevien kouluttamiseen sekä aiemmin hankitun osaamisen tunnustamiseen.</a:t>
            </a:r>
          </a:p>
          <a:p>
            <a:r>
              <a:rPr lang="fi-FI" sz="1800" dirty="0" smtClean="0"/>
              <a:t>Työvoimakoulutus olisi osana koulutuksen järjestäjien palvelukokonaisuutta.</a:t>
            </a:r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2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152862"/>
            <a:ext cx="8378019" cy="1183715"/>
          </a:xfrm>
        </p:spPr>
        <p:txBody>
          <a:bodyPr/>
          <a:lstStyle/>
          <a:p>
            <a:r>
              <a:rPr lang="fi-FI" dirty="0"/>
              <a:t>Vireillä olevia asioita reformissa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19" y="1486706"/>
            <a:ext cx="8378019" cy="4631378"/>
          </a:xfrm>
        </p:spPr>
        <p:txBody>
          <a:bodyPr/>
          <a:lstStyle/>
          <a:p>
            <a:r>
              <a:rPr lang="fi-FI" dirty="0"/>
              <a:t>Tutkintojen ja koulutuksen järjestämislupien uudistaminen</a:t>
            </a:r>
          </a:p>
          <a:p>
            <a:pPr lvl="1"/>
            <a:r>
              <a:rPr lang="fi-FI" dirty="0"/>
              <a:t>nykyiset järjestämisluvat uudistetaan uusiksi järjestämisluviksi </a:t>
            </a:r>
            <a:r>
              <a:rPr lang="fi-FI" dirty="0" smtClean="0"/>
              <a:t>viranomaisaloitteisesti</a:t>
            </a:r>
          </a:p>
          <a:p>
            <a:pPr lvl="1"/>
            <a:r>
              <a:rPr lang="fi-FI" dirty="0" smtClean="0"/>
              <a:t>vuorovaikutteinen </a:t>
            </a:r>
            <a:r>
              <a:rPr lang="fi-FI" dirty="0"/>
              <a:t>prosessi: ministeriö tekee järjestäjille ehdotuksen uuden luvan sisällöksi – järjestäjä reagoi kirjallisesti </a:t>
            </a:r>
            <a:r>
              <a:rPr lang="fi-FI" dirty="0" smtClean="0"/>
              <a:t>ehdotukseen</a:t>
            </a:r>
          </a:p>
          <a:p>
            <a:pPr lvl="1"/>
            <a:r>
              <a:rPr lang="fi-FI" dirty="0" smtClean="0"/>
              <a:t>järjestämislupien sisältö määrittyy pääsääntöisesti teknisluonteisesti siirtymäsäännösten nojalla</a:t>
            </a:r>
            <a:endParaRPr lang="fi-FI" dirty="0"/>
          </a:p>
          <a:p>
            <a:pPr lvl="1"/>
            <a:r>
              <a:rPr lang="fi-FI" dirty="0" smtClean="0"/>
              <a:t>ministeriön ehdotus uuden järjestämisluvan sisällöksi 9.6.2017</a:t>
            </a:r>
          </a:p>
          <a:p>
            <a:pPr lvl="1"/>
            <a:r>
              <a:rPr lang="fi-FI" dirty="0"/>
              <a:t>uudet tehtävät tulevat haettavaksi samassa yhteydessä: </a:t>
            </a:r>
            <a:endParaRPr lang="fi-FI" dirty="0" smtClean="0"/>
          </a:p>
          <a:p>
            <a:pPr lvl="2"/>
            <a:r>
              <a:rPr lang="fi-FI" dirty="0" smtClean="0"/>
              <a:t>työvoimakoulutus</a:t>
            </a:r>
            <a:r>
              <a:rPr lang="fi-FI" dirty="0"/>
              <a:t>, </a:t>
            </a:r>
            <a:endParaRPr lang="fi-FI" dirty="0" smtClean="0"/>
          </a:p>
          <a:p>
            <a:pPr lvl="2"/>
            <a:r>
              <a:rPr lang="fi-FI" dirty="0" smtClean="0"/>
              <a:t>laajennettu oppisopimuskoulutuksen järjestämistehtävä</a:t>
            </a:r>
          </a:p>
          <a:p>
            <a:pPr lvl="2"/>
            <a:r>
              <a:rPr lang="fi-FI" dirty="0" smtClean="0"/>
              <a:t>vankilaopetus</a:t>
            </a:r>
          </a:p>
          <a:p>
            <a:pPr lvl="1"/>
            <a:r>
              <a:rPr lang="fi-FI" dirty="0" smtClean="0"/>
              <a:t>koulutuksen järjestäjien vastineet lupaehdotukseen 11.8.2017</a:t>
            </a:r>
          </a:p>
          <a:p>
            <a:pPr lvl="1"/>
            <a:r>
              <a:rPr lang="fi-FI" dirty="0" smtClean="0"/>
              <a:t>uudet järjestämislupahakemukset 11.8.2017</a:t>
            </a:r>
          </a:p>
          <a:p>
            <a:pPr lvl="1"/>
            <a:r>
              <a:rPr lang="fi-FI" dirty="0" smtClean="0"/>
              <a:t>uudet järjestämisluvat myönnetään syyskuun loppuun mennessä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4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275694"/>
            <a:ext cx="8378019" cy="1183715"/>
          </a:xfrm>
        </p:spPr>
        <p:txBody>
          <a:bodyPr/>
          <a:lstStyle/>
          <a:p>
            <a:r>
              <a:rPr lang="fi-FI" dirty="0"/>
              <a:t>Vireillä olevia asioita reformissa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Uuden rahoitusjärjestelmän toimeenpano</a:t>
            </a:r>
          </a:p>
          <a:p>
            <a:pPr lvl="1"/>
            <a:r>
              <a:rPr lang="fi-FI" dirty="0" smtClean="0"/>
              <a:t>tietopohjan rakentaminen ja tarvittavat tiedonkeruut</a:t>
            </a:r>
          </a:p>
          <a:p>
            <a:pPr lvl="1"/>
            <a:r>
              <a:rPr lang="fi-FI" dirty="0"/>
              <a:t>harkinnanvaraiset perusrahoituksen korotukset</a:t>
            </a:r>
          </a:p>
          <a:p>
            <a:pPr lvl="1"/>
            <a:r>
              <a:rPr lang="fi-FI" dirty="0" smtClean="0"/>
              <a:t>rahoituksen laskenta</a:t>
            </a:r>
          </a:p>
          <a:p>
            <a:pPr lvl="1"/>
            <a:r>
              <a:rPr lang="fi-FI" dirty="0" smtClean="0"/>
              <a:t>suoritepäätösten valmistelu</a:t>
            </a:r>
          </a:p>
          <a:p>
            <a:pPr lvl="1"/>
            <a:r>
              <a:rPr lang="fi-FI" dirty="0" smtClean="0"/>
              <a:t>rahoituksen maksatus</a:t>
            </a:r>
          </a:p>
          <a:p>
            <a:r>
              <a:rPr lang="fi-FI" dirty="0" smtClean="0"/>
              <a:t>Sähköisten hakupalveluiden edellyttämät muutokset ja uudistukset</a:t>
            </a:r>
          </a:p>
          <a:p>
            <a:pPr lvl="1"/>
            <a:r>
              <a:rPr lang="fi-FI" dirty="0" smtClean="0"/>
              <a:t>uudet valintaperusteet</a:t>
            </a:r>
          </a:p>
          <a:p>
            <a:pPr lvl="1"/>
            <a:r>
              <a:rPr lang="fi-FI" dirty="0" smtClean="0"/>
              <a:t>jatkuva haku</a:t>
            </a:r>
          </a:p>
          <a:p>
            <a:r>
              <a:rPr lang="fi-FI" dirty="0" err="1" smtClean="0"/>
              <a:t>KOSKI-järjestelmän</a:t>
            </a:r>
            <a:r>
              <a:rPr lang="fi-FI" dirty="0" smtClean="0"/>
              <a:t> käyttöönotto (HE 72/2017 </a:t>
            </a:r>
            <a:r>
              <a:rPr lang="fi-FI" dirty="0" err="1" smtClean="0"/>
              <a:t>vp</a:t>
            </a:r>
            <a:r>
              <a:rPr lang="fi-FI" dirty="0" smtClean="0"/>
              <a:t>)</a:t>
            </a:r>
          </a:p>
          <a:p>
            <a:r>
              <a:rPr lang="fi-FI" dirty="0" smtClean="0"/>
              <a:t>Oppilas- ja opiskelijahuoltolain muutokset (budjettilaki)</a:t>
            </a:r>
          </a:p>
          <a:p>
            <a:r>
              <a:rPr lang="fi-FI" dirty="0" smtClean="0"/>
              <a:t>ALV- ja varainsiirtoverolakien muutokset (VM valmistelee, lausuntokierroksella)</a:t>
            </a:r>
          </a:p>
        </p:txBody>
      </p:sp>
    </p:spTree>
    <p:extLst>
      <p:ext uri="{BB962C8B-B14F-4D97-AF65-F5344CB8AC3E}">
        <p14:creationId xmlns:p14="http://schemas.microsoft.com/office/powerpoint/2010/main" val="303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2219" y="234750"/>
            <a:ext cx="8378019" cy="1183715"/>
          </a:xfrm>
        </p:spPr>
        <p:txBody>
          <a:bodyPr>
            <a:normAutofit/>
          </a:bodyPr>
          <a:lstStyle/>
          <a:p>
            <a:r>
              <a:rPr lang="fi-FI" dirty="0"/>
              <a:t>Reformin toimeenpanon </a:t>
            </a:r>
            <a:r>
              <a:rPr lang="fi-FI" dirty="0" smtClean="0"/>
              <a:t>tukiohjelma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2219" y="1418466"/>
            <a:ext cx="8378019" cy="4549490"/>
          </a:xfrm>
        </p:spPr>
        <p:txBody>
          <a:bodyPr/>
          <a:lstStyle/>
          <a:p>
            <a:r>
              <a:rPr lang="fi-FI" dirty="0" smtClean="0"/>
              <a:t>viestintä</a:t>
            </a:r>
            <a:r>
              <a:rPr lang="fi-FI" dirty="0"/>
              <a:t>, neuvonta, toimijoiden </a:t>
            </a:r>
            <a:r>
              <a:rPr lang="fi-FI" dirty="0" smtClean="0"/>
              <a:t>tuki</a:t>
            </a:r>
          </a:p>
          <a:p>
            <a:pPr lvl="1"/>
            <a:r>
              <a:rPr lang="fi-FI" dirty="0" smtClean="0"/>
              <a:t>viestintä uudistuksista yhteistyössä sidosryhmien kanssa – tavoitetaan kaikki avainryhmät</a:t>
            </a:r>
          </a:p>
          <a:p>
            <a:pPr lvl="1"/>
            <a:r>
              <a:rPr lang="fi-FI" dirty="0" smtClean="0"/>
              <a:t>yhteiset ydinviestit – selkeä kuva uudistuksista ja niiden vaikutuksista</a:t>
            </a:r>
          </a:p>
          <a:p>
            <a:pPr lvl="1"/>
            <a:r>
              <a:rPr lang="fi-FI" dirty="0" smtClean="0"/>
              <a:t>sähköinen media: netti, </a:t>
            </a:r>
            <a:r>
              <a:rPr lang="fi-FI" dirty="0" err="1" smtClean="0"/>
              <a:t>some</a:t>
            </a:r>
            <a:r>
              <a:rPr lang="fi-FI" dirty="0" smtClean="0"/>
              <a:t>, videot, UKK</a:t>
            </a:r>
          </a:p>
          <a:p>
            <a:pPr lvl="1"/>
            <a:r>
              <a:rPr lang="fi-FI" dirty="0" smtClean="0"/>
              <a:t>aluekierros</a:t>
            </a:r>
          </a:p>
          <a:p>
            <a:pPr lvl="1"/>
            <a:r>
              <a:rPr lang="fi-FI" dirty="0" smtClean="0"/>
              <a:t>Parasta osaamista –hanke + osaamismerkkihanke</a:t>
            </a:r>
          </a:p>
          <a:p>
            <a:r>
              <a:rPr lang="fi-FI" dirty="0"/>
              <a:t>uusien toimintaprosessien kehittäminen ja käyttöönotto </a:t>
            </a:r>
            <a:endParaRPr lang="fi-FI" dirty="0" smtClean="0"/>
          </a:p>
          <a:p>
            <a:pPr lvl="1"/>
            <a:r>
              <a:rPr lang="fi-FI" dirty="0" smtClean="0"/>
              <a:t>osaamisperusteiset toimintaprosessit – erityisesti </a:t>
            </a:r>
            <a:r>
              <a:rPr lang="fi-FI" dirty="0" err="1" smtClean="0"/>
              <a:t>henkilökohtaistaminen</a:t>
            </a:r>
            <a:r>
              <a:rPr lang="fi-FI" dirty="0" smtClean="0"/>
              <a:t> ja HOKS</a:t>
            </a:r>
          </a:p>
          <a:p>
            <a:pPr lvl="1"/>
            <a:r>
              <a:rPr lang="fi-FI" dirty="0" smtClean="0"/>
              <a:t>työpaikalla tapahtuva opiskelu</a:t>
            </a:r>
          </a:p>
          <a:p>
            <a:pPr lvl="1"/>
            <a:r>
              <a:rPr lang="fi-FI" dirty="0" smtClean="0"/>
              <a:t>laadunhallinta</a:t>
            </a:r>
          </a:p>
          <a:p>
            <a:pPr lvl="1"/>
            <a:r>
              <a:rPr lang="fi-FI" dirty="0" smtClean="0"/>
              <a:t>oppimisanalytiikka</a:t>
            </a:r>
          </a:p>
          <a:p>
            <a:pPr lvl="1"/>
            <a:r>
              <a:rPr lang="fi-FI" dirty="0" smtClean="0"/>
              <a:t>ydinprosesseihin liittyvät digitaaliset palvelut: </a:t>
            </a:r>
            <a:r>
              <a:rPr lang="fi-FI" dirty="0" err="1" smtClean="0"/>
              <a:t>eHOKS</a:t>
            </a:r>
            <a:r>
              <a:rPr lang="fi-FI" dirty="0" smtClean="0"/>
              <a:t>, </a:t>
            </a:r>
            <a:r>
              <a:rPr lang="fi-FI" dirty="0" err="1" smtClean="0"/>
              <a:t>ePerusteet</a:t>
            </a:r>
            <a:r>
              <a:rPr lang="fi-FI" dirty="0" smtClean="0"/>
              <a:t>, Koski, palautejärjestelmät, yhdenmukaiset sähköiset lomakkeet ja sopimukset </a:t>
            </a:r>
          </a:p>
          <a:p>
            <a:pPr lvl="1"/>
            <a:r>
              <a:rPr lang="fi-FI" dirty="0" smtClean="0"/>
              <a:t>kehittämishankkeet, vertaisoppiminen, verkostot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5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6000" dirty="0" smtClean="0"/>
              <a:t>Lisätietoa </a:t>
            </a:r>
            <a:r>
              <a:rPr lang="fi-FI" sz="6000" dirty="0"/>
              <a:t>verkkosivuiltamme:</a:t>
            </a:r>
            <a:br>
              <a:rPr lang="fi-FI" sz="6000" dirty="0"/>
            </a:br>
            <a:r>
              <a:rPr lang="fi-FI" sz="2200" dirty="0"/>
              <a:t>https://minedu.fi/amisreformi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3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7603"/>
            <a:ext cx="9144000" cy="64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skuse1\AppData\Local\Microsoft\Windows\Temporary Internet Files\Content.Outlook\754FAC33\OKM_ammatillinen_koulutus_uudistuu_B_13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59" y="3393440"/>
            <a:ext cx="6607861" cy="2407920"/>
          </a:xfrm>
        </p:spPr>
        <p:txBody>
          <a:bodyPr/>
          <a:lstStyle/>
          <a:p>
            <a:r>
              <a:rPr lang="fi-FI" sz="5400" dirty="0" smtClean="0">
                <a:ln>
                  <a:solidFill>
                    <a:schemeClr val="bg1"/>
                  </a:solidFill>
                </a:ln>
              </a:rPr>
              <a:t>Tarve-lähtöistä </a:t>
            </a:r>
            <a:r>
              <a:rPr lang="fi-FI" sz="5400" dirty="0">
                <a:ln>
                  <a:solidFill>
                    <a:schemeClr val="bg1"/>
                  </a:solidFill>
                </a:ln>
              </a:rPr>
              <a:t>ja tuloksellista koulutusta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t.eduuni.fi/sites/okm-amos/Jaetut%20asiakirjat/TOISEN%20ASTEEN%20AMMATILLISEN%20KOULUTUKSEN%20REFORMI/Viestintämateriaalia/Uusi%20ammatillinen%20koulutus%20-infograafi/suomi/OKM%20uusi%20ammatillinen%20koulu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" y="-54636"/>
            <a:ext cx="9203330" cy="6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t.eduuni.fi/sites/okm-amos/Jaetut%20asiakirjat/TOISEN%20ASTEEN%20AMMATILLISEN%20KOULUTUKSEN%20REFORMI/Viestintämateriaalia/Osaamisperusteisuus-infograafi/JPG/OKM_osaamisperusteisuus_A_suo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" y="-95581"/>
            <a:ext cx="9257921" cy="69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t.eduuni.fi/sites/okm-amos/Jaetut%20asiakirjat/TOISEN%20ASTEEN%20AMMATILLISEN%20KOULUTUKSEN%20REFORMI/Viestintämateriaalia/Rahoitusjärjestelmä%20kuvio/Rahoitusjarjestelma_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" y="-136524"/>
            <a:ext cx="9312512" cy="69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t.eduuni.fi/sites/okm-amos/Jaetut%20asiakirjat/TOISEN%20ASTEEN%20AMMATILLISEN%20KOULUTUKSEN%20REFORMI/Viestintämateriaalia/Ohjaus-%20ja%20säätelyjärjestelmä/OKM_Ohjausjarjestelma_12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" y="-109229"/>
            <a:ext cx="9271569" cy="69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Uudistus</a:t>
            </a:r>
            <a:r>
              <a:rPr lang="en-US" dirty="0" smtClean="0"/>
              <a:t> </a:t>
            </a:r>
            <a:r>
              <a:rPr lang="en-US" dirty="0" err="1" smtClean="0"/>
              <a:t>hyödyTtää</a:t>
            </a:r>
            <a:r>
              <a:rPr lang="en-US" dirty="0" smtClean="0"/>
              <a:t> </a:t>
            </a:r>
            <a:r>
              <a:rPr lang="en-US" dirty="0" err="1" smtClean="0"/>
              <a:t>kaikkia</a:t>
            </a:r>
            <a:r>
              <a:rPr lang="en-US" dirty="0" smtClean="0"/>
              <a:t> </a:t>
            </a:r>
            <a:r>
              <a:rPr lang="en-US" dirty="0" err="1" smtClean="0"/>
              <a:t>osapuolia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R">
  <a:themeElements>
    <a:clrScheme name="OKM">
      <a:dk1>
        <a:srgbClr val="000000"/>
      </a:dk1>
      <a:lt1>
        <a:srgbClr val="FFFFFF"/>
      </a:lt1>
      <a:dk2>
        <a:srgbClr val="1C5D99"/>
      </a:dk2>
      <a:lt2>
        <a:srgbClr val="93C7F6"/>
      </a:lt2>
      <a:accent1>
        <a:srgbClr val="93C37D"/>
      </a:accent1>
      <a:accent2>
        <a:srgbClr val="69A84F"/>
      </a:accent2>
      <a:accent3>
        <a:srgbClr val="E19E33"/>
      </a:accent3>
      <a:accent4>
        <a:srgbClr val="EBB867"/>
      </a:accent4>
      <a:accent5>
        <a:srgbClr val="FA8163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77B6B7BF24754D8E63BDC40754AC7F" ma:contentTypeVersion="0" ma:contentTypeDescription="Luo uusi asiakirja." ma:contentTypeScope="" ma:versionID="374116e4dc1e031248c0d80e22bd74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5F00B-B6A4-49CA-934A-856DE7B1C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1310E2-5E10-4E61-9847-EA36AD88A22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123227-C7A8-4C27-A4C2-6C36D0F48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KH-1</Template>
  <TotalTime>2377</TotalTime>
  <Words>796</Words>
  <Application>Microsoft Office PowerPoint</Application>
  <PresentationFormat>Näytössä katseltava diaesitys (4:3)</PresentationFormat>
  <Paragraphs>107</Paragraphs>
  <Slides>19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AKR</vt:lpstr>
      <vt:lpstr>PowerPoint-esitys</vt:lpstr>
      <vt:lpstr>PowerPoint-esitys</vt:lpstr>
      <vt:lpstr>PowerPoint-esitys</vt:lpstr>
      <vt:lpstr>Tarve-lähtöistä ja tuloksellista koulutusta</vt:lpstr>
      <vt:lpstr>PowerPoint-esitys</vt:lpstr>
      <vt:lpstr>PowerPoint-esitys</vt:lpstr>
      <vt:lpstr>PowerPoint-esitys</vt:lpstr>
      <vt:lpstr>PowerPoint-esitys</vt:lpstr>
      <vt:lpstr>Uudistus hyödyTtää kaikkia osapuolia</vt:lpstr>
      <vt:lpstr>Opiskelija pääsee työelämään nopeammin</vt:lpstr>
      <vt:lpstr>Työelämä saa  tarvitsemiaan ammattiosaajia</vt:lpstr>
      <vt:lpstr>Koulutuksen järjestäjälle  lisää valtaa ja vastuuta</vt:lpstr>
      <vt:lpstr>Opettajan työstä tulee  ohjaavampaa</vt:lpstr>
      <vt:lpstr>Koulutustakuun toteuttaminen</vt:lpstr>
      <vt:lpstr>Aikuisten koulutusmahdollisuudet</vt:lpstr>
      <vt:lpstr>Vireillä olevia asioita reformissa</vt:lpstr>
      <vt:lpstr>Vireillä olevia asioita reformissa</vt:lpstr>
      <vt:lpstr>Reformin toimeenpanon tukiohjelma</vt:lpstr>
      <vt:lpstr>Lisätietoa verkkosivuiltamme: https://minedu.fi/amisreformi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Merivirta Marjo</dc:creator>
  <cp:lastModifiedBy>Asunmaa Tiina TEM</cp:lastModifiedBy>
  <cp:revision>225</cp:revision>
  <cp:lastPrinted>2017-04-03T05:34:16Z</cp:lastPrinted>
  <dcterms:created xsi:type="dcterms:W3CDTF">2016-07-05T06:19:22Z</dcterms:created>
  <dcterms:modified xsi:type="dcterms:W3CDTF">2017-10-12T05:14:12Z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0x0101004B77B6B7BF24754D8E63BDC40754AC7F</vt:lpwstr>
  </property>
</Properties>
</file>