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85" r:id="rId6"/>
  </p:sldMasterIdLst>
  <p:notesMasterIdLst>
    <p:notesMasterId r:id="rId26"/>
  </p:notesMasterIdLst>
  <p:sldIdLst>
    <p:sldId id="290" r:id="rId7"/>
    <p:sldId id="264" r:id="rId8"/>
    <p:sldId id="277" r:id="rId9"/>
    <p:sldId id="280" r:id="rId10"/>
    <p:sldId id="285" r:id="rId11"/>
    <p:sldId id="283" r:id="rId12"/>
    <p:sldId id="284" r:id="rId13"/>
    <p:sldId id="287" r:id="rId14"/>
    <p:sldId id="278" r:id="rId15"/>
    <p:sldId id="288" r:id="rId16"/>
    <p:sldId id="275" r:id="rId17"/>
    <p:sldId id="279" r:id="rId18"/>
    <p:sldId id="289" r:id="rId19"/>
    <p:sldId id="273" r:id="rId20"/>
    <p:sldId id="286" r:id="rId21"/>
    <p:sldId id="267" r:id="rId22"/>
    <p:sldId id="282" r:id="rId23"/>
    <p:sldId id="291" r:id="rId24"/>
    <p:sldId id="292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ija Rinkinen" initials="TR" lastIdx="2" clrIdx="0">
    <p:extLst/>
  </p:cmAuthor>
  <p:cmAuthor id="2" name="Eeva Lehtinen" initials="EL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395"/>
  </p:normalViewPr>
  <p:slideViewPr>
    <p:cSldViewPr snapToGrid="0">
      <p:cViewPr>
        <p:scale>
          <a:sx n="41" d="100"/>
          <a:sy n="41" d="100"/>
        </p:scale>
        <p:origin x="-32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5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310FF-604C-DE4E-9F87-063A9BD9BC58}" type="datetimeFigureOut">
              <a:rPr lang="x-none" smtClean="0"/>
              <a:t>14.2.2022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4961F-702F-9D40-A1DF-823DE7B243C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083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27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3120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937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5216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574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8629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8711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791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856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4826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078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778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30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1466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578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243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1434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6295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4961F-702F-9D40-A1DF-823DE7B243C6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921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BC74620-325E-7940-9322-093C5F317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81D4465-32A6-8C48-A5C7-13543461889D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A470011C-C103-A94D-979E-F72325514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58" y="1478722"/>
            <a:ext cx="3660560" cy="869383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744AB579-F0EC-AE4B-9826-E98B346CD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03" y="4320881"/>
            <a:ext cx="3660560" cy="740006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="" xmlns:a16="http://schemas.microsoft.com/office/drawing/2014/main" id="{4D781297-7C52-9742-AEB2-D65C8E37F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8" y="4207852"/>
            <a:ext cx="3538360" cy="96606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="" xmlns:a16="http://schemas.microsoft.com/office/drawing/2014/main" id="{3ABD6BC4-52FD-6B45-8A7C-3916A301D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7" y="812800"/>
            <a:ext cx="2277133" cy="22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9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7A33B4-3218-2540-B63E-F8DAB4579A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1B36A97-BC5D-FF45-9D51-E7A77F30F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02" y="162561"/>
            <a:ext cx="191827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0A8ACA7E-4378-4940-B7EB-8BD0149D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04A8DC29-2744-46ED-A354-11191069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0640-445D-4CFB-B155-FE52BA063C0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B16507-2E69-684C-BD8F-3C942C0E8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CD5AE53-7242-6246-ABE0-15AEC5DC5757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08195C0E-ACD5-464C-9BF6-69803C699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47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5772806-C872-4E9A-B286-4223EF31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2BE21490-EAC8-4150-B44E-5A50FDDCB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4BB04E66-192E-45A4-851A-9AA205FF5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FEF25B90-1F8A-4FDB-9E0B-C17AA57A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826-07A2-4601-A4ED-E45CB447CDC6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1A579A08-8F9F-49C1-9461-E3444878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7D49A3A9-238E-4E06-B580-06B174B4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0640-445D-4CFB-B155-FE52BA063C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028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76D3D87B-7664-4016-9028-58451B82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5AFA857B-B858-4DBC-BD73-38B3F7B5C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BC621F5A-38C4-48A5-96CD-41A588E1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826-07A2-4601-A4ED-E45CB447CDC6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E3CD8062-4546-4A93-A395-B85B3635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D9859C4F-A983-4B83-BC85-1B00F371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0640-445D-4CFB-B155-FE52BA063C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226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BEA6C2C-5AA6-46B9-A739-BBC9617E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="" xmlns:a16="http://schemas.microsoft.com/office/drawing/2014/main" id="{66ED6682-59E7-4CB6-8978-00ABF0E5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7826-07A2-4601-A4ED-E45CB447CDC6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="" xmlns:a16="http://schemas.microsoft.com/office/drawing/2014/main" id="{B0747F7B-9D8D-41C4-A34E-47B391C2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="" xmlns:a16="http://schemas.microsoft.com/office/drawing/2014/main" id="{584468BB-F1F9-4167-90AA-564DCB00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0640-445D-4CFB-B155-FE52BA063C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8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BC74620-325E-7940-9322-093C5F317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81D4465-32A6-8C48-A5C7-13543461889D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929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40F569-AC78-9F43-9D3B-37412FA98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69297D-19D3-2E4F-A8ED-1D3442E13231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8167" y="2443534"/>
            <a:ext cx="7192488" cy="656977"/>
          </a:xfrm>
        </p:spPr>
        <p:txBody>
          <a:bodyPr anchor="t"/>
          <a:lstStyle>
            <a:lvl1pPr algn="l">
              <a:defRPr sz="44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8167" y="3100511"/>
            <a:ext cx="7192488" cy="65697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651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428F20-115E-F946-8EB0-3ED5FE6EF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496CB71-EA75-7E41-9012-399BBEAFCBC5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E428A434-7E87-41C6-8ED7-A33B826C11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9135"/>
            <a:ext cx="10515600" cy="435133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="" xmlns:a16="http://schemas.microsoft.com/office/drawing/2014/main" id="{A65BF1D0-A9F4-BC48-92F8-EA73B5CC5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3529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229CD1-5067-924B-8876-2C3F02C0D2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6A9602-4774-5743-9C1A-6771B4653034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9FEF172F-07ED-408B-85F3-EF5525E1BE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33492"/>
            <a:ext cx="5181600" cy="4343471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1A71E43F-78E1-9443-8538-DB84DAAB6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833492"/>
            <a:ext cx="5319713" cy="4343471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="" xmlns:a16="http://schemas.microsoft.com/office/drawing/2014/main" id="{C853FD87-D802-BD48-A565-D8B460CEE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63026"/>
            <a:ext cx="5181600" cy="368586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0704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D8E490-6F0C-9345-A12B-649D6318F4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19E82C1-C881-0C40-9E42-94908C7C07E2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Sisällön paikkamerkki 2">
            <a:extLst>
              <a:ext uri="{FF2B5EF4-FFF2-40B4-BE49-F238E27FC236}">
                <a16:creationId xmlns="" xmlns:a16="http://schemas.microsoft.com/office/drawing/2014/main" id="{848609C5-5E79-B046-833F-41E68D12E4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="" xmlns:a16="http://schemas.microsoft.com/office/drawing/2014/main" id="{4944A5D5-ABE9-D74F-8858-3300520BD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484416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="" xmlns:a16="http://schemas.microsoft.com/office/drawing/2014/main" id="{90424636-44D4-9A4E-B4FE-7B546E781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624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7A33B4-3218-2540-B63E-F8DAB4579A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shade val="30000"/>
                  <a:satMod val="115000"/>
                </a:srgbClr>
              </a:gs>
              <a:gs pos="50000">
                <a:srgbClr val="1E5A41">
                  <a:shade val="67500"/>
                  <a:satMod val="115000"/>
                </a:srgbClr>
              </a:gs>
              <a:gs pos="100000">
                <a:srgbClr val="1E5A4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1B36A97-BC5D-FF45-9D51-E7A77F30F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02" y="162561"/>
            <a:ext cx="1918277" cy="4572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="" xmlns:a16="http://schemas.microsoft.com/office/drawing/2014/main" id="{2A3D21B8-90B9-D249-959B-3642FEDA6F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58663"/>
            <a:ext cx="7192488" cy="870337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="" xmlns:a16="http://schemas.microsoft.com/office/drawing/2014/main" id="{1B34A277-2E51-6E49-9BD9-0A78EC8DA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7192488" cy="604520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9484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5095745-12B2-4B47-9DFF-7595CC705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8A7B35E-9328-6944-973E-FE4BFEBFE5F2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8FA39574-DAAE-094A-B4D7-0D21B027A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7121"/>
            <a:ext cx="10515600" cy="608652"/>
          </a:xfrm>
        </p:spPr>
        <p:txBody>
          <a:bodyPr/>
          <a:lstStyle>
            <a:lvl1pPr>
              <a:defRPr sz="2200" b="1" i="0">
                <a:solidFill>
                  <a:srgbClr val="1E5A4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="" xmlns:a16="http://schemas.microsoft.com/office/drawing/2014/main" id="{9650974D-8CB9-1B40-B85D-0927B5C878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28224"/>
            <a:ext cx="10515600" cy="4351338"/>
          </a:xfrm>
        </p:spPr>
        <p:txBody>
          <a:bodyPr/>
          <a:lstStyle>
            <a:lvl1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8515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7A33B4-3218-2540-B63E-F8DAB4579A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shade val="30000"/>
                  <a:satMod val="115000"/>
                </a:srgbClr>
              </a:gs>
              <a:gs pos="50000">
                <a:srgbClr val="1E5A41">
                  <a:shade val="67500"/>
                  <a:satMod val="115000"/>
                </a:srgbClr>
              </a:gs>
              <a:gs pos="100000">
                <a:srgbClr val="1E5A4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1B36A97-BC5D-FF45-9D51-E7A77F30F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02" y="162561"/>
            <a:ext cx="1918277" cy="4572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="" xmlns:a16="http://schemas.microsoft.com/office/drawing/2014/main" id="{2A3D21B8-90B9-D249-959B-3642FEDA6F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4143"/>
            <a:ext cx="7192488" cy="870337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="" xmlns:a16="http://schemas.microsoft.com/office/drawing/2014/main" id="{1B34A277-2E51-6E49-9BD9-0A78EC8DA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24480"/>
            <a:ext cx="7192488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413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0A8ACA7E-4378-4940-B7EB-8BD0149D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04A8DC29-2744-46ED-A354-11191069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0640-445D-4CFB-B155-FE52BA063C0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B16507-2E69-684C-BD8F-3C942C0E8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CD5AE53-7242-6246-ABE0-15AEC5DC5757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08195C0E-ACD5-464C-9BF6-69803C699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23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tu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="" xmlns:a16="http://schemas.microsoft.com/office/drawing/2014/main" id="{2A3D21B8-90B9-D249-959B-3642FEDA6F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58663"/>
            <a:ext cx="7192488" cy="870337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="" xmlns:a16="http://schemas.microsoft.com/office/drawing/2014/main" id="{1B34A277-2E51-6E49-9BD9-0A78EC8DA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7192488" cy="604520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47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B64D009-34BC-CD49-BAF7-57A3F103BB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521876F-6F93-D647-BA5E-0857EEA3D11E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A470011C-C103-A94D-979E-F72325514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58" y="1478722"/>
            <a:ext cx="3660560" cy="869383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744AB579-F0EC-AE4B-9826-E98B346CD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03" y="4320881"/>
            <a:ext cx="3660560" cy="740006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="" xmlns:a16="http://schemas.microsoft.com/office/drawing/2014/main" id="{4D781297-7C52-9742-AEB2-D65C8E37F6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8" y="4207852"/>
            <a:ext cx="3538360" cy="966065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="" xmlns:a16="http://schemas.microsoft.com/office/drawing/2014/main" id="{3ABD6BC4-52FD-6B45-8A7C-3916A301DC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7" y="812800"/>
            <a:ext cx="2277133" cy="22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020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99744C-6476-EC4D-BB6E-46FF43130F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85AC53F-8C48-D14E-8DFE-CF0A0246508E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4143"/>
            <a:ext cx="7192488" cy="1474857"/>
          </a:xfrm>
        </p:spPr>
        <p:txBody>
          <a:bodyPr anchor="t"/>
          <a:lstStyle>
            <a:lvl1pPr algn="l">
              <a:defRPr sz="44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29000"/>
            <a:ext cx="7192488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="" xmlns:a16="http://schemas.microsoft.com/office/drawing/2014/main" id="{F5CFA74E-5986-6F4D-BDA1-4BE4FD4BD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96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9835C4B-D98C-BB4C-93AB-CE3F473D7D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55BC0C2-782A-7F4F-8F20-1388DC90BFA9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E428A434-7E87-41C6-8ED7-A33B826C11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09135"/>
            <a:ext cx="10515600" cy="435133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="" xmlns:a16="http://schemas.microsoft.com/office/drawing/2014/main" id="{BFE4636D-A1DC-3E4B-8501-93E136227D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="" xmlns:a16="http://schemas.microsoft.com/office/drawing/2014/main" id="{A65BF1D0-A9F4-BC48-92F8-EA73B5CC5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7347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8B97202-10C1-3943-BACB-56CEB29C2F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1D4132C-856A-204C-8E2D-8CC075611026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="" xmlns:a16="http://schemas.microsoft.com/office/drawing/2014/main" id="{74CA5C83-FB6D-074C-A31B-A087CDF616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9FEF172F-07ED-408B-85F3-EF5525E1BE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1A71E43F-78E1-9443-8538-DB84DAAB6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484416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="" xmlns:a16="http://schemas.microsoft.com/office/drawing/2014/main" id="{C853FD87-D802-BD48-A565-D8B460CEE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21169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1D9FFE9-7CE5-5746-8148-9B4D05E47B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3CDD030E-A2A0-514E-A274-C2BC93C50A3C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="" xmlns:a16="http://schemas.microsoft.com/office/drawing/2014/main" id="{97D60841-EF0F-E745-B300-2B922C9CAA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="" xmlns:a16="http://schemas.microsoft.com/office/drawing/2014/main" id="{848609C5-5E79-B046-833F-41E68D12E4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84416"/>
            <a:ext cx="5181600" cy="4692547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="" xmlns:a16="http://schemas.microsoft.com/office/drawing/2014/main" id="{4944A5D5-ABE9-D74F-8858-3300520BD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1484416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="" xmlns:a16="http://schemas.microsoft.com/office/drawing/2014/main" id="{90424636-44D4-9A4E-B4FE-7B546E781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6622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5249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D43188C-755B-6241-9659-BB117CF5A0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12757" y="1"/>
            <a:ext cx="8979243" cy="6858000"/>
          </a:xfrm>
          <a:prstGeom prst="rect">
            <a:avLst/>
          </a:prstGeom>
          <a:gradFill flip="none" rotWithShape="1">
            <a:gsLst>
              <a:gs pos="72000">
                <a:srgbClr val="E0EDD7"/>
              </a:gs>
              <a:gs pos="6000">
                <a:schemeClr val="accent6">
                  <a:lumMod val="0"/>
                  <a:lumOff val="100000"/>
                </a:schemeClr>
              </a:gs>
              <a:gs pos="5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A6D0467-6895-AA47-910A-7CF428BC5240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3755C186-CB7A-8541-AEDB-76EC06F20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="" xmlns:a16="http://schemas.microsoft.com/office/drawing/2014/main" id="{8FA39574-DAAE-094A-B4D7-0D21B027A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7121"/>
            <a:ext cx="10515600" cy="608652"/>
          </a:xfrm>
        </p:spPr>
        <p:txBody>
          <a:bodyPr/>
          <a:lstStyle>
            <a:lvl1pPr>
              <a:defRPr sz="2200" b="1" i="0">
                <a:solidFill>
                  <a:srgbClr val="6ABE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="" xmlns:a16="http://schemas.microsoft.com/office/drawing/2014/main" id="{9650974D-8CB9-1B40-B85D-0927B5C878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528224"/>
            <a:ext cx="10515600" cy="4351338"/>
          </a:xfrm>
        </p:spPr>
        <p:txBody>
          <a:bodyPr/>
          <a:lstStyle>
            <a:lvl1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2065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40F569-AC78-9F43-9D3B-37412FA98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69297D-19D3-2E4F-A8ED-1D3442E13231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="" xmlns:a16="http://schemas.microsoft.com/office/drawing/2014/main" id="{D880CDDF-8222-744F-BFE1-E31D3F896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8167" y="2772023"/>
            <a:ext cx="7192488" cy="656977"/>
          </a:xfrm>
        </p:spPr>
        <p:txBody>
          <a:bodyPr anchor="t"/>
          <a:lstStyle>
            <a:lvl1pPr algn="l">
              <a:defRPr sz="44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8167" y="3429000"/>
            <a:ext cx="7192488" cy="65697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80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F7A33B4-3218-2540-B63E-F8DAB4579A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shade val="30000"/>
                  <a:satMod val="115000"/>
                </a:srgbClr>
              </a:gs>
              <a:gs pos="50000">
                <a:srgbClr val="1E5A41">
                  <a:shade val="67500"/>
                  <a:satMod val="115000"/>
                </a:srgbClr>
              </a:gs>
              <a:gs pos="100000">
                <a:srgbClr val="1E5A41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31B36A97-BC5D-FF45-9D51-E7A77F30F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02" y="162561"/>
            <a:ext cx="1918277" cy="457200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="" xmlns:a16="http://schemas.microsoft.com/office/drawing/2014/main" id="{2A3D21B8-90B9-D249-959B-3642FEDA6F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54143"/>
            <a:ext cx="7192488" cy="870337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="" xmlns:a16="http://schemas.microsoft.com/office/drawing/2014/main" id="{1B34A277-2E51-6E49-9BD9-0A78EC8DA6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824480"/>
            <a:ext cx="7192488" cy="1655762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3803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5772806-C872-4E9A-B286-4223EF318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2BE21490-EAC8-4150-B44E-5A50FDDCB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="" xmlns:a16="http://schemas.microsoft.com/office/drawing/2014/main" id="{4BB04E66-192E-45A4-851A-9AA205FF5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="" xmlns:a16="http://schemas.microsoft.com/office/drawing/2014/main" id="{FEF25B90-1F8A-4FDB-9E0B-C17AA57A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="" xmlns:a16="http://schemas.microsoft.com/office/drawing/2014/main" id="{1A579A08-8F9F-49C1-9461-E3444878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="" xmlns:a16="http://schemas.microsoft.com/office/drawing/2014/main" id="{7D49A3A9-238E-4E06-B580-06B174B4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685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76D3D87B-7664-4016-9028-58451B827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5AFA857B-B858-4DBC-BD73-38B3F7B5C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BC621F5A-38C4-48A5-96CD-41A588E1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E3CD8062-4546-4A93-A395-B85B3635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D9859C4F-A983-4B83-BC85-1B00F371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59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etovisa_o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40F569-AC78-9F43-9D3B-37412FA98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69297D-19D3-2E4F-A8ED-1D3442E13231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="" xmlns:a16="http://schemas.microsoft.com/office/drawing/2014/main" id="{D880CDDF-8222-744F-BFE1-E31D3F896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AB48F85A-D38F-498E-92FD-6C5626FA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08167" y="2772023"/>
            <a:ext cx="7192488" cy="656977"/>
          </a:xfrm>
        </p:spPr>
        <p:txBody>
          <a:bodyPr anchor="t"/>
          <a:lstStyle>
            <a:lvl1pPr algn="l">
              <a:defRPr sz="44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="" xmlns:a16="http://schemas.microsoft.com/office/drawing/2014/main" id="{F2E22A7E-0E7B-4469-AC30-AFDFA98DD1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08167" y="3429000"/>
            <a:ext cx="7192488" cy="656977"/>
          </a:xfr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2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9DEF993-4E01-614E-AEE6-B6D91FBB65BD}"/>
              </a:ext>
            </a:extLst>
          </p:cNvPr>
          <p:cNvSpPr/>
          <p:nvPr/>
        </p:nvSpPr>
        <p:spPr>
          <a:xfrm>
            <a:off x="1508166" y="1985638"/>
            <a:ext cx="3146130" cy="740664"/>
          </a:xfrm>
          <a:prstGeom prst="rect">
            <a:avLst/>
          </a:prstGeom>
          <a:solidFill>
            <a:srgbClr val="1E5A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Tietovisa</a:t>
            </a:r>
            <a:endParaRPr lang="x-non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="" xmlns:a16="http://schemas.microsoft.com/office/drawing/2014/main" id="{90E12FB6-07E3-D14C-A526-C4699D240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793" y="1429318"/>
            <a:ext cx="1070454" cy="11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7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teksti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428F20-115E-F946-8EB0-3ED5FE6EF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496CB71-EA75-7E41-9012-399BBEAFCBC5}"/>
              </a:ext>
            </a:extLst>
          </p:cNvPr>
          <p:cNvSpPr/>
          <p:nvPr/>
        </p:nvSpPr>
        <p:spPr>
          <a:xfrm>
            <a:off x="217714" y="204849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411BC929-1E17-9E49-B5DF-B38B25869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E428A434-7E87-41C6-8ED7-A33B826C11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193051"/>
            <a:ext cx="10515600" cy="435133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="" xmlns:a16="http://schemas.microsoft.com/office/drawing/2014/main" id="{A65BF1D0-A9F4-BC48-92F8-EA73B5CC57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900" y="300164"/>
            <a:ext cx="10515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442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8229CD1-5067-924B-8876-2C3F02C0D2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E6A9602-4774-5743-9C1A-6771B4653034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="" xmlns:a16="http://schemas.microsoft.com/office/drawing/2014/main" id="{3F5C1D84-E62A-FB48-8963-59288A964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9FEF172F-07ED-408B-85F3-EF5525E1BE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59515"/>
            <a:ext cx="5181600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1A71E43F-78E1-9443-8538-DB84DAAB6B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2159515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="" xmlns:a16="http://schemas.microsoft.com/office/drawing/2014/main" id="{C853FD87-D802-BD48-A565-D8B460CEE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764" y="298681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7968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4D8E490-6F0C-9345-A12B-649D6318F4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19E82C1-C881-0C40-9E42-94908C7C07E2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="" xmlns:a16="http://schemas.microsoft.com/office/drawing/2014/main" id="{0D5C2BFB-2218-104B-B509-C49726115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="" xmlns:a16="http://schemas.microsoft.com/office/drawing/2014/main" id="{848609C5-5E79-B046-833F-41E68D12E4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59515"/>
            <a:ext cx="5181600" cy="4692547"/>
          </a:xfrm>
        </p:spPr>
        <p:txBody>
          <a:bodyPr/>
          <a:lstStyle>
            <a:lvl1pPr>
              <a:buClr>
                <a:srgbClr val="1E5A41"/>
              </a:buClr>
              <a:buSzPct val="130000"/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="" xmlns:a16="http://schemas.microsoft.com/office/drawing/2014/main" id="{4944A5D5-ABE9-D74F-8858-3300520BDC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05550" y="2159515"/>
            <a:ext cx="5319713" cy="4692547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tsikko 1">
            <a:extLst>
              <a:ext uri="{FF2B5EF4-FFF2-40B4-BE49-F238E27FC236}">
                <a16:creationId xmlns="" xmlns:a16="http://schemas.microsoft.com/office/drawing/2014/main" id="{90424636-44D4-9A4E-B4FE-7B546E7811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66" y="298681"/>
            <a:ext cx="5181600" cy="693161"/>
          </a:xfrm>
        </p:spPr>
        <p:txBody>
          <a:bodyPr/>
          <a:lstStyle>
            <a:lvl1pPr>
              <a:defRPr sz="28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193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ähde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77B7AAF-A5FF-254C-B57F-8A2381593E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FCDC86-E240-A64B-AB8A-EBA92982EBE8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="" xmlns:a16="http://schemas.microsoft.com/office/drawing/2014/main" id="{3C42A663-53A4-2E45-9562-860D1B3AF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10" name="Otsikko 1">
            <a:extLst>
              <a:ext uri="{FF2B5EF4-FFF2-40B4-BE49-F238E27FC236}">
                <a16:creationId xmlns="" xmlns:a16="http://schemas.microsoft.com/office/drawing/2014/main" id="{641475F2-D52D-464C-9045-F6C7539352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347" y="291953"/>
            <a:ext cx="10515600" cy="608652"/>
          </a:xfrm>
        </p:spPr>
        <p:txBody>
          <a:bodyPr/>
          <a:lstStyle>
            <a:lvl1pPr>
              <a:defRPr sz="22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="" xmlns:a16="http://schemas.microsoft.com/office/drawing/2014/main" id="{E25A7173-7D46-114B-8481-4E492472A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7981"/>
            <a:ext cx="10515600" cy="4351338"/>
          </a:xfrm>
        </p:spPr>
        <p:txBody>
          <a:bodyPr/>
          <a:lstStyle>
            <a:lvl1pPr>
              <a:buClr>
                <a:srgbClr val="1E5A41"/>
              </a:buClr>
              <a:buSzPct val="130000"/>
              <a:buFont typeface="Arial" panose="020B0604020202020204" pitchFamily="34" charset="0"/>
              <a:buChar char="•"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2878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ETOVI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="" xmlns:a16="http://schemas.microsoft.com/office/drawing/2014/main" id="{0A8ACA7E-4378-4940-B7EB-8BD0149D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04A8DC29-2744-46ED-A354-11191069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0640-445D-4CFB-B155-FE52BA063C0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3B16507-2E69-684C-BD8F-3C942C0E8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E5A41">
                  <a:tint val="66000"/>
                  <a:satMod val="160000"/>
                </a:srgbClr>
              </a:gs>
              <a:gs pos="50000">
                <a:srgbClr val="1E5A41">
                  <a:tint val="44500"/>
                  <a:satMod val="160000"/>
                </a:srgbClr>
              </a:gs>
              <a:gs pos="100000">
                <a:srgbClr val="1E5A4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CD5AE53-7242-6246-ABE0-15AEC5DC5757}"/>
              </a:ext>
            </a:extLst>
          </p:cNvPr>
          <p:cNvSpPr/>
          <p:nvPr/>
        </p:nvSpPr>
        <p:spPr>
          <a:xfrm>
            <a:off x="225631" y="201881"/>
            <a:ext cx="11756572" cy="64483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81100" dist="38100" dir="13500000" sx="95000" sy="95000" algn="br" rotWithShape="0">
              <a:srgbClr val="6ABE28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08195C0E-ACD5-464C-9BF6-69803C699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69" y="298681"/>
            <a:ext cx="1771557" cy="420745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="" xmlns:a16="http://schemas.microsoft.com/office/drawing/2014/main" id="{4AE4FFBF-A16C-4642-8D9E-90462B5969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093275"/>
            <a:ext cx="6561843" cy="4083688"/>
          </a:xfrm>
        </p:spPr>
        <p:txBody>
          <a:bodyPr/>
          <a:lstStyle>
            <a:lvl1pPr>
              <a:buClr>
                <a:srgbClr val="6ABE28"/>
              </a:buClr>
              <a:buSzPct val="100000"/>
              <a:buFont typeface="+mj-lt"/>
              <a:buAutoNum type="arabicPeriod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i-FI" dirty="0"/>
              <a:t> Muokkaa tekstin perustyylejä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="" xmlns:a16="http://schemas.microsoft.com/office/drawing/2014/main" id="{C2045E84-8AA0-DF4A-8191-0B50F3709B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09840" y="2093275"/>
            <a:ext cx="4015423" cy="4083688"/>
          </a:xfrm>
        </p:spPr>
        <p:txBody>
          <a:bodyPr/>
          <a:lstStyle>
            <a:lvl1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="" xmlns:a16="http://schemas.microsoft.com/office/drawing/2014/main" id="{7353D202-4214-A942-A281-20F39EC0E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212" y="298681"/>
            <a:ext cx="6561842" cy="870032"/>
          </a:xfrm>
        </p:spPr>
        <p:txBody>
          <a:bodyPr anchor="t"/>
          <a:lstStyle>
            <a:lvl1pPr>
              <a:defRPr sz="2400" b="1" i="0">
                <a:solidFill>
                  <a:srgbClr val="1E5A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otsikko tässä. </a:t>
            </a:r>
          </a:p>
        </p:txBody>
      </p:sp>
    </p:spTree>
    <p:extLst>
      <p:ext uri="{BB962C8B-B14F-4D97-AF65-F5344CB8AC3E}">
        <p14:creationId xmlns:p14="http://schemas.microsoft.com/office/powerpoint/2010/main" val="50015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="" xmlns:a16="http://schemas.microsoft.com/office/drawing/2014/main" id="{46A8141B-5FC1-4E08-BFC4-E4DC7728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B14B84D2-5C8A-4449-B4CE-2121C280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DB728BC8-56DF-4DD1-BEF1-706819DCA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7826-07A2-4601-A4ED-E45CB447CDC6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0A7295CF-E117-4B92-8BE7-027260F8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77A43925-BD6C-4824-B938-B5D1540C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10640-445D-4CFB-B155-FE52BA063C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27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="" xmlns:a16="http://schemas.microsoft.com/office/drawing/2014/main" id="{46A8141B-5FC1-4E08-BFC4-E4DC7728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B14B84D2-5C8A-4449-B4CE-2121C280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DB728BC8-56DF-4DD1-BEF1-706819DCA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7826-07A2-4601-A4ED-E45CB447CDC6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0A7295CF-E117-4B92-8BE7-027260F8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77A43925-BD6C-4824-B938-B5D1540C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10640-445D-4CFB-B155-FE52BA063C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2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="" xmlns:a16="http://schemas.microsoft.com/office/drawing/2014/main" id="{46A8141B-5FC1-4E08-BFC4-E4DC7728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="" xmlns:a16="http://schemas.microsoft.com/office/drawing/2014/main" id="{B14B84D2-5C8A-4449-B4CE-2121C280C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="" xmlns:a16="http://schemas.microsoft.com/office/drawing/2014/main" id="{DB728BC8-56DF-4DD1-BEF1-706819DCA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14.2.2022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="" xmlns:a16="http://schemas.microsoft.com/office/drawing/2014/main" id="{0A7295CF-E117-4B92-8BE7-027260F88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="" xmlns:a16="http://schemas.microsoft.com/office/drawing/2014/main" id="{77A43925-BD6C-4824-B938-B5D1540C8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95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lkari.fi/bitstream/handle/10024/90799/URN_ISBN_978-952-245-796-7.pdf?sequence=1%E2%80%8B" TargetMode="External"/><Relationship Id="rId7" Type="http://schemas.openxmlformats.org/officeDocument/2006/relationships/hyperlink" Target="https://www.vaestoliitto.fi/@Bin/2643db4bea564611a246cbc1e3e60ccf/1599730650/application/pdf/6053282/Turvataidot%20ja%20lapsen%20keho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julkaisut.valtioneuvosto.fi/bitstream/handle/10024/161899/STM_2019_27_J.pdf?sequence=4&amp;isAllowed=y" TargetMode="External"/><Relationship Id="rId5" Type="http://schemas.openxmlformats.org/officeDocument/2006/relationships/hyperlink" Target="https://jyx.jyu.fi/bitstream/handle/123456789/67584/978-951-39-7963-8_vaitos07022020.pdf?sequence=1&amp;isAllowed=y" TargetMode="External"/><Relationship Id="rId4" Type="http://schemas.openxmlformats.org/officeDocument/2006/relationships/hyperlink" Target="https://www.mediataitokoulu.fi/netissa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smartphone-notebook-social-media-1735044/" TargetMode="External"/><Relationship Id="rId13" Type="http://schemas.openxmlformats.org/officeDocument/2006/relationships/hyperlink" Target="https://pixabay.com/photos/boy-girl-children-computer-110762/" TargetMode="External"/><Relationship Id="rId3" Type="http://schemas.openxmlformats.org/officeDocument/2006/relationships/hyperlink" Target="https://pixabay.com/photos/children-laugh-laptop-vietnamese-1822471/" TargetMode="External"/><Relationship Id="rId7" Type="http://schemas.openxmlformats.org/officeDocument/2006/relationships/hyperlink" Target="https://pixabay.com/fi/illustrations/psst-hiljainen-quiet-salaisuus-3838360/" TargetMode="External"/><Relationship Id="rId12" Type="http://schemas.openxmlformats.org/officeDocument/2006/relationships/hyperlink" Target="https://pixabay.com/fi/photos/ep%C3%A4toivoinen-surullinen-masentunut-2040598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ixabay.com/fi/images/search/klovni/" TargetMode="External"/><Relationship Id="rId11" Type="http://schemas.openxmlformats.org/officeDocument/2006/relationships/hyperlink" Target="https://pixabay.com/photos/ipad-learning-tablet-computer-907577/" TargetMode="External"/><Relationship Id="rId5" Type="http://schemas.openxmlformats.org/officeDocument/2006/relationships/hyperlink" Target="https://pixabay.com/photos/question-mark-hacker-attack-mask-2883630" TargetMode="External"/><Relationship Id="rId15" Type="http://schemas.openxmlformats.org/officeDocument/2006/relationships/hyperlink" Target="https://pixabay.com/fi/illustrations/avatar-asiakkaat-kuvakkeet-2191932/" TargetMode="External"/><Relationship Id="rId10" Type="http://schemas.openxmlformats.org/officeDocument/2006/relationships/hyperlink" Target="https://pixabay.com/photos/social-media-social-network-3762538/" TargetMode="External"/><Relationship Id="rId4" Type="http://schemas.openxmlformats.org/officeDocument/2006/relationships/hyperlink" Target="https://pixabay.com/fi/photos/henkil%C3%B6kohtainen-verkko-3108154/" TargetMode="External"/><Relationship Id="rId9" Type="http://schemas.openxmlformats.org/officeDocument/2006/relationships/hyperlink" Target="https://pixabay.com/fi/illustrations/tietoverkkoturvallisuus-suojelu-3400657/" TargetMode="External"/><Relationship Id="rId14" Type="http://schemas.openxmlformats.org/officeDocument/2006/relationships/hyperlink" Target="https://pixabay.com/fi/illustrations/sosiaalinen-sosiaaliset-verkostot-1206612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="" xmlns:a16="http://schemas.microsoft.com/office/drawing/2014/main" id="{BD9BB7C8-6523-894A-9140-3AE60A736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142">
            <a:off x="8191910" y="2654301"/>
            <a:ext cx="2514600" cy="3149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F985BACF-EED7-44A2-BC71-40527429F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3436" y="2723670"/>
            <a:ext cx="12192000" cy="997959"/>
          </a:xfrm>
        </p:spPr>
        <p:txBody>
          <a:bodyPr anchor="t">
            <a:noAutofit/>
          </a:bodyPr>
          <a:lstStyle/>
          <a:p>
            <a:pPr algn="ctr"/>
            <a:r>
              <a:rPr lang="fi-FI" sz="4800" dirty="0">
                <a:solidFill>
                  <a:srgbClr val="6ABE28"/>
                </a:solidFill>
              </a:rPr>
              <a:t>Turvataitokasvatus</a:t>
            </a:r>
          </a:p>
        </p:txBody>
      </p:sp>
    </p:spTree>
    <p:extLst>
      <p:ext uri="{BB962C8B-B14F-4D97-AF65-F5344CB8AC3E}">
        <p14:creationId xmlns:p14="http://schemas.microsoft.com/office/powerpoint/2010/main" val="174269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03DD30F7-0545-4C9B-8A6E-896A1B8E8F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t="701" r="19679" b="440"/>
          <a:stretch/>
        </p:blipFill>
        <p:spPr bwMode="auto">
          <a:xfrm>
            <a:off x="6799729" y="1379783"/>
            <a:ext cx="4554071" cy="447937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92A2799C-EE26-47F8-8F31-3F1BE8C00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715"/>
            <a:ext cx="590325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Lapsille</a:t>
            </a:r>
            <a:r>
              <a:rPr lang="en-US" dirty="0"/>
              <a:t> </a:t>
            </a:r>
            <a:r>
              <a:rPr lang="en-US" dirty="0" err="1"/>
              <a:t>annetaan</a:t>
            </a:r>
            <a:r>
              <a:rPr lang="en-US" dirty="0"/>
              <a:t> </a:t>
            </a:r>
            <a:r>
              <a:rPr lang="en-US" dirty="0" err="1"/>
              <a:t>turvaohjeita</a:t>
            </a:r>
            <a:r>
              <a:rPr lang="en-US" dirty="0"/>
              <a:t> </a:t>
            </a:r>
            <a:r>
              <a:rPr lang="en-US" dirty="0" err="1"/>
              <a:t>niin</a:t>
            </a:r>
            <a:r>
              <a:rPr lang="en-US" dirty="0"/>
              <a:t> </a:t>
            </a:r>
            <a:r>
              <a:rPr lang="en-US" dirty="0" err="1"/>
              <a:t>liikenteeseen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muuhunkin</a:t>
            </a:r>
            <a:r>
              <a:rPr lang="en-US" dirty="0"/>
              <a:t> </a:t>
            </a:r>
            <a:r>
              <a:rPr lang="en-US" dirty="0" err="1"/>
              <a:t>elämään</a:t>
            </a:r>
            <a:r>
              <a:rPr lang="en-US" dirty="0"/>
              <a:t>. </a:t>
            </a:r>
            <a:r>
              <a:rPr lang="en-US" dirty="0" err="1"/>
              <a:t>Myös</a:t>
            </a:r>
            <a:r>
              <a:rPr lang="en-US" dirty="0"/>
              <a:t> </a:t>
            </a:r>
            <a:r>
              <a:rPr lang="en-US" dirty="0" err="1"/>
              <a:t>digimaailmaan</a:t>
            </a:r>
            <a:r>
              <a:rPr lang="en-US" dirty="0"/>
              <a:t> </a:t>
            </a:r>
            <a:r>
              <a:rPr lang="en-US" dirty="0" err="1"/>
              <a:t>tarvitaan</a:t>
            </a:r>
            <a:r>
              <a:rPr lang="en-US" dirty="0"/>
              <a:t> </a:t>
            </a:r>
            <a:r>
              <a:rPr lang="en-US" dirty="0" err="1"/>
              <a:t>turvaohjeet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Tutustu</a:t>
            </a:r>
            <a:r>
              <a:rPr lang="en-US" dirty="0"/>
              <a:t> </a:t>
            </a:r>
            <a:r>
              <a:rPr lang="en-US" dirty="0" err="1"/>
              <a:t>lapsesi</a:t>
            </a:r>
            <a:r>
              <a:rPr lang="en-US" dirty="0"/>
              <a:t> </a:t>
            </a:r>
            <a:r>
              <a:rPr lang="en-US" dirty="0" err="1"/>
              <a:t>käyttämiin</a:t>
            </a:r>
            <a:r>
              <a:rPr lang="en-US" dirty="0"/>
              <a:t> </a:t>
            </a:r>
            <a:r>
              <a:rPr lang="en-US" dirty="0" err="1"/>
              <a:t>digisovelluksiin</a:t>
            </a:r>
            <a:r>
              <a:rPr lang="en-US" dirty="0"/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Ole </a:t>
            </a:r>
            <a:r>
              <a:rPr lang="en-US" dirty="0" err="1"/>
              <a:t>kiinnostunut</a:t>
            </a:r>
            <a:r>
              <a:rPr lang="en-US" dirty="0"/>
              <a:t> </a:t>
            </a:r>
            <a:r>
              <a:rPr lang="en-US" dirty="0" err="1"/>
              <a:t>lapsesi</a:t>
            </a:r>
            <a:r>
              <a:rPr lang="en-US" dirty="0"/>
              <a:t> </a:t>
            </a:r>
            <a:r>
              <a:rPr lang="en-US" dirty="0" err="1"/>
              <a:t>digielämästä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Älä</a:t>
            </a:r>
            <a:r>
              <a:rPr lang="en-US" dirty="0"/>
              <a:t> </a:t>
            </a:r>
            <a:r>
              <a:rPr lang="en-US" dirty="0" err="1"/>
              <a:t>kiellä</a:t>
            </a:r>
            <a:r>
              <a:rPr lang="en-US" dirty="0"/>
              <a:t> </a:t>
            </a:r>
            <a:r>
              <a:rPr lang="en-US" dirty="0" err="1"/>
              <a:t>digilaitteen</a:t>
            </a:r>
            <a:r>
              <a:rPr lang="en-US" dirty="0"/>
              <a:t> </a:t>
            </a:r>
            <a:r>
              <a:rPr lang="en-US" dirty="0" err="1"/>
              <a:t>käyttöä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Keskustelkaa</a:t>
            </a:r>
            <a:r>
              <a:rPr lang="en-US" dirty="0"/>
              <a:t>:</a:t>
            </a:r>
            <a:endParaRPr lang="en-US" dirty="0">
              <a:cs typeface="Calibri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err="1"/>
              <a:t>Millaisia</a:t>
            </a:r>
            <a:r>
              <a:rPr lang="en-US" sz="2000" dirty="0"/>
              <a:t> </a:t>
            </a:r>
            <a:r>
              <a:rPr lang="en-US" sz="2000" dirty="0" err="1"/>
              <a:t>kuvia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</a:t>
            </a:r>
            <a:r>
              <a:rPr lang="en-US" sz="2000" dirty="0" err="1"/>
              <a:t>kannata</a:t>
            </a:r>
            <a:r>
              <a:rPr lang="en-US" sz="2000" dirty="0"/>
              <a:t> </a:t>
            </a:r>
            <a:r>
              <a:rPr lang="en-US" sz="2000" dirty="0" err="1"/>
              <a:t>jakaa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err="1"/>
              <a:t>Mitä</a:t>
            </a:r>
            <a:r>
              <a:rPr lang="en-US" sz="2000" dirty="0"/>
              <a:t> </a:t>
            </a:r>
            <a:r>
              <a:rPr lang="en-US" sz="2000" dirty="0" err="1"/>
              <a:t>tietoja</a:t>
            </a:r>
            <a:r>
              <a:rPr lang="en-US" sz="2000" dirty="0"/>
              <a:t> </a:t>
            </a:r>
            <a:r>
              <a:rPr lang="en-US" sz="2000" dirty="0" err="1"/>
              <a:t>itsestä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</a:t>
            </a:r>
            <a:r>
              <a:rPr lang="en-US" sz="2000" dirty="0" err="1"/>
              <a:t>antaa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err="1"/>
              <a:t>Yksityisyysasetuksista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err="1"/>
              <a:t>Kaikki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ole </a:t>
            </a:r>
            <a:r>
              <a:rPr lang="en-US" sz="2000" dirty="0" err="1"/>
              <a:t>netissä</a:t>
            </a:r>
            <a:r>
              <a:rPr lang="en-US" sz="2000" dirty="0"/>
              <a:t> </a:t>
            </a:r>
            <a:r>
              <a:rPr lang="en-US" sz="2000" dirty="0" err="1"/>
              <a:t>sitä</a:t>
            </a:r>
            <a:r>
              <a:rPr lang="en-US" sz="2000" dirty="0"/>
              <a:t> </a:t>
            </a:r>
            <a:r>
              <a:rPr lang="en-US" sz="2000" dirty="0" err="1"/>
              <a:t>miltä</a:t>
            </a:r>
            <a:r>
              <a:rPr lang="en-US" sz="2000" dirty="0"/>
              <a:t> </a:t>
            </a:r>
            <a:r>
              <a:rPr lang="en-US" sz="2000" dirty="0" err="1"/>
              <a:t>vaikuttaa</a:t>
            </a:r>
            <a:endParaRPr lang="en-US" sz="2000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B9F624BE-2EB3-4207-AE05-B5C6020F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3202"/>
            <a:ext cx="5181600" cy="693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Turvallisuus</a:t>
            </a:r>
            <a:r>
              <a:rPr lang="en-US" dirty="0"/>
              <a:t> </a:t>
            </a:r>
            <a:r>
              <a:rPr lang="en-US" dirty="0" err="1"/>
              <a:t>digitaalisessa</a:t>
            </a:r>
            <a:r>
              <a:rPr lang="en-US" dirty="0"/>
              <a:t> </a:t>
            </a:r>
            <a:r>
              <a:rPr lang="en-US" dirty="0" err="1"/>
              <a:t>mediassa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2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A495CAA0-0EF3-41F6-967C-5C0F52FA16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23" r="17774" b="-108625"/>
          <a:stretch/>
        </p:blipFill>
        <p:spPr bwMode="auto">
          <a:xfrm>
            <a:off x="5934636" y="3429000"/>
            <a:ext cx="6096000" cy="65591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0D6B3BBC-DEE8-443B-9B28-381338291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100861"/>
            <a:ext cx="90722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i-FI" sz="2400" dirty="0" err="1"/>
              <a:t>Grooming</a:t>
            </a:r>
            <a:r>
              <a:rPr lang="fi-FI" sz="2400" dirty="0"/>
              <a:t> on ilmiö, jossa aikuinen pyrkii houkuttelemaan lasta näennäisesti vapaaehtoiseen kanssakäymiseen päämääränään kohdistaa lapseen seksuaaliväkivaltaa.</a:t>
            </a:r>
          </a:p>
          <a:p>
            <a:endParaRPr lang="fi-FI" sz="2400" dirty="0">
              <a:cs typeface="Calibri"/>
            </a:endParaRPr>
          </a:p>
          <a:p>
            <a:pPr marL="0" indent="0">
              <a:buNone/>
            </a:pPr>
            <a:endParaRPr lang="fi-FI" sz="2400" dirty="0">
              <a:cs typeface="Calibri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5DB1FA42-174E-4F94-8130-E1D35D3F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407700"/>
            <a:ext cx="5181600" cy="693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Grooming</a:t>
            </a:r>
          </a:p>
        </p:txBody>
      </p:sp>
    </p:spTree>
    <p:extLst>
      <p:ext uri="{BB962C8B-B14F-4D97-AF65-F5344CB8AC3E}">
        <p14:creationId xmlns:p14="http://schemas.microsoft.com/office/powerpoint/2010/main" val="3629932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18520026-4218-4A70-952B-9DB7C3F243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3"/>
          <a:stretch/>
        </p:blipFill>
        <p:spPr bwMode="auto">
          <a:xfrm flipH="1">
            <a:off x="6347011" y="1380565"/>
            <a:ext cx="5306817" cy="430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30BC11ED-D183-4CA9-939C-EA4C48D2C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41" y="1902199"/>
            <a:ext cx="5508812" cy="378142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 err="1"/>
              <a:t>Groomingissa</a:t>
            </a:r>
            <a:r>
              <a:rPr lang="fi-FI" dirty="0"/>
              <a:t> aikuinen tutustuu lapseen verkossa ja luo häneen luottamussuhteen.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Tekijä voi edetä hyvin hitaasti tai toimia nopeasti.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Tekijällä on tavallisesti useita kohteita samanaikaisesti.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Tekijä osaa tarjota lapselle sitä, mitä lapsi kaipaa: kannustusta, seuraa, kuuntelijaa, luottoystävää jne.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Lapsen olisi hyvä oppia sanomaan EI myös verkossa.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439A12E-BF89-410E-9BAB-B15D5857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41" y="1209038"/>
            <a:ext cx="5921188" cy="693161"/>
          </a:xfrm>
        </p:spPr>
        <p:txBody>
          <a:bodyPr/>
          <a:lstStyle/>
          <a:p>
            <a:r>
              <a:rPr lang="fi-FI" dirty="0"/>
              <a:t>Mitä </a:t>
            </a:r>
            <a:r>
              <a:rPr lang="fi-FI" dirty="0" err="1"/>
              <a:t>groomingissa</a:t>
            </a:r>
            <a:r>
              <a:rPr lang="fi-FI" dirty="0"/>
              <a:t> tapahtuu</a:t>
            </a:r>
          </a:p>
        </p:txBody>
      </p:sp>
    </p:spTree>
    <p:extLst>
      <p:ext uri="{BB962C8B-B14F-4D97-AF65-F5344CB8AC3E}">
        <p14:creationId xmlns:p14="http://schemas.microsoft.com/office/powerpoint/2010/main" val="1939880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A19DD183-3988-4D34-BD3E-5501492044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737" r="-1" b="158"/>
          <a:stretch/>
        </p:blipFill>
        <p:spPr bwMode="auto">
          <a:xfrm flipH="1">
            <a:off x="6347012" y="1087608"/>
            <a:ext cx="5635154" cy="4991695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C5531EAF-A1D0-4EE6-8731-C8EB8AE7C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965"/>
            <a:ext cx="5319712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</a:pPr>
            <a:r>
              <a:rPr lang="fi-FI" sz="2200" dirty="0"/>
              <a:t>Ole kiinnostunut lapsesi elämästä sosiaalisessa mediassa ja pelimaailmassa. </a:t>
            </a:r>
          </a:p>
          <a:p>
            <a:pPr marL="342900" indent="-342900">
              <a:lnSpc>
                <a:spcPct val="110000"/>
              </a:lnSpc>
              <a:buClr>
                <a:srgbClr val="205A41"/>
              </a:buClr>
              <a:buSzPct val="130000"/>
              <a:buFont typeface="Arial" panose="020B0604020202020204" pitchFamily="34" charset="0"/>
              <a:buChar char="•"/>
            </a:pPr>
            <a:r>
              <a:rPr lang="fi-FI" sz="2200" dirty="0"/>
              <a:t>Kerro, että lapsi voi aina tulla kertomaan, jos jokin asia painaa mieltä.</a:t>
            </a:r>
          </a:p>
          <a:p>
            <a:pPr marL="342900" indent="-342900">
              <a:lnSpc>
                <a:spcPct val="110000"/>
              </a:lnSpc>
              <a:buClr>
                <a:srgbClr val="205A41"/>
              </a:buClr>
              <a:buSzPct val="130000"/>
              <a:buFont typeface="Arial" panose="020B0604020202020204" pitchFamily="34" charset="0"/>
              <a:buChar char="•"/>
            </a:pPr>
            <a:r>
              <a:rPr lang="fi-FI" sz="2200" dirty="0"/>
              <a:t>Muistuta, että kaikki asiat järjestyvät ja kaikesta voi puhua.</a:t>
            </a:r>
          </a:p>
          <a:p>
            <a:pPr marL="342900" indent="-342900">
              <a:lnSpc>
                <a:spcPct val="110000"/>
              </a:lnSpc>
              <a:buClr>
                <a:srgbClr val="205A41"/>
              </a:buClr>
              <a:buSzPct val="130000"/>
              <a:buFont typeface="Arial" panose="020B0604020202020204" pitchFamily="34" charset="0"/>
              <a:buChar char="•"/>
            </a:pPr>
            <a:r>
              <a:rPr lang="fi-FI" sz="2200" dirty="0"/>
              <a:t>Jos huolesi herää, voit kysyä:</a:t>
            </a:r>
          </a:p>
          <a:p>
            <a:pPr marL="800100" lvl="1" indent="-342900">
              <a:lnSpc>
                <a:spcPct val="110000"/>
              </a:lnSpc>
              <a:buClr>
                <a:srgbClr val="205A41"/>
              </a:buClr>
              <a:buSzPct val="90000"/>
              <a:buFont typeface="Wingdings" pitchFamily="2" charset="2"/>
              <a:buChar char="ü"/>
            </a:pPr>
            <a:r>
              <a:rPr lang="fi-FI" sz="2200" dirty="0"/>
              <a:t>Onko tapahtunut jotakin, mikä tuntuu pahalta?</a:t>
            </a:r>
          </a:p>
          <a:p>
            <a:pPr marL="800100" lvl="1" indent="-342900">
              <a:lnSpc>
                <a:spcPct val="110000"/>
              </a:lnSpc>
              <a:buClr>
                <a:srgbClr val="205A41"/>
              </a:buClr>
              <a:buSzPct val="90000"/>
              <a:buFont typeface="Wingdings" pitchFamily="2" charset="2"/>
              <a:buChar char="ü"/>
            </a:pPr>
            <a:r>
              <a:rPr lang="fi-FI" sz="2200" dirty="0"/>
              <a:t>Onko joku tehnyt tai yrittänyt tehdä sinulle jotakin, mitä et olisi </a:t>
            </a:r>
            <a:r>
              <a:rPr lang="fi-FI" dirty="0"/>
              <a:t>halunnut hänen tekevän?</a:t>
            </a:r>
          </a:p>
          <a:p>
            <a:pPr marL="457200" lvl="1" indent="0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D06A06B0-A385-432F-AB8E-A4C2EFE2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452"/>
            <a:ext cx="5181600" cy="693161"/>
          </a:xfrm>
        </p:spPr>
        <p:txBody>
          <a:bodyPr/>
          <a:lstStyle/>
          <a:p>
            <a:r>
              <a:rPr lang="fi-FI" dirty="0"/>
              <a:t>Mitä aikuisena voin tehdä?</a:t>
            </a:r>
          </a:p>
        </p:txBody>
      </p:sp>
    </p:spTree>
    <p:extLst>
      <p:ext uri="{BB962C8B-B14F-4D97-AF65-F5344CB8AC3E}">
        <p14:creationId xmlns:p14="http://schemas.microsoft.com/office/powerpoint/2010/main" val="4236602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>
            <a:extLst>
              <a:ext uri="{FF2B5EF4-FFF2-40B4-BE49-F238E27FC236}">
                <a16:creationId xmlns="" xmlns:a16="http://schemas.microsoft.com/office/drawing/2014/main" id="{58A7ADAD-0C2F-42B1-B914-1998C0BE9C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/>
          <a:srcRect l="9849" t="-132" r="25196" b="132"/>
          <a:stretch/>
        </p:blipFill>
        <p:spPr>
          <a:xfrm>
            <a:off x="7440705" y="874431"/>
            <a:ext cx="4554071" cy="5256214"/>
          </a:xfrm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791F6CA1-33F6-4B9E-9C62-FE814E390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319"/>
            <a:ext cx="6423212" cy="4351338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600" dirty="0"/>
              <a:t>Anna lapselle tunne, että hän on arvokas ja hyväksytty.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600" dirty="0"/>
              <a:t>Näytä, että olet kiinnostunut lapsen tekemisistä netissä ja siitä, mitä palveluita ja sovelluksia hän käyttää.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600" dirty="0"/>
              <a:t>Älä oleta lapsen tietävän kaikkea sosiaalisesta mediasta, vaikka se vaikuttaisikin hänestä siltä.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600" dirty="0"/>
              <a:t>Rohkaise pyytämään apua ja tarjoa itse apua aktiivisesti.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sz="3600" dirty="0"/>
              <a:t>Ole luottamuksen arvoinen, kun lapsi kääntyy puoleesi ongelma- tai hätätilanteessa. Ole rauhallinen ja kiitä lasta siitä, että hän kertoi asiasta. Auta selvittämään tilanne.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E2EBDB9-4528-4320-B472-71176E939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806"/>
            <a:ext cx="5181600" cy="69316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>
                <a:cs typeface="Calibri Light"/>
              </a:rPr>
              <a:t>Auta lasta digimaailmassa toimimisessa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1704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2F5250E3-C85B-4F02-8DA9-9D035910EC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-10575" r="-64415" b="-92867"/>
          <a:stretch/>
        </p:blipFill>
        <p:spPr bwMode="auto">
          <a:xfrm>
            <a:off x="8386010" y="3708937"/>
            <a:ext cx="5957516" cy="54505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666D4E2A-6823-422E-9A9D-BB95E69B7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283"/>
            <a:ext cx="1000909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dirty="0"/>
              <a:t>Jos lapsi kertoo kohdanneensa jotakin epämiellyttävää netissä</a:t>
            </a:r>
          </a:p>
          <a:p>
            <a:pPr marL="614045" lvl="1" indent="-342900">
              <a:lnSpc>
                <a:spcPct val="100000"/>
              </a:lnSpc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</a:pPr>
            <a:r>
              <a:rPr lang="fi-FI" sz="2000" dirty="0"/>
              <a:t>Pysy rauhallisena ja näytä, että sinulla on aikaa kuunnella. Rauhoita myös lasta.</a:t>
            </a:r>
          </a:p>
          <a:p>
            <a:pPr marL="614045" lvl="1" indent="-342900">
              <a:lnSpc>
                <a:spcPct val="100000"/>
              </a:lnSpc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</a:pPr>
            <a:r>
              <a:rPr lang="fi-FI" sz="2000" dirty="0"/>
              <a:t>Kiitä lasta siitä, että hän kertoo asiasta. Kerro, että kaikki järjestyy ja olet hänen tukenaan.</a:t>
            </a:r>
          </a:p>
          <a:p>
            <a:pPr marL="614045" lvl="1" indent="-342900">
              <a:lnSpc>
                <a:spcPct val="100000"/>
              </a:lnSpc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</a:pPr>
            <a:r>
              <a:rPr lang="fi-FI" sz="2000" dirty="0"/>
              <a:t>Kerro, ettei tapahtunut ole hänen syytään, vaan vastuu on aina tekijällä.</a:t>
            </a:r>
          </a:p>
          <a:p>
            <a:pPr marL="614045" lvl="1" indent="-342900">
              <a:lnSpc>
                <a:spcPct val="100000"/>
              </a:lnSpc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</a:pPr>
            <a:r>
              <a:rPr lang="fi-FI" sz="2000" dirty="0"/>
              <a:t>Kannusta lasta kertomaan lisää, mutta älä johdattele.</a:t>
            </a:r>
          </a:p>
          <a:p>
            <a:pPr marL="614045" lvl="1" indent="-342900">
              <a:lnSpc>
                <a:spcPct val="100000"/>
              </a:lnSpc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</a:pPr>
            <a:r>
              <a:rPr lang="fi-FI" sz="2000" dirty="0"/>
              <a:t>Älä rankaise lasta ottamalla kännykkä pois. </a:t>
            </a:r>
          </a:p>
          <a:p>
            <a:pPr marL="614045" lvl="1" indent="-342900">
              <a:lnSpc>
                <a:spcPct val="100000"/>
              </a:lnSpc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</a:pPr>
            <a:r>
              <a:rPr lang="fi-FI" sz="2000" dirty="0"/>
              <a:t>Kirjaa ylös kaikki, mitä lapsi kertoo.</a:t>
            </a:r>
          </a:p>
          <a:p>
            <a:pPr marL="614045" lvl="1" indent="-342900">
              <a:lnSpc>
                <a:spcPct val="100000"/>
              </a:lnSpc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</a:pPr>
            <a:r>
              <a:rPr lang="fi-FI" sz="2000" dirty="0"/>
              <a:t>Ota </a:t>
            </a:r>
            <a:r>
              <a:rPr lang="fi-FI" sz="2000" dirty="0" err="1"/>
              <a:t>screenshot</a:t>
            </a:r>
            <a:r>
              <a:rPr lang="fi-FI" sz="2000" dirty="0"/>
              <a:t> (kuvakaappaus), älä poista viestejä.</a:t>
            </a:r>
          </a:p>
          <a:p>
            <a:pPr marL="614045" lvl="1" indent="-342900">
              <a:lnSpc>
                <a:spcPct val="100000"/>
              </a:lnSpc>
              <a:spcBef>
                <a:spcPts val="800"/>
              </a:spcBef>
              <a:buSzPct val="130000"/>
              <a:buFont typeface="Arial" panose="020B0604020202020204" pitchFamily="34" charset="0"/>
              <a:buChar char="•"/>
            </a:pPr>
            <a:r>
              <a:rPr lang="fi-FI" sz="2000" dirty="0"/>
              <a:t>Tarpeen vaatiessa ilmoita asiasta poliisille.</a:t>
            </a:r>
          </a:p>
          <a:p>
            <a:pPr marL="271145" lvl="1" indent="0">
              <a:lnSpc>
                <a:spcPct val="100000"/>
              </a:lnSpc>
              <a:spcBef>
                <a:spcPts val="800"/>
              </a:spcBef>
              <a:buSzPct val="130000"/>
            </a:pPr>
            <a:endParaRPr lang="fi-FI" sz="2000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E40B1E67-C9D1-4034-B95D-620B6F20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770"/>
            <a:ext cx="4932017" cy="693161"/>
          </a:xfrm>
        </p:spPr>
        <p:txBody>
          <a:bodyPr/>
          <a:lstStyle/>
          <a:p>
            <a:r>
              <a:rPr lang="fi-FI" dirty="0"/>
              <a:t>Jos huoli herää…	</a:t>
            </a:r>
          </a:p>
        </p:txBody>
      </p:sp>
    </p:spTree>
    <p:extLst>
      <p:ext uri="{BB962C8B-B14F-4D97-AF65-F5344CB8AC3E}">
        <p14:creationId xmlns:p14="http://schemas.microsoft.com/office/powerpoint/2010/main" val="416873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ECF5F375-8E10-4AE4-BEE4-0129670847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411" t="33969" r="3242" b="-6928"/>
          <a:stretch/>
        </p:blipFill>
        <p:spPr bwMode="auto">
          <a:xfrm>
            <a:off x="1290916" y="3944471"/>
            <a:ext cx="10685928" cy="3039032"/>
          </a:xfrm>
          <a:prstGeom prst="flowChartDocumen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61AEFB57-E4EF-4B5D-A2DD-2131FD21E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35" y="2632165"/>
            <a:ext cx="76782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Koulu</a:t>
            </a:r>
            <a:r>
              <a:rPr lang="en-US" sz="2200" dirty="0"/>
              <a:t> </a:t>
            </a:r>
            <a:r>
              <a:rPr lang="en-US" sz="2200" dirty="0" err="1"/>
              <a:t>tekee</a:t>
            </a:r>
            <a:r>
              <a:rPr lang="en-US" sz="2200" dirty="0"/>
              <a:t> </a:t>
            </a:r>
            <a:r>
              <a:rPr lang="en-US" sz="2200" dirty="0" err="1"/>
              <a:t>kasvatustyötä</a:t>
            </a:r>
            <a:r>
              <a:rPr lang="en-US" sz="2200" dirty="0"/>
              <a:t>, </a:t>
            </a:r>
            <a:r>
              <a:rPr lang="en-US" sz="2200" dirty="0" err="1"/>
              <a:t>mutta</a:t>
            </a:r>
            <a:r>
              <a:rPr lang="en-US" sz="2200" dirty="0"/>
              <a:t> </a:t>
            </a:r>
            <a:r>
              <a:rPr lang="en-US" sz="2200" dirty="0" err="1"/>
              <a:t>kotona</a:t>
            </a:r>
            <a:r>
              <a:rPr lang="en-US" sz="2200" dirty="0"/>
              <a:t> </a:t>
            </a:r>
            <a:r>
              <a:rPr lang="en-US" sz="2200" dirty="0" err="1"/>
              <a:t>ovat</a:t>
            </a:r>
            <a:r>
              <a:rPr lang="en-US" sz="2200" dirty="0"/>
              <a:t> </a:t>
            </a:r>
            <a:r>
              <a:rPr lang="en-US" sz="2200" dirty="0" err="1"/>
              <a:t>lapsen</a:t>
            </a:r>
            <a:r>
              <a:rPr lang="en-US" sz="2200" dirty="0"/>
              <a:t> </a:t>
            </a:r>
            <a:r>
              <a:rPr lang="en-US" sz="2200" dirty="0" err="1"/>
              <a:t>tärkeimmät</a:t>
            </a:r>
            <a:r>
              <a:rPr lang="en-US" sz="2200" dirty="0"/>
              <a:t> </a:t>
            </a:r>
            <a:r>
              <a:rPr lang="en-US" sz="2200" dirty="0" err="1"/>
              <a:t>aikuiskontaktit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Yhteistyö</a:t>
            </a:r>
            <a:r>
              <a:rPr lang="en-US" sz="2200" dirty="0"/>
              <a:t> </a:t>
            </a:r>
            <a:r>
              <a:rPr lang="en-US" sz="2200" dirty="0" err="1"/>
              <a:t>kodin</a:t>
            </a:r>
            <a:r>
              <a:rPr lang="en-US" sz="2200" dirty="0"/>
              <a:t> ja </a:t>
            </a:r>
            <a:r>
              <a:rPr lang="en-US" sz="2200" dirty="0" err="1"/>
              <a:t>koulun</a:t>
            </a:r>
            <a:r>
              <a:rPr lang="en-US" sz="2200" dirty="0"/>
              <a:t> </a:t>
            </a:r>
            <a:r>
              <a:rPr lang="en-US" sz="2200" dirty="0" err="1"/>
              <a:t>välillä</a:t>
            </a:r>
            <a:r>
              <a:rPr lang="en-US" sz="2200" dirty="0"/>
              <a:t> on </a:t>
            </a:r>
            <a:r>
              <a:rPr lang="en-US" sz="2200" dirty="0" err="1"/>
              <a:t>äärettömän</a:t>
            </a:r>
            <a:r>
              <a:rPr lang="en-US" sz="2200" dirty="0"/>
              <a:t> </a:t>
            </a:r>
            <a:r>
              <a:rPr lang="en-US" sz="2200" dirty="0" err="1"/>
              <a:t>tärkeää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Sitoudutaan</a:t>
            </a:r>
            <a:r>
              <a:rPr lang="en-US" sz="2200" dirty="0"/>
              <a:t> </a:t>
            </a:r>
            <a:r>
              <a:rPr lang="en-US" sz="2200" dirty="0" err="1"/>
              <a:t>yhdessä</a:t>
            </a:r>
            <a:r>
              <a:rPr lang="en-US" sz="2200" dirty="0"/>
              <a:t> </a:t>
            </a:r>
            <a:r>
              <a:rPr lang="en-US" sz="2200" dirty="0" err="1"/>
              <a:t>auttamaan</a:t>
            </a:r>
            <a:r>
              <a:rPr lang="en-US" sz="2200" dirty="0"/>
              <a:t> </a:t>
            </a:r>
            <a:r>
              <a:rPr lang="en-US" sz="2200" dirty="0" err="1"/>
              <a:t>lapsiamme</a:t>
            </a:r>
            <a:r>
              <a:rPr lang="en-US" sz="2200" dirty="0"/>
              <a:t> </a:t>
            </a:r>
            <a:r>
              <a:rPr lang="en-US" sz="2200" dirty="0" err="1"/>
              <a:t>toimimaan</a:t>
            </a:r>
            <a:r>
              <a:rPr lang="en-US" sz="2200" dirty="0"/>
              <a:t> </a:t>
            </a:r>
            <a:r>
              <a:rPr lang="en-US" sz="2200" dirty="0" err="1"/>
              <a:t>turvallisesti</a:t>
            </a:r>
            <a:r>
              <a:rPr lang="en-US" sz="2200" dirty="0"/>
              <a:t> </a:t>
            </a:r>
            <a:r>
              <a:rPr lang="en-US" sz="2200" dirty="0" err="1"/>
              <a:t>niin</a:t>
            </a:r>
            <a:r>
              <a:rPr lang="en-US" sz="2200" dirty="0"/>
              <a:t> </a:t>
            </a:r>
            <a:r>
              <a:rPr lang="en-US" sz="2200" dirty="0" err="1"/>
              <a:t>reaalimaailmassa</a:t>
            </a:r>
            <a:r>
              <a:rPr lang="en-US" sz="2200" dirty="0"/>
              <a:t> </a:t>
            </a:r>
            <a:r>
              <a:rPr lang="en-US" sz="2200" dirty="0" err="1"/>
              <a:t>kuin</a:t>
            </a:r>
            <a:r>
              <a:rPr lang="en-US" sz="2200" dirty="0"/>
              <a:t> </a:t>
            </a:r>
            <a:r>
              <a:rPr lang="en-US" sz="2200" dirty="0" err="1"/>
              <a:t>digimaailmassakin</a:t>
            </a:r>
            <a:r>
              <a:rPr lang="en-US" sz="2200" dirty="0"/>
              <a:t>. 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96A3BB0A-5DBC-429C-871A-45AEDC65F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35" y="1441177"/>
            <a:ext cx="6405282" cy="693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Vanhempien</a:t>
            </a:r>
            <a:r>
              <a:rPr lang="en-US" sz="3200" dirty="0"/>
              <a:t> </a:t>
            </a:r>
            <a:r>
              <a:rPr lang="en-US" sz="3200" dirty="0" err="1"/>
              <a:t>rooli</a:t>
            </a:r>
            <a:r>
              <a:rPr lang="en-US" sz="3200" dirty="0"/>
              <a:t> </a:t>
            </a:r>
            <a:r>
              <a:rPr lang="en-US" sz="3200" dirty="0" err="1"/>
              <a:t>sekä</a:t>
            </a:r>
            <a:r>
              <a:rPr lang="en-US" sz="3200" dirty="0"/>
              <a:t> </a:t>
            </a:r>
            <a:r>
              <a:rPr lang="en-US" sz="3200" dirty="0" err="1"/>
              <a:t>kodin</a:t>
            </a:r>
            <a:r>
              <a:rPr lang="en-US" sz="3200" dirty="0"/>
              <a:t> ja </a:t>
            </a:r>
            <a:r>
              <a:rPr lang="en-US" sz="3200" dirty="0" err="1"/>
              <a:t>koulun</a:t>
            </a:r>
            <a:r>
              <a:rPr lang="en-US" sz="3200" dirty="0"/>
              <a:t> </a:t>
            </a:r>
            <a:r>
              <a:rPr lang="en-US" sz="3200" dirty="0" err="1"/>
              <a:t>välinen</a:t>
            </a:r>
            <a:r>
              <a:rPr lang="en-US" sz="3200" dirty="0"/>
              <a:t> </a:t>
            </a:r>
            <a:r>
              <a:rPr lang="en-US" sz="3200" dirty="0" err="1"/>
              <a:t>yhteistyö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6781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6D73DA48-7D1F-477A-B6F7-F9833698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0726271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Lajunen, K, </a:t>
            </a:r>
            <a:r>
              <a:rPr lang="fi-FI" sz="1700" dirty="0" err="1"/>
              <a:t>Andell</a:t>
            </a:r>
            <a:r>
              <a:rPr lang="fi-FI" sz="1700" dirty="0"/>
              <a:t>, M, Jalava, L, Kemppainen, K, Pakkanen, M &amp; Ylenius-Lehtonen, M. 2012. ​</a:t>
            </a:r>
            <a:br>
              <a:rPr lang="fi-FI" sz="1700" dirty="0"/>
            </a:br>
            <a:r>
              <a:rPr lang="fi-FI" sz="1700" dirty="0"/>
              <a:t>Turvataitoja lapsille. Saatavissa: ​</a:t>
            </a:r>
            <a:r>
              <a:rPr lang="fi-FI" sz="1700" u="sng" dirty="0">
                <a:hlinkClick r:id="rId3"/>
              </a:rPr>
              <a:t>https://www.julkari.fi/bitstream/handle/10024/90799/URN_ISBN_978-952-245-796-7.pdf?sequence=1​</a:t>
            </a:r>
            <a:endParaRPr lang="fi-FI" sz="1700" dirty="0">
              <a:ea typeface="+mn-lt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Calibri" panose="020F0502020204030204"/>
              </a:rPr>
              <a:t>Mediataitokoulu. Saatavissa: </a:t>
            </a:r>
            <a:r>
              <a:rPr lang="fi-FI" sz="1700" dirty="0">
                <a:ea typeface="+mn-lt"/>
                <a:cs typeface="Calibri" panose="020F0502020204030204"/>
                <a:hlinkClick r:id="rId4"/>
              </a:rPr>
              <a:t>https://www.mediataitokoulu.fi/netissa.pdf</a:t>
            </a:r>
            <a:endParaRPr lang="fi-FI" sz="1700" dirty="0">
              <a:ea typeface="+mn-lt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err="1">
                <a:ea typeface="+mn-lt"/>
                <a:cs typeface="+mn-lt"/>
              </a:rPr>
              <a:t>Nikolavska</a:t>
            </a:r>
            <a:r>
              <a:rPr lang="en-US" sz="1700" dirty="0">
                <a:ea typeface="+mn-lt"/>
                <a:cs typeface="+mn-lt"/>
              </a:rPr>
              <a:t>, M. 2020. The Internet as a creator of a criminal mind and child vulnerabilities in the cyber grooming of children. </a:t>
            </a:r>
            <a:r>
              <a:rPr lang="fi-FI" sz="1700" dirty="0">
                <a:ea typeface="+mn-lt"/>
                <a:cs typeface="+mn-lt"/>
              </a:rPr>
              <a:t>Akateeminen väitöskirja. Jyväskylän yliopisto. Informaatioteknologian tiedekunta. Saatavissa: </a:t>
            </a:r>
            <a:r>
              <a:rPr lang="fi-FI" sz="1700" dirty="0">
                <a:ea typeface="+mn-lt"/>
                <a:cs typeface="+mn-lt"/>
                <a:hlinkClick r:id="rId5"/>
              </a:rPr>
              <a:t>https://jyx.jyu.fi/bitstream/handle/123456789/67584/978-951-39-7963-8_vaitos07022020.pdf?sequence=1&amp;isAllowed=y  </a:t>
            </a:r>
            <a:endParaRPr lang="fi-FI" sz="1700" dirty="0">
              <a:ea typeface="+mn-lt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>
                <a:cs typeface="Calibri"/>
              </a:rPr>
              <a:t>Sosiaali- ja terveysministeriö 2019. Väkivallaton lapsuus. Toimenpidesuunnitelma lapsiin kohdistuvan väkivallan ehkäisystä 2020-2025. Saatavissa: </a:t>
            </a:r>
            <a:r>
              <a:rPr lang="fi-FI" sz="1700" dirty="0">
                <a:ea typeface="+mn-lt"/>
                <a:cs typeface="Calibri" panose="020F0502020204030204"/>
                <a:hlinkClick r:id="rId6"/>
              </a:rPr>
              <a:t>https://julkaisut.valtioneuvosto.fi/bitstream/handle/10024/161899/STM_2019_27_J.pdf?sequence=4&amp;isAllowed=y</a:t>
            </a:r>
            <a:endParaRPr lang="fi-FI" sz="1700" dirty="0">
              <a:ea typeface="+mn-lt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Vaaranen-Valkonen, N. &amp; Lainen, H-L. 2019.  Seksuaalinen häirintä, houkuttelu ja seksuaaliväkivalta digitaalisessa mediassa. Teoksessa: Korpilahti, U., Kettunen, H., Nuotio, E., Jokela, S., Nummi, V.M. &amp;  </a:t>
            </a:r>
            <a:r>
              <a:rPr lang="fi-FI" sz="1700" dirty="0" err="1"/>
              <a:t>Lillsunde</a:t>
            </a:r>
            <a:r>
              <a:rPr lang="fi-FI" sz="1700" dirty="0"/>
              <a:t> P. (toim.) Väkivallaton lapsuus. Toimenpidesuunnitelma lapsiin kohdistuvan väkivallan ehkäisystä 2020–2025. Sosiaali- ja terveysministeriö. Saatavissa: </a:t>
            </a:r>
            <a:r>
              <a:rPr lang="fi-FI" sz="1700" dirty="0">
                <a:hlinkClick r:id="rId6"/>
              </a:rPr>
              <a:t>https://julkaisut.valtioneuvosto.fi/bitstream/handle/10024/161899/STM_2019_27_J.pdf?sequence=4&amp;isAllowed=y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Väestöliitto. Turvataidot ja lapsen keho. Tieto, taito ja asenne. Juliste. Saatavissa: </a:t>
            </a:r>
            <a:r>
              <a:rPr lang="fi-FI" sz="1700" dirty="0">
                <a:solidFill>
                  <a:srgbClr val="000000"/>
                </a:solidFill>
                <a:ea typeface="+mn-lt"/>
                <a:cs typeface="+mn-lt"/>
                <a:hlinkClick r:id="rId7"/>
              </a:rPr>
              <a:t>https://www.vaestoliitto.fi/@Bin/2643db4bea564611a246cbc1e3e60ccf/1599730650/application/pdf/6053282/Turvataidot ja lapsen keho.pdf</a:t>
            </a:r>
            <a:endParaRPr lang="fi-FI" sz="1700" dirty="0">
              <a:solidFill>
                <a:srgbClr val="000000"/>
              </a:solidFill>
              <a:ea typeface="+mn-lt"/>
              <a:cs typeface="Calibri" panose="020F0502020204030204"/>
            </a:endParaRPr>
          </a:p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C3E380D9-DCAB-4471-BFC6-B387A5BC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4679"/>
            <a:ext cx="10515600" cy="608652"/>
          </a:xfrm>
        </p:spPr>
        <p:txBody>
          <a:bodyPr/>
          <a:lstStyle/>
          <a:p>
            <a:r>
              <a:rPr lang="fi-FI" dirty="0"/>
              <a:t>Lähteet </a:t>
            </a:r>
          </a:p>
        </p:txBody>
      </p:sp>
    </p:spTree>
    <p:extLst>
      <p:ext uri="{BB962C8B-B14F-4D97-AF65-F5344CB8AC3E}">
        <p14:creationId xmlns:p14="http://schemas.microsoft.com/office/powerpoint/2010/main" val="279258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1A6C9F3-8BA4-2D43-B431-766501013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141"/>
            <a:ext cx="10515600" cy="4351338"/>
          </a:xfrm>
        </p:spPr>
        <p:txBody>
          <a:bodyPr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err="1"/>
              <a:t>Dia</a:t>
            </a:r>
            <a:r>
              <a:rPr lang="x-none" sz="1700" dirty="0"/>
              <a:t>2,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3"/>
              </a:rPr>
              <a:t>https://pixabay.com/photos/children-laugh-laptop-vietnamese-1822471/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3,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4"/>
              </a:rPr>
              <a:t>https://pixabay.com/fi/photos/henkil%C3%B6kohtainen-verkko-3108154/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4,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5"/>
              </a:rPr>
              <a:t>https://pixabay.com/photos/question-mark-hacker-attack-mask-2883630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7,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6"/>
              </a:rPr>
              <a:t>https://pixabay.com/fi/images/search/klovni/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8, </a:t>
            </a:r>
            <a:r>
              <a:rPr lang="fi-FI" sz="1700" dirty="0" err="1"/>
              <a:t>Pixabay</a:t>
            </a:r>
            <a:r>
              <a:rPr lang="fi-FI" sz="1700" dirty="0"/>
              <a:t>.  </a:t>
            </a:r>
            <a:r>
              <a:rPr lang="fi-FI" sz="1700" dirty="0">
                <a:hlinkClick r:id="rId7"/>
              </a:rPr>
              <a:t>https://pixabay.com/fi/illustrations/psst-hiljainen-quiet-salaisuus-3838360/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9,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8"/>
              </a:rPr>
              <a:t>https://pixabay.com/photos/smartphone-notebook-social-media-1735044/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10,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9"/>
              </a:rPr>
              <a:t>https://pixabay.com/fi/illustrations/tietoverkkoturvallisuus-suojelu-3400657/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11,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10"/>
              </a:rPr>
              <a:t>https://pixabay.com/photos/social-media-social-network-3762538/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12,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11"/>
              </a:rPr>
              <a:t>https://pixabay.com/photos/ipad-learning-tablet-computer-907577/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13,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12"/>
              </a:rPr>
              <a:t>https://pixabay.com/fi/photos/ep%C3%A4toivoinen-surullinen-masentunut-2040598/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14,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13"/>
              </a:rPr>
              <a:t>https://pixabay.com/photos/boy-girl-children-computer-110762/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15, </a:t>
            </a:r>
            <a:r>
              <a:rPr lang="fi-FI" sz="1700" dirty="0" err="1"/>
              <a:t>Pixabay</a:t>
            </a:r>
            <a:r>
              <a:rPr lang="fi-FI" sz="1700" dirty="0"/>
              <a:t>. </a:t>
            </a:r>
            <a:r>
              <a:rPr lang="fi-FI" sz="1700" dirty="0">
                <a:hlinkClick r:id="rId14"/>
              </a:rPr>
              <a:t>https://pixabay.com/fi/illustrations/sosiaalinen-sosiaaliset-verkostot-1206612/</a:t>
            </a:r>
            <a:endParaRPr lang="fi-FI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700" dirty="0"/>
              <a:t>Dia 16, lähde </a:t>
            </a:r>
            <a:r>
              <a:rPr lang="fi-FI" sz="1700" dirty="0" err="1"/>
              <a:t>Pixabay</a:t>
            </a:r>
            <a:r>
              <a:rPr lang="fi-FI" sz="1700" dirty="0"/>
              <a:t>. </a:t>
            </a:r>
            <a:r>
              <a:rPr lang="fi-FI" sz="1700" dirty="0">
                <a:hlinkClick r:id="rId15"/>
              </a:rPr>
              <a:t>https://pixabay.com/fi/illustrations/avatar-asiakkaat-kuvakkeet-2191932/</a:t>
            </a:r>
            <a:endParaRPr lang="fi-FI" sz="190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6DA124D7-B179-2D45-BB15-592B9CF1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4038"/>
            <a:ext cx="10515600" cy="608652"/>
          </a:xfrm>
        </p:spPr>
        <p:txBody>
          <a:bodyPr/>
          <a:lstStyle/>
          <a:p>
            <a:r>
              <a:rPr lang="x-none" dirty="0"/>
              <a:t>Kuvalähteet</a:t>
            </a:r>
          </a:p>
        </p:txBody>
      </p:sp>
    </p:spTree>
    <p:extLst>
      <p:ext uri="{BB962C8B-B14F-4D97-AF65-F5344CB8AC3E}">
        <p14:creationId xmlns:p14="http://schemas.microsoft.com/office/powerpoint/2010/main" val="311484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äijät-Hämeen sivistyspalveluiden seudullinen kehittäminen -logo">
            <a:extLst>
              <a:ext uri="{FF2B5EF4-FFF2-40B4-BE49-F238E27FC236}">
                <a16:creationId xmlns="" xmlns:a16="http://schemas.microsoft.com/office/drawing/2014/main" id="{6D80EBF3-2251-A74F-B94C-035EB03314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069" y="3112607"/>
            <a:ext cx="2782307" cy="2782307"/>
          </a:xfrm>
          <a:prstGeom prst="rect">
            <a:avLst/>
          </a:prstGeom>
        </p:spPr>
      </p:pic>
      <p:pic>
        <p:nvPicPr>
          <p:cNvPr id="4" name="Picture 3" descr="LAB University of Applied Sciences logo">
            <a:extLst>
              <a:ext uri="{FF2B5EF4-FFF2-40B4-BE49-F238E27FC236}">
                <a16:creationId xmlns="" xmlns:a16="http://schemas.microsoft.com/office/drawing/2014/main" id="{7461F2A9-127A-DF4C-BD89-C3A9BF1F2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03" y="4320881"/>
            <a:ext cx="3660560" cy="740006"/>
          </a:xfrm>
          <a:prstGeom prst="rect">
            <a:avLst/>
          </a:prstGeom>
        </p:spPr>
      </p:pic>
      <p:pic>
        <p:nvPicPr>
          <p:cNvPr id="5" name="Picture 4" descr="Väestöliiton logo">
            <a:extLst>
              <a:ext uri="{FF2B5EF4-FFF2-40B4-BE49-F238E27FC236}">
                <a16:creationId xmlns="" xmlns:a16="http://schemas.microsoft.com/office/drawing/2014/main" id="{825F5F29-EBD4-AC45-9D23-124F2028B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58" y="1478722"/>
            <a:ext cx="3660560" cy="869383"/>
          </a:xfrm>
          <a:prstGeom prst="rect">
            <a:avLst/>
          </a:prstGeom>
        </p:spPr>
      </p:pic>
      <p:pic>
        <p:nvPicPr>
          <p:cNvPr id="6" name="Picture 5" descr="Opetushallitus rahoittaa hanketta logo">
            <a:extLst>
              <a:ext uri="{FF2B5EF4-FFF2-40B4-BE49-F238E27FC236}">
                <a16:creationId xmlns="" xmlns:a16="http://schemas.microsoft.com/office/drawing/2014/main" id="{874586A6-AE4D-944D-B4E1-4EB2028E04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16" y="812799"/>
            <a:ext cx="2277133" cy="22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0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A29F70C-91B5-42C8-90E4-A84DECBB59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2112" r="29659" b="-1"/>
          <a:stretch/>
        </p:blipFill>
        <p:spPr bwMode="auto">
          <a:xfrm>
            <a:off x="6417131" y="1111165"/>
            <a:ext cx="4793800" cy="4692547"/>
          </a:xfrm>
          <a:prstGeom prst="ellipse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A2B58C2C-6F6C-49FC-8121-450952D1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8959"/>
            <a:ext cx="5181600" cy="46925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Turvataitokasvatuksella</a:t>
            </a:r>
            <a:r>
              <a:rPr lang="en-US" dirty="0"/>
              <a:t> </a:t>
            </a:r>
            <a:r>
              <a:rPr lang="en-US" dirty="0" err="1"/>
              <a:t>pyritään</a:t>
            </a:r>
            <a:r>
              <a:rPr lang="en-US" dirty="0"/>
              <a:t>  </a:t>
            </a:r>
            <a:r>
              <a:rPr lang="en-US" dirty="0" err="1"/>
              <a:t>vahvistamaan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itsetuntoa</a:t>
            </a:r>
            <a:r>
              <a:rPr lang="en-US" dirty="0"/>
              <a:t> ja </a:t>
            </a:r>
            <a:r>
              <a:rPr lang="en-US" dirty="0" err="1"/>
              <a:t>itsetuntemusta</a:t>
            </a:r>
            <a:r>
              <a:rPr lang="en-US" dirty="0"/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Olen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näin</a:t>
            </a:r>
            <a:endParaRPr lang="en-US" dirty="0"/>
          </a:p>
          <a:p>
            <a:pPr marL="800100" lvl="1" indent="-342900">
              <a:buClr>
                <a:srgbClr val="1E5A41"/>
              </a:buClr>
              <a:buSzPct val="90000"/>
              <a:buFont typeface="Wingdings" pitchFamily="2" charset="2"/>
              <a:buChar char="ü"/>
            </a:pPr>
            <a:r>
              <a:rPr lang="en-US" sz="2000" dirty="0" err="1"/>
              <a:t>minulla</a:t>
            </a:r>
            <a:r>
              <a:rPr lang="en-US" sz="2000" dirty="0"/>
              <a:t> on </a:t>
            </a:r>
            <a:r>
              <a:rPr lang="en-US" sz="2000" dirty="0" err="1"/>
              <a:t>oikeus</a:t>
            </a:r>
            <a:r>
              <a:rPr lang="en-US" sz="2000" dirty="0"/>
              <a:t> </a:t>
            </a:r>
            <a:r>
              <a:rPr lang="en-US" sz="2000" dirty="0" err="1"/>
              <a:t>kasvaa</a:t>
            </a:r>
            <a:r>
              <a:rPr lang="en-US" sz="2000" dirty="0"/>
              <a:t> ja </a:t>
            </a:r>
            <a:r>
              <a:rPr lang="en-US" sz="2000" dirty="0" err="1"/>
              <a:t>elää</a:t>
            </a:r>
            <a:r>
              <a:rPr lang="en-US" sz="2000" dirty="0"/>
              <a:t> </a:t>
            </a:r>
            <a:r>
              <a:rPr lang="en-US" sz="2000" dirty="0" err="1"/>
              <a:t>turvassa</a:t>
            </a:r>
            <a:r>
              <a:rPr lang="en-US" sz="2000" dirty="0"/>
              <a:t> </a:t>
            </a:r>
          </a:p>
          <a:p>
            <a:pPr marL="800100" lvl="1" indent="-342900">
              <a:buClr>
                <a:srgbClr val="1E5A41"/>
              </a:buClr>
              <a:buSzPct val="90000"/>
              <a:buFont typeface="Wingdings" pitchFamily="2" charset="2"/>
              <a:buChar char="ü"/>
            </a:pPr>
            <a:r>
              <a:rPr lang="en-US" sz="2000" dirty="0" err="1"/>
              <a:t>kenelläkään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ole </a:t>
            </a:r>
            <a:r>
              <a:rPr lang="en-US" sz="2000" dirty="0" err="1"/>
              <a:t>oikeutta</a:t>
            </a:r>
            <a:r>
              <a:rPr lang="en-US" sz="2000" dirty="0"/>
              <a:t> </a:t>
            </a:r>
            <a:r>
              <a:rPr lang="en-US" sz="2000" dirty="0" err="1"/>
              <a:t>kohdella</a:t>
            </a:r>
            <a:r>
              <a:rPr lang="en-US" sz="2000" dirty="0"/>
              <a:t> </a:t>
            </a:r>
            <a:r>
              <a:rPr lang="en-US" sz="2000" dirty="0" err="1"/>
              <a:t>minua</a:t>
            </a:r>
            <a:r>
              <a:rPr lang="en-US" sz="2000" dirty="0"/>
              <a:t> </a:t>
            </a:r>
            <a:r>
              <a:rPr lang="en-US" sz="2000" dirty="0" err="1"/>
              <a:t>huonosti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Turvataitoja</a:t>
            </a:r>
            <a:r>
              <a:rPr lang="en-US" dirty="0"/>
              <a:t> </a:t>
            </a:r>
            <a:r>
              <a:rPr lang="en-US" dirty="0" err="1"/>
              <a:t>vahvistamalla</a:t>
            </a:r>
            <a:r>
              <a:rPr lang="en-US" dirty="0"/>
              <a:t> </a:t>
            </a:r>
            <a:r>
              <a:rPr lang="en-US" dirty="0" err="1"/>
              <a:t>suojataan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ja </a:t>
            </a:r>
            <a:r>
              <a:rPr lang="en-US" dirty="0" err="1"/>
              <a:t>nuorten</a:t>
            </a:r>
            <a:r>
              <a:rPr lang="en-US" dirty="0"/>
              <a:t> </a:t>
            </a:r>
            <a:r>
              <a:rPr lang="en-US" dirty="0" err="1"/>
              <a:t>mielenterveyttä</a:t>
            </a:r>
            <a:r>
              <a:rPr lang="en-US" dirty="0"/>
              <a:t> ja </a:t>
            </a:r>
            <a:r>
              <a:rPr lang="en-US" dirty="0" err="1"/>
              <a:t>vahvistetaan</a:t>
            </a:r>
            <a:r>
              <a:rPr lang="en-US" dirty="0"/>
              <a:t> </a:t>
            </a:r>
            <a:r>
              <a:rPr lang="en-US" dirty="0" err="1"/>
              <a:t>taitoja</a:t>
            </a:r>
            <a:r>
              <a:rPr lang="en-US" dirty="0"/>
              <a:t> </a:t>
            </a:r>
            <a:r>
              <a:rPr lang="en-US" dirty="0" err="1"/>
              <a:t>selvitä</a:t>
            </a:r>
            <a:r>
              <a:rPr lang="en-US" dirty="0"/>
              <a:t> </a:t>
            </a:r>
            <a:r>
              <a:rPr lang="en-US" dirty="0" err="1"/>
              <a:t>vastoinkäymisistä</a:t>
            </a:r>
          </a:p>
          <a:p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2D2410BD-E7C2-4304-925F-883C7223D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165"/>
            <a:ext cx="5181600" cy="6931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Mitä</a:t>
            </a:r>
            <a:r>
              <a:rPr lang="en-US" dirty="0"/>
              <a:t> on </a:t>
            </a:r>
            <a:r>
              <a:rPr lang="en-US" dirty="0" err="1"/>
              <a:t>turvataitokasvatus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27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0979D8C3-AF98-4854-B677-029CFA2435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4"/>
          <a:stretch/>
        </p:blipFill>
        <p:spPr bwMode="auto">
          <a:xfrm>
            <a:off x="7308850" y="1743476"/>
            <a:ext cx="40449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3F3DCAB8-D559-4263-8405-569961054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4523"/>
            <a:ext cx="61341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Turvataitokasvatuksella</a:t>
            </a:r>
            <a:r>
              <a:rPr lang="en-US" dirty="0"/>
              <a:t> </a:t>
            </a:r>
            <a:r>
              <a:rPr lang="en-US" dirty="0" err="1"/>
              <a:t>vahvistetaan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ja </a:t>
            </a:r>
            <a:r>
              <a:rPr lang="en-US" dirty="0" err="1"/>
              <a:t>nuorten</a:t>
            </a:r>
            <a:r>
              <a:rPr lang="en-US" dirty="0"/>
              <a:t> </a:t>
            </a:r>
            <a:r>
              <a:rPr lang="en-US" dirty="0" err="1"/>
              <a:t>kykyä</a:t>
            </a:r>
            <a:r>
              <a:rPr lang="en-US" dirty="0"/>
              <a:t> </a:t>
            </a:r>
            <a:r>
              <a:rPr lang="en-US" dirty="0" err="1"/>
              <a:t>rakentaa</a:t>
            </a:r>
            <a:r>
              <a:rPr lang="en-US" dirty="0"/>
              <a:t> </a:t>
            </a:r>
            <a:r>
              <a:rPr lang="en-US" dirty="0" err="1"/>
              <a:t>myönteisiä</a:t>
            </a:r>
            <a:r>
              <a:rPr lang="en-US" dirty="0"/>
              <a:t> </a:t>
            </a:r>
            <a:r>
              <a:rPr lang="en-US" dirty="0" err="1"/>
              <a:t>ihmissuhteita</a:t>
            </a:r>
            <a:r>
              <a:rPr lang="en-US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Turvataitojen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  </a:t>
            </a:r>
            <a:r>
              <a:rPr lang="en-US" dirty="0" err="1"/>
              <a:t>lapset</a:t>
            </a:r>
            <a:r>
              <a:rPr lang="en-US" dirty="0"/>
              <a:t> </a:t>
            </a:r>
            <a:r>
              <a:rPr lang="en-US" dirty="0" err="1"/>
              <a:t>oppivat</a:t>
            </a:r>
            <a:r>
              <a:rPr lang="en-US" dirty="0"/>
              <a:t> </a:t>
            </a:r>
            <a:r>
              <a:rPr lang="en-US" dirty="0" err="1"/>
              <a:t>tunnistamaan</a:t>
            </a:r>
            <a:r>
              <a:rPr lang="en-US" dirty="0"/>
              <a:t> </a:t>
            </a:r>
            <a:r>
              <a:rPr lang="en-US" dirty="0" err="1"/>
              <a:t>uhkaavia</a:t>
            </a:r>
            <a:r>
              <a:rPr lang="en-US" dirty="0"/>
              <a:t> </a:t>
            </a:r>
            <a:r>
              <a:rPr lang="en-US" dirty="0" err="1"/>
              <a:t>tilanteita</a:t>
            </a:r>
            <a:r>
              <a:rPr lang="en-US" dirty="0"/>
              <a:t> ja </a:t>
            </a:r>
            <a:r>
              <a:rPr lang="en-US" dirty="0" err="1"/>
              <a:t>puolustamaan</a:t>
            </a:r>
            <a:r>
              <a:rPr lang="en-US" dirty="0"/>
              <a:t> </a:t>
            </a:r>
            <a:r>
              <a:rPr lang="en-US" dirty="0" err="1"/>
              <a:t>itseään</a:t>
            </a:r>
            <a:r>
              <a:rPr lang="en-US" dirty="0"/>
              <a:t> </a:t>
            </a:r>
            <a:r>
              <a:rPr lang="en-US" dirty="0" err="1"/>
              <a:t>erilaisissa</a:t>
            </a:r>
            <a:r>
              <a:rPr lang="en-US" dirty="0"/>
              <a:t> </a:t>
            </a:r>
            <a:r>
              <a:rPr lang="en-US" dirty="0" err="1"/>
              <a:t>ahdistavissa</a:t>
            </a:r>
            <a:r>
              <a:rPr lang="en-US" dirty="0"/>
              <a:t> </a:t>
            </a:r>
            <a:r>
              <a:rPr lang="en-US" dirty="0" err="1"/>
              <a:t>tilanteissa</a:t>
            </a:r>
            <a:r>
              <a:rPr lang="en-US" dirty="0"/>
              <a:t>. 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On </a:t>
            </a:r>
            <a:r>
              <a:rPr lang="en-US" dirty="0" err="1"/>
              <a:t>hyvä</a:t>
            </a:r>
            <a:r>
              <a:rPr lang="en-US" dirty="0"/>
              <a:t> </a:t>
            </a:r>
            <a:r>
              <a:rPr lang="en-US" dirty="0" err="1"/>
              <a:t>opettaa</a:t>
            </a:r>
            <a:r>
              <a:rPr lang="en-US" dirty="0"/>
              <a:t> </a:t>
            </a:r>
            <a:r>
              <a:rPr lang="en-US" dirty="0" err="1"/>
              <a:t>lapsia</a:t>
            </a:r>
            <a:r>
              <a:rPr lang="en-US" dirty="0"/>
              <a:t> </a:t>
            </a:r>
            <a:r>
              <a:rPr lang="en-US" dirty="0" err="1"/>
              <a:t>puolustamaan</a:t>
            </a:r>
            <a:r>
              <a:rPr lang="en-US" dirty="0"/>
              <a:t> </a:t>
            </a:r>
            <a:r>
              <a:rPr lang="en-US" dirty="0" err="1"/>
              <a:t>toisia</a:t>
            </a:r>
            <a:r>
              <a:rPr lang="en-US" dirty="0"/>
              <a:t> 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kohtelemaan</a:t>
            </a:r>
            <a:r>
              <a:rPr lang="en-US" dirty="0"/>
              <a:t> </a:t>
            </a:r>
            <a:r>
              <a:rPr lang="en-US" dirty="0" err="1"/>
              <a:t>heitä</a:t>
            </a:r>
            <a:r>
              <a:rPr lang="en-US" dirty="0"/>
              <a:t>  </a:t>
            </a:r>
            <a:r>
              <a:rPr lang="en-US" dirty="0" err="1"/>
              <a:t>kunnioittavasti</a:t>
            </a:r>
            <a:r>
              <a:rPr lang="en-US" dirty="0"/>
              <a:t>.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842979-9A23-6D4F-B2F8-6996F1BE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3476"/>
            <a:ext cx="5181600" cy="693161"/>
          </a:xfrm>
        </p:spPr>
        <p:txBody>
          <a:bodyPr/>
          <a:lstStyle/>
          <a:p>
            <a:r>
              <a:rPr lang="en-US" dirty="0" err="1"/>
              <a:t>Mitä</a:t>
            </a:r>
            <a:r>
              <a:rPr lang="en-US" dirty="0"/>
              <a:t> on </a:t>
            </a:r>
            <a:r>
              <a:rPr lang="en-US" dirty="0" err="1"/>
              <a:t>turvataitokasvatus</a:t>
            </a:r>
            <a:r>
              <a:rPr lang="en-US" dirty="0"/>
              <a:t/>
            </a:r>
            <a:br>
              <a:rPr lang="en-US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70272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CB0682AF-14E3-47ED-AF61-8F4C9445DD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r="18009"/>
          <a:stretch/>
        </p:blipFill>
        <p:spPr bwMode="auto">
          <a:xfrm>
            <a:off x="6566107" y="1120730"/>
            <a:ext cx="4863893" cy="46165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8A141DBA-5937-4673-B015-83648E66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0260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Kolmen kohdan sääntö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Uimapukusääntö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Kosketuksen sääntö </a:t>
            </a:r>
            <a:br>
              <a:rPr lang="fi-FI" dirty="0"/>
            </a:br>
            <a:r>
              <a:rPr lang="fi-FI" dirty="0"/>
              <a:t>(hyvä ja huono kosketus)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cs typeface="Calibri"/>
              </a:rPr>
              <a:t>Hyvän ja huonon salaisuuden tunnistaminen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BFF653E6-3092-44E6-A9EC-69E9A6DB9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0092"/>
            <a:ext cx="5181600" cy="693161"/>
          </a:xfrm>
        </p:spPr>
        <p:txBody>
          <a:bodyPr/>
          <a:lstStyle/>
          <a:p>
            <a:r>
              <a:rPr lang="fi-FI" dirty="0"/>
              <a:t>Mitä ovat turvasäännöt? </a:t>
            </a:r>
          </a:p>
        </p:txBody>
      </p:sp>
    </p:spTree>
    <p:extLst>
      <p:ext uri="{BB962C8B-B14F-4D97-AF65-F5344CB8AC3E}">
        <p14:creationId xmlns:p14="http://schemas.microsoft.com/office/powerpoint/2010/main" val="1392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="" xmlns:a16="http://schemas.microsoft.com/office/drawing/2014/main" id="{FC62E286-3F23-4395-940F-9986D09B35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5601381" y="1266825"/>
            <a:ext cx="6138862" cy="432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868AE2E8-0B68-4E75-A8D3-146192665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8" y="2263963"/>
            <a:ext cx="4729843" cy="435133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dirty="0" err="1"/>
              <a:t>Kerro</a:t>
            </a:r>
            <a:r>
              <a:rPr lang="en-US" dirty="0"/>
              <a:t> </a:t>
            </a:r>
            <a:r>
              <a:rPr lang="en-US" dirty="0" err="1"/>
              <a:t>lapselle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jokin</a:t>
            </a:r>
            <a:r>
              <a:rPr lang="en-US" dirty="0"/>
              <a:t> </a:t>
            </a:r>
            <a:r>
              <a:rPr lang="en-US" dirty="0" err="1"/>
              <a:t>tilanne</a:t>
            </a:r>
            <a:r>
              <a:rPr lang="en-US" dirty="0"/>
              <a:t> tai </a:t>
            </a:r>
            <a:r>
              <a:rPr lang="en-US" dirty="0" err="1"/>
              <a:t>kosketus</a:t>
            </a:r>
            <a:r>
              <a:rPr lang="en-US" dirty="0"/>
              <a:t> </a:t>
            </a:r>
            <a:r>
              <a:rPr lang="en-US" dirty="0" err="1"/>
              <a:t>tuntuu</a:t>
            </a:r>
            <a:r>
              <a:rPr lang="en-US" dirty="0"/>
              <a:t> </a:t>
            </a:r>
            <a:r>
              <a:rPr lang="en-US" dirty="0" err="1"/>
              <a:t>pahalta</a:t>
            </a:r>
            <a:r>
              <a:rPr lang="en-US" dirty="0"/>
              <a:t>, </a:t>
            </a:r>
            <a:r>
              <a:rPr lang="en-US" dirty="0" err="1"/>
              <a:t>niin</a:t>
            </a:r>
            <a:r>
              <a:rPr lang="en-US" dirty="0"/>
              <a:t>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Sano EI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err="1"/>
              <a:t>Lähde</a:t>
            </a:r>
            <a:r>
              <a:rPr lang="en-US" dirty="0"/>
              <a:t> pois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 err="1"/>
              <a:t>Kerro</a:t>
            </a:r>
            <a:r>
              <a:rPr lang="en-US" dirty="0"/>
              <a:t> </a:t>
            </a:r>
            <a:r>
              <a:rPr lang="en-US" dirty="0" err="1"/>
              <a:t>tutulle</a:t>
            </a:r>
            <a:r>
              <a:rPr lang="en-US" dirty="0"/>
              <a:t> ja </a:t>
            </a:r>
            <a:br>
              <a:rPr lang="en-US" dirty="0"/>
            </a:br>
            <a:r>
              <a:rPr lang="en-US" dirty="0" err="1"/>
              <a:t>turvalliselle</a:t>
            </a:r>
            <a:r>
              <a:rPr lang="en-US" dirty="0"/>
              <a:t> </a:t>
            </a:r>
            <a:r>
              <a:rPr lang="en-US" dirty="0" err="1"/>
              <a:t>aikuiselle</a:t>
            </a:r>
            <a:endParaRPr 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36103F96-8F6E-4981-8CAC-A9FE79BC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8" y="1441450"/>
            <a:ext cx="5181600" cy="693161"/>
          </a:xfrm>
        </p:spPr>
        <p:txBody>
          <a:bodyPr/>
          <a:lstStyle/>
          <a:p>
            <a:r>
              <a:rPr lang="fi-FI" dirty="0"/>
              <a:t>Kolmen kohdan sääntö</a:t>
            </a:r>
          </a:p>
        </p:txBody>
      </p:sp>
    </p:spTree>
    <p:extLst>
      <p:ext uri="{BB962C8B-B14F-4D97-AF65-F5344CB8AC3E}">
        <p14:creationId xmlns:p14="http://schemas.microsoft.com/office/powerpoint/2010/main" val="762073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isällön paikkamerkki 7">
            <a:extLst>
              <a:ext uri="{FF2B5EF4-FFF2-40B4-BE49-F238E27FC236}">
                <a16:creationId xmlns="" xmlns:a16="http://schemas.microsoft.com/office/drawing/2014/main" id="{3665C1E3-C2C1-4213-9A5D-335BB2E8F7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7347857" y="834784"/>
            <a:ext cx="3750129" cy="518843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E131676E-A8C2-4028-A123-D874042DB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39863"/>
            <a:ext cx="52578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Kerro lapselle, että uimapuvun alla olevat kehon osat ovat lapsen omia alueita. Lapsi saa määrätä niistä itse.</a:t>
            </a:r>
            <a:r>
              <a:rPr lang="en-US" dirty="0"/>
              <a:t>​</a:t>
            </a:r>
          </a:p>
          <a:p>
            <a:pPr marL="342900" indent="-34290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i-FI" dirty="0"/>
              <a:t>Kukaan ei saa koskea uimapuvun alla olevia paikkoja, katsoa niitä tai puhua niistä ilman lapsen lupaa. </a:t>
            </a:r>
            <a:r>
              <a:rPr lang="en-US" dirty="0"/>
              <a:t>​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075D4CAA-7BE2-489B-87C7-62530A4A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7350"/>
            <a:ext cx="5181600" cy="693161"/>
          </a:xfrm>
        </p:spPr>
        <p:txBody>
          <a:bodyPr/>
          <a:lstStyle/>
          <a:p>
            <a:r>
              <a:rPr lang="fi-FI" dirty="0"/>
              <a:t>Uimapukusääntö</a:t>
            </a:r>
          </a:p>
        </p:txBody>
      </p:sp>
    </p:spTree>
    <p:extLst>
      <p:ext uri="{BB962C8B-B14F-4D97-AF65-F5344CB8AC3E}">
        <p14:creationId xmlns:p14="http://schemas.microsoft.com/office/powerpoint/2010/main" val="298419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84A6E2D-298D-4659-A976-BD14C80F3D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8" r="19983"/>
          <a:stretch/>
        </p:blipFill>
        <p:spPr bwMode="auto">
          <a:xfrm>
            <a:off x="6743700" y="1142131"/>
            <a:ext cx="4653643" cy="45737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81EADAA4-EF89-4AAE-AC6C-916B62D4C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7" y="2506662"/>
            <a:ext cx="5872843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Kosketuksen ei pidä tuntua pahalta eikä siitä saa tulla paha mieli. 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Jokainen tietää itse parhaiten, miltä kosketus tuntuu ja haluaako sitä. </a:t>
            </a:r>
            <a:r>
              <a:rPr lang="en-US" dirty="0">
                <a:solidFill>
                  <a:srgbClr val="000000"/>
                </a:solidFill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Hyvä kosketus ei ole salaisuus. Hyvästä kosketuksesta tulee turvallinen ja hyvä olo. 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</a:rPr>
              <a:t>Huono kosketus sattuu, pelottaa tai suututtaa.​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3F7A8295-76C0-4265-9475-E437AE17C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1684149"/>
            <a:ext cx="5181600" cy="693161"/>
          </a:xfrm>
        </p:spPr>
        <p:txBody>
          <a:bodyPr/>
          <a:lstStyle/>
          <a:p>
            <a:r>
              <a:rPr lang="fi-FI" dirty="0"/>
              <a:t>Kosketuksen sääntö</a:t>
            </a:r>
          </a:p>
        </p:txBody>
      </p:sp>
    </p:spTree>
    <p:extLst>
      <p:ext uri="{BB962C8B-B14F-4D97-AF65-F5344CB8AC3E}">
        <p14:creationId xmlns:p14="http://schemas.microsoft.com/office/powerpoint/2010/main" val="294511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09FB6506-E9E6-4762-9CE5-2511A7E9FB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614" y="1231900"/>
            <a:ext cx="4406900" cy="46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E3900672-424B-4045-B8DA-8FB0A8117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6577"/>
            <a:ext cx="572588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Lapselle on hyvä kertoa hyvän ja huonon salaisuuden 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Hyvä salaisuus: </a:t>
            </a:r>
            <a:r>
              <a:rPr lang="fi-FI" dirty="0"/>
              <a:t>Yleensä hyvällä salaisuudella on tarkoitus tuottaa mielihyvää ja iloa toisille, esimerkiksi syntymäpäivälahja.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Huono salaisuus: </a:t>
            </a:r>
            <a:r>
              <a:rPr lang="fi-FI" dirty="0"/>
              <a:t>Aikuinen tai lapsi kieltää kertomasta salaisuutta, koska siitä seuraa jotain pahaa tai ongelmia. Salaisuus aiheuttaa siis pahaa mieltä jollekin.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D8CE1274-3559-4CBC-842F-1CAD9A86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064"/>
            <a:ext cx="5181600" cy="693161"/>
          </a:xfrm>
        </p:spPr>
        <p:txBody>
          <a:bodyPr/>
          <a:lstStyle/>
          <a:p>
            <a:r>
              <a:rPr lang="fi-FI" dirty="0"/>
              <a:t>Hyvä ja huono salaisuus</a:t>
            </a:r>
          </a:p>
        </p:txBody>
      </p:sp>
    </p:spTree>
    <p:extLst>
      <p:ext uri="{BB962C8B-B14F-4D97-AF65-F5344CB8AC3E}">
        <p14:creationId xmlns:p14="http://schemas.microsoft.com/office/powerpoint/2010/main" val="81433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0D5A31E6-96A1-4B9F-9C47-7517FCF93E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t="-8241" r="-38857" b="-20451"/>
          <a:stretch/>
        </p:blipFill>
        <p:spPr bwMode="auto">
          <a:xfrm>
            <a:off x="6943165" y="798004"/>
            <a:ext cx="7297271" cy="5723615"/>
          </a:xfrm>
          <a:prstGeom prst="flowChartOnlineStora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D53D76E7-D271-4CC0-8400-EA41791A1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37200"/>
            <a:ext cx="6028765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Digitaalisen</a:t>
            </a:r>
            <a:r>
              <a:rPr lang="en-US" dirty="0"/>
              <a:t> median </a:t>
            </a:r>
            <a:r>
              <a:rPr lang="en-US" dirty="0" err="1"/>
              <a:t>erilaiset</a:t>
            </a:r>
            <a:r>
              <a:rPr lang="en-US" dirty="0"/>
              <a:t> </a:t>
            </a:r>
            <a:r>
              <a:rPr lang="en-US" dirty="0" err="1"/>
              <a:t>palvelut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lapsille</a:t>
            </a:r>
            <a:r>
              <a:rPr lang="en-US" dirty="0"/>
              <a:t> ja </a:t>
            </a:r>
            <a:r>
              <a:rPr lang="en-US" dirty="0" err="1"/>
              <a:t>nuorille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normaalia</a:t>
            </a:r>
            <a:r>
              <a:rPr lang="en-US" dirty="0"/>
              <a:t> </a:t>
            </a:r>
            <a:r>
              <a:rPr lang="en-US" dirty="0" err="1"/>
              <a:t>elämää</a:t>
            </a:r>
            <a:endParaRPr lang="en-US" dirty="0"/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Niillä</a:t>
            </a:r>
            <a:r>
              <a:rPr lang="en-US" dirty="0"/>
              <a:t> on iso </a:t>
            </a:r>
            <a:r>
              <a:rPr lang="en-US" dirty="0" err="1"/>
              <a:t>merkitys</a:t>
            </a:r>
            <a:r>
              <a:rPr lang="en-US" dirty="0"/>
              <a:t> </a:t>
            </a:r>
            <a:r>
              <a:rPr lang="en-US" dirty="0" err="1"/>
              <a:t>lasten</a:t>
            </a:r>
            <a:r>
              <a:rPr lang="en-US" dirty="0"/>
              <a:t> ja </a:t>
            </a:r>
            <a:r>
              <a:rPr lang="en-US" dirty="0" err="1"/>
              <a:t>nuorten</a:t>
            </a:r>
            <a:r>
              <a:rPr lang="en-US" dirty="0"/>
              <a:t> </a:t>
            </a:r>
            <a:r>
              <a:rPr lang="en-US" dirty="0" err="1"/>
              <a:t>sosiaalisessa</a:t>
            </a:r>
            <a:r>
              <a:rPr lang="en-US" dirty="0"/>
              <a:t> </a:t>
            </a:r>
            <a:r>
              <a:rPr lang="en-US" dirty="0" err="1"/>
              <a:t>elämässä</a:t>
            </a:r>
            <a:r>
              <a:rPr lang="en-US" dirty="0"/>
              <a:t> ja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kautta</a:t>
            </a:r>
            <a:r>
              <a:rPr lang="en-US" dirty="0"/>
              <a:t> </a:t>
            </a:r>
            <a:r>
              <a:rPr lang="en-US" dirty="0" err="1"/>
              <a:t>ollaan</a:t>
            </a:r>
            <a:r>
              <a:rPr lang="en-US" dirty="0"/>
              <a:t> </a:t>
            </a:r>
            <a:r>
              <a:rPr lang="en-US" dirty="0" err="1"/>
              <a:t>yhteydessä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vanhempien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aikuisten</a:t>
            </a:r>
            <a:r>
              <a:rPr lang="en-US" dirty="0"/>
              <a:t> </a:t>
            </a:r>
            <a:r>
              <a:rPr lang="en-US" dirty="0" err="1"/>
              <a:t>kanssa</a:t>
            </a:r>
            <a:r>
              <a:rPr lang="en-US" dirty="0"/>
              <a:t>.</a:t>
            </a:r>
          </a:p>
          <a:p>
            <a:pPr marL="800100" lvl="1" indent="-342900">
              <a:lnSpc>
                <a:spcPct val="110000"/>
              </a:lnSpc>
              <a:buClr>
                <a:srgbClr val="1E5A41"/>
              </a:buClr>
              <a:buFont typeface="Wingdings" pitchFamily="2" charset="2"/>
              <a:buChar char="ü"/>
            </a:pPr>
            <a:r>
              <a:rPr lang="en-US" sz="2000" dirty="0" err="1"/>
              <a:t>Luonnollinen</a:t>
            </a:r>
            <a:r>
              <a:rPr lang="en-US" sz="2000" dirty="0"/>
              <a:t> </a:t>
            </a:r>
            <a:r>
              <a:rPr lang="en-US" sz="2000" dirty="0" err="1"/>
              <a:t>paikka</a:t>
            </a:r>
            <a:r>
              <a:rPr lang="en-US" sz="2000" dirty="0"/>
              <a:t> </a:t>
            </a:r>
            <a:r>
              <a:rPr lang="en-US" sz="2000" dirty="0" err="1"/>
              <a:t>tutustua</a:t>
            </a:r>
            <a:r>
              <a:rPr lang="en-US" sz="2000" dirty="0"/>
              <a:t> </a:t>
            </a:r>
            <a:r>
              <a:rPr lang="en-US" sz="2000" dirty="0" err="1"/>
              <a:t>uusiin</a:t>
            </a:r>
            <a:r>
              <a:rPr lang="en-US" sz="2000" dirty="0"/>
              <a:t> </a:t>
            </a:r>
            <a:r>
              <a:rPr lang="en-US" sz="2000" dirty="0" err="1"/>
              <a:t>ihmisiin</a:t>
            </a:r>
            <a:endParaRPr lang="en-US" sz="2000" dirty="0"/>
          </a:p>
          <a:p>
            <a:pPr marL="800100" lvl="1" indent="-342900">
              <a:lnSpc>
                <a:spcPct val="110000"/>
              </a:lnSpc>
              <a:buClr>
                <a:srgbClr val="1E5A41"/>
              </a:buClr>
              <a:buFont typeface="Wingdings" pitchFamily="2" charset="2"/>
              <a:buChar char="ü"/>
            </a:pPr>
            <a:r>
              <a:rPr lang="en-US" sz="2000" dirty="0" err="1"/>
              <a:t>Yhteinen</a:t>
            </a:r>
            <a:r>
              <a:rPr lang="en-US" sz="2000" dirty="0"/>
              <a:t> </a:t>
            </a:r>
            <a:r>
              <a:rPr lang="en-US" sz="2000" dirty="0" err="1"/>
              <a:t>hengailu</a:t>
            </a:r>
            <a:r>
              <a:rPr lang="en-US" sz="2000" dirty="0"/>
              <a:t> </a:t>
            </a:r>
            <a:r>
              <a:rPr lang="en-US" sz="2000" dirty="0" err="1"/>
              <a:t>virtuaalisesti</a:t>
            </a:r>
            <a:r>
              <a:rPr lang="en-US" sz="2000" dirty="0"/>
              <a:t> </a:t>
            </a:r>
            <a:r>
              <a:rPr lang="en-US" sz="2000" dirty="0" err="1"/>
              <a:t>sekä</a:t>
            </a:r>
            <a:r>
              <a:rPr lang="en-US" sz="2000" dirty="0"/>
              <a:t> </a:t>
            </a:r>
            <a:r>
              <a:rPr lang="en-US" sz="2000" dirty="0" err="1"/>
              <a:t>vanhemmista</a:t>
            </a:r>
            <a:r>
              <a:rPr lang="en-US" sz="2000" dirty="0"/>
              <a:t> </a:t>
            </a:r>
            <a:r>
              <a:rPr lang="en-US" sz="2000" dirty="0" err="1"/>
              <a:t>vapaa</a:t>
            </a:r>
            <a:r>
              <a:rPr lang="en-US" sz="2000" dirty="0"/>
              <a:t> </a:t>
            </a:r>
            <a:r>
              <a:rPr lang="en-US" sz="2000" dirty="0" err="1"/>
              <a:t>tila</a:t>
            </a:r>
            <a:endParaRPr lang="en-US" sz="2000" dirty="0"/>
          </a:p>
          <a:p>
            <a:pPr marL="800100" lvl="1" indent="-342900">
              <a:lnSpc>
                <a:spcPct val="110000"/>
              </a:lnSpc>
              <a:buClr>
                <a:srgbClr val="1E5A41"/>
              </a:buClr>
              <a:buFont typeface="Wingdings" pitchFamily="2" charset="2"/>
              <a:buChar char="ü"/>
            </a:pPr>
            <a:r>
              <a:rPr lang="en-US" sz="2000" dirty="0" err="1"/>
              <a:t>Tunne</a:t>
            </a:r>
            <a:r>
              <a:rPr lang="en-US" sz="2000" dirty="0"/>
              <a:t>- ja </a:t>
            </a:r>
            <a:r>
              <a:rPr lang="en-US" sz="2000" dirty="0" err="1"/>
              <a:t>vuorovaikutustaitojen</a:t>
            </a:r>
            <a:r>
              <a:rPr lang="en-US" sz="2000" dirty="0"/>
              <a:t> </a:t>
            </a:r>
            <a:r>
              <a:rPr lang="en-US" sz="2000" dirty="0" err="1"/>
              <a:t>harjoittelupaikka</a:t>
            </a:r>
            <a:endParaRPr lang="en-US" sz="2000" dirty="0"/>
          </a:p>
        </p:txBody>
      </p:sp>
      <p:sp>
        <p:nvSpPr>
          <p:cNvPr id="2" name="Otsikko 1">
            <a:extLst>
              <a:ext uri="{FF2B5EF4-FFF2-40B4-BE49-F238E27FC236}">
                <a16:creationId xmlns="" xmlns:a16="http://schemas.microsoft.com/office/drawing/2014/main" id="{CBC26629-3E22-4AEF-9E90-59C9C7C9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14687"/>
            <a:ext cx="5181600" cy="693161"/>
          </a:xfrm>
        </p:spPr>
        <p:txBody>
          <a:bodyPr/>
          <a:lstStyle/>
          <a:p>
            <a:r>
              <a:rPr lang="en-US" dirty="0" err="1"/>
              <a:t>Digitaalinen</a:t>
            </a:r>
            <a:r>
              <a:rPr lang="en-US" dirty="0"/>
              <a:t> media  </a:t>
            </a:r>
            <a:r>
              <a:rPr lang="en-US" dirty="0" err="1"/>
              <a:t>lasten</a:t>
            </a:r>
            <a:r>
              <a:rPr lang="en-US" dirty="0"/>
              <a:t> </a:t>
            </a:r>
            <a:r>
              <a:rPr lang="en-US" dirty="0" err="1"/>
              <a:t>toimintaympäristönä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868352"/>
      </p:ext>
    </p:extLst>
  </p:cSld>
  <p:clrMapOvr>
    <a:masterClrMapping/>
  </p:clrMapOvr>
</p:sld>
</file>

<file path=ppt/theme/theme1.xml><?xml version="1.0" encoding="utf-8"?>
<a:theme xmlns:a="http://schemas.openxmlformats.org/drawingml/2006/main" name="Väestöliitto_tum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̈estöliitto_tumma" id="{5C688110-29C6-984B-8D12-9BD507847C48}" vid="{38D05A6E-E27B-8B41-B388-3EE5111C0D05}"/>
    </a:ext>
  </a:extLst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2" id="{1F05E651-B555-5E4F-8125-5C2B274C6D30}" vid="{49CC6BEA-ABCF-AD4D-B42A-7DF7BC3B6200}"/>
    </a:ext>
  </a:extLst>
</a:theme>
</file>

<file path=ppt/theme/theme3.xml><?xml version="1.0" encoding="utf-8"?>
<a:theme xmlns:a="http://schemas.openxmlformats.org/drawingml/2006/main" name="1_Väestöliitto vaalea ja tum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̈estöliitto vaalea ja tumma" id="{404ED541-6223-0543-99E9-7BAD4F0F81C6}" vid="{90A14CBD-7265-8F4C-8DF1-9D5E0A76573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9AD7FBC19EE4F82E0966400EBCA0F" ma:contentTypeVersion="7" ma:contentTypeDescription="Create a new document." ma:contentTypeScope="" ma:versionID="bcee3d63ad03afaf281d125c01e2930a">
  <xsd:schema xmlns:xsd="http://www.w3.org/2001/XMLSchema" xmlns:xs="http://www.w3.org/2001/XMLSchema" xmlns:p="http://schemas.microsoft.com/office/2006/metadata/properties" xmlns:ns2="65dda0f1-b86e-4eec-8316-ec37122ff248" targetNamespace="http://schemas.microsoft.com/office/2006/metadata/properties" ma:root="true" ma:fieldsID="d76efb96977c9862159455b327cae3e4" ns2:_="">
    <xsd:import namespace="65dda0f1-b86e-4eec-8316-ec37122ff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da0f1-b86e-4eec-8316-ec37122ff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0AEC63-6262-4C3B-882D-0F8DE8F01E5A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65dda0f1-b86e-4eec-8316-ec37122ff248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3189C22-6B36-4858-9807-31E32F0DB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dda0f1-b86e-4eec-8316-ec37122ff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12AE65-0DD2-4631-91E2-B55283F03F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637</Words>
  <Application>Microsoft Office PowerPoint</Application>
  <PresentationFormat>Mukautettu</PresentationFormat>
  <Paragraphs>124</Paragraphs>
  <Slides>19</Slides>
  <Notes>19</Notes>
  <HiddenSlides>0</HiddenSlides>
  <MMClips>0</MMClips>
  <ScaleCrop>false</ScaleCrop>
  <HeadingPairs>
    <vt:vector size="4" baseType="variant">
      <vt:variant>
        <vt:lpstr>Teema</vt:lpstr>
      </vt:variant>
      <vt:variant>
        <vt:i4>3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Väestöliitto_tumma</vt:lpstr>
      <vt:lpstr>Theme2</vt:lpstr>
      <vt:lpstr>1_Väestöliitto vaalea ja tumma</vt:lpstr>
      <vt:lpstr>Turvataitokasvatus</vt:lpstr>
      <vt:lpstr>Mitä on turvataitokasvatus</vt:lpstr>
      <vt:lpstr>Mitä on turvataitokasvatus </vt:lpstr>
      <vt:lpstr>Mitä ovat turvasäännöt? </vt:lpstr>
      <vt:lpstr>Kolmen kohdan sääntö</vt:lpstr>
      <vt:lpstr>Uimapukusääntö</vt:lpstr>
      <vt:lpstr>Kosketuksen sääntö</vt:lpstr>
      <vt:lpstr>Hyvä ja huono salaisuus</vt:lpstr>
      <vt:lpstr>Digitaalinen media  lasten toimintaympäristönä</vt:lpstr>
      <vt:lpstr>Turvallisuus digitaalisessa mediassa</vt:lpstr>
      <vt:lpstr>Grooming</vt:lpstr>
      <vt:lpstr>Mitä groomingissa tapahtuu</vt:lpstr>
      <vt:lpstr>Mitä aikuisena voin tehdä?</vt:lpstr>
      <vt:lpstr>Auta lasta digimaailmassa toimimisessa</vt:lpstr>
      <vt:lpstr>Jos huoli herää… </vt:lpstr>
      <vt:lpstr>Vanhempien rooli sekä kodin ja koulun välinen yhteistyö</vt:lpstr>
      <vt:lpstr>Lähteet </vt:lpstr>
      <vt:lpstr>Kuvalähteet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Turvataitokasvatus</dc:title>
  <dc:creator>Katri Virtalaakso</dc:creator>
  <cp:lastModifiedBy>Taina Hoskari</cp:lastModifiedBy>
  <cp:revision>11</cp:revision>
  <dcterms:created xsi:type="dcterms:W3CDTF">2020-12-05T12:58:29Z</dcterms:created>
  <dcterms:modified xsi:type="dcterms:W3CDTF">2022-02-14T13:26:23Z</dcterms:modified>
</cp:coreProperties>
</file>