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1" r:id="rId2"/>
  </p:sldMasterIdLst>
  <p:notesMasterIdLst>
    <p:notesMasterId r:id="rId22"/>
  </p:notesMasterIdLst>
  <p:handoutMasterIdLst>
    <p:handoutMasterId r:id="rId23"/>
  </p:handoutMasterIdLst>
  <p:sldIdLst>
    <p:sldId id="366" r:id="rId3"/>
    <p:sldId id="400" r:id="rId4"/>
    <p:sldId id="380" r:id="rId5"/>
    <p:sldId id="379" r:id="rId6"/>
    <p:sldId id="389" r:id="rId7"/>
    <p:sldId id="371" r:id="rId8"/>
    <p:sldId id="386" r:id="rId9"/>
    <p:sldId id="387" r:id="rId10"/>
    <p:sldId id="396" r:id="rId11"/>
    <p:sldId id="402" r:id="rId12"/>
    <p:sldId id="397" r:id="rId13"/>
    <p:sldId id="370" r:id="rId14"/>
    <p:sldId id="378" r:id="rId15"/>
    <p:sldId id="399" r:id="rId16"/>
    <p:sldId id="391" r:id="rId17"/>
    <p:sldId id="398" r:id="rId18"/>
    <p:sldId id="404" r:id="rId19"/>
    <p:sldId id="403" r:id="rId20"/>
    <p:sldId id="401" r:id="rId21"/>
  </p:sldIdLst>
  <p:sldSz cx="9144000" cy="6858000" type="screen4x3"/>
  <p:notesSz cx="6735763" cy="9866313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CC00"/>
    <a:srgbClr val="FF9966"/>
    <a:srgbClr val="33CCCC"/>
    <a:srgbClr val="FF7C80"/>
    <a:srgbClr val="464646"/>
    <a:srgbClr val="CC99FF"/>
    <a:srgbClr val="ADAEAF"/>
    <a:srgbClr val="CECFD0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Normaali tyyli 1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4710" autoAdjust="0"/>
  </p:normalViewPr>
  <p:slideViewPr>
    <p:cSldViewPr snapToGrid="0" showGuides="1">
      <p:cViewPr>
        <p:scale>
          <a:sx n="100" d="100"/>
          <a:sy n="100" d="100"/>
        </p:scale>
        <p:origin x="-1325" y="-58"/>
      </p:cViewPr>
      <p:guideLst>
        <p:guide orient="horz" pos="4024"/>
        <p:guide orient="horz" pos="3941"/>
        <p:guide pos="919"/>
        <p:guide pos="297"/>
        <p:guide pos="54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DC8FE-EC47-44E2-B4A1-CD516EFBF147}" type="doc">
      <dgm:prSet loTypeId="urn:microsoft.com/office/officeart/2005/8/layout/arrow2" loCatId="process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fi-FI"/>
        </a:p>
      </dgm:t>
    </dgm:pt>
    <dgm:pt modelId="{D1799957-5D5B-44B7-A0E3-812C8C7C6AD3}">
      <dgm:prSet phldrT="[Teksti]" custT="1"/>
      <dgm:spPr/>
      <dgm:t>
        <a:bodyPr/>
        <a:lstStyle/>
        <a:p>
          <a:r>
            <a:rPr lang="fi-FI" sz="1400" b="1" dirty="0" smtClean="0"/>
            <a:t>Keinoja oppimistulosten parantumiseen</a:t>
          </a:r>
          <a:endParaRPr lang="fi-FI" sz="1400" b="1" dirty="0"/>
        </a:p>
      </dgm:t>
    </dgm:pt>
    <dgm:pt modelId="{4C950830-C3F0-439B-9ECF-8492D70C0CF9}" type="parTrans" cxnId="{6B3DF26E-34BE-414F-9785-EE4FC1885426}">
      <dgm:prSet/>
      <dgm:spPr/>
      <dgm:t>
        <a:bodyPr/>
        <a:lstStyle/>
        <a:p>
          <a:endParaRPr lang="fi-FI" sz="1400"/>
        </a:p>
      </dgm:t>
    </dgm:pt>
    <dgm:pt modelId="{33E93D41-7D71-4262-AFFD-FC7514F15EB3}" type="sibTrans" cxnId="{6B3DF26E-34BE-414F-9785-EE4FC1885426}">
      <dgm:prSet/>
      <dgm:spPr/>
      <dgm:t>
        <a:bodyPr/>
        <a:lstStyle/>
        <a:p>
          <a:endParaRPr lang="fi-FI" sz="1400"/>
        </a:p>
      </dgm:t>
    </dgm:pt>
    <dgm:pt modelId="{2F2B0358-2EB1-4873-B1CB-A5069A49238E}">
      <dgm:prSet phldrT="[Teksti]" custT="1"/>
      <dgm:spPr/>
      <dgm:t>
        <a:bodyPr/>
        <a:lstStyle/>
        <a:p>
          <a:r>
            <a:rPr lang="fi-FI" sz="1400" b="1" dirty="0" smtClean="0"/>
            <a:t>Opetuksen monipuolistuminen</a:t>
          </a:r>
          <a:endParaRPr lang="fi-FI" sz="1400" b="1" dirty="0"/>
        </a:p>
      </dgm:t>
    </dgm:pt>
    <dgm:pt modelId="{0A6A1614-E8CC-4C07-923D-29629DD62460}" type="parTrans" cxnId="{242040A4-DEBD-4E29-9537-A59861A26605}">
      <dgm:prSet/>
      <dgm:spPr/>
      <dgm:t>
        <a:bodyPr/>
        <a:lstStyle/>
        <a:p>
          <a:endParaRPr lang="fi-FI" sz="1400"/>
        </a:p>
      </dgm:t>
    </dgm:pt>
    <dgm:pt modelId="{3C50BC03-2436-420D-8012-64D1AABA8E89}" type="sibTrans" cxnId="{242040A4-DEBD-4E29-9537-A59861A26605}">
      <dgm:prSet/>
      <dgm:spPr/>
      <dgm:t>
        <a:bodyPr/>
        <a:lstStyle/>
        <a:p>
          <a:endParaRPr lang="fi-FI" sz="1400"/>
        </a:p>
      </dgm:t>
    </dgm:pt>
    <dgm:pt modelId="{EEB5AC7B-3C48-4F3D-8B0F-3B2588057A3F}">
      <dgm:prSet phldrT="[Teksti]" custT="1"/>
      <dgm:spPr/>
      <dgm:t>
        <a:bodyPr/>
        <a:lstStyle/>
        <a:p>
          <a:r>
            <a:rPr lang="fi-FI" sz="1400" b="1" dirty="0" smtClean="0"/>
            <a:t>Toimintatapojen kehittyminen</a:t>
          </a:r>
          <a:endParaRPr lang="fi-FI" sz="1400" b="1" dirty="0"/>
        </a:p>
      </dgm:t>
    </dgm:pt>
    <dgm:pt modelId="{E67B6A98-626E-4596-BE16-C15F0865057C}" type="parTrans" cxnId="{3A7E5EC2-CF21-4969-AC53-79B6048C18D5}">
      <dgm:prSet/>
      <dgm:spPr/>
      <dgm:t>
        <a:bodyPr/>
        <a:lstStyle/>
        <a:p>
          <a:endParaRPr lang="fi-FI" sz="1400"/>
        </a:p>
      </dgm:t>
    </dgm:pt>
    <dgm:pt modelId="{14B287DB-9C72-4228-B632-3A2D3AE587FE}" type="sibTrans" cxnId="{3A7E5EC2-CF21-4969-AC53-79B6048C18D5}">
      <dgm:prSet/>
      <dgm:spPr/>
      <dgm:t>
        <a:bodyPr/>
        <a:lstStyle/>
        <a:p>
          <a:endParaRPr lang="fi-FI" sz="1400"/>
        </a:p>
      </dgm:t>
    </dgm:pt>
    <dgm:pt modelId="{309C26A6-6CB9-4005-99A5-EE4A89B52CC7}">
      <dgm:prSet phldrT="[Teksti]" custT="1"/>
      <dgm:spPr/>
      <dgm:t>
        <a:bodyPr/>
        <a:lstStyle/>
        <a:p>
          <a:r>
            <a:rPr lang="fi-FI" sz="1400" b="1" dirty="0" smtClean="0"/>
            <a:t>Pedagogisten ratkaisujen kehittyminen</a:t>
          </a:r>
          <a:endParaRPr lang="fi-FI" sz="1400" b="1" dirty="0"/>
        </a:p>
      </dgm:t>
    </dgm:pt>
    <dgm:pt modelId="{C6C0C458-05A8-497C-889A-C85A01689068}" type="parTrans" cxnId="{8E247514-6238-4E0F-BB73-8754379A9CF8}">
      <dgm:prSet/>
      <dgm:spPr/>
      <dgm:t>
        <a:bodyPr/>
        <a:lstStyle/>
        <a:p>
          <a:endParaRPr lang="fi-FI" sz="1400"/>
        </a:p>
      </dgm:t>
    </dgm:pt>
    <dgm:pt modelId="{B082FB65-66A0-455C-894C-8C39AECEDA86}" type="sibTrans" cxnId="{8E247514-6238-4E0F-BB73-8754379A9CF8}">
      <dgm:prSet/>
      <dgm:spPr/>
      <dgm:t>
        <a:bodyPr/>
        <a:lstStyle/>
        <a:p>
          <a:endParaRPr lang="fi-FI" sz="1400"/>
        </a:p>
      </dgm:t>
    </dgm:pt>
    <dgm:pt modelId="{522FE120-632E-4761-BE41-0BBF9CB56569}">
      <dgm:prSet custT="1"/>
      <dgm:spPr/>
      <dgm:t>
        <a:bodyPr/>
        <a:lstStyle/>
        <a:p>
          <a:r>
            <a:rPr lang="fi-FI" sz="1400" b="1" dirty="0" smtClean="0"/>
            <a:t>Innovatiivisten oppimisympäristöjen kehittyminen</a:t>
          </a:r>
          <a:endParaRPr lang="fi-FI" sz="1400" b="1" dirty="0"/>
        </a:p>
      </dgm:t>
    </dgm:pt>
    <dgm:pt modelId="{92FD0C57-1D53-4BD4-B0EF-3EFD8165C2F5}" type="parTrans" cxnId="{C10D673C-3F30-4EB3-A2B2-AAAB566FC212}">
      <dgm:prSet/>
      <dgm:spPr/>
      <dgm:t>
        <a:bodyPr/>
        <a:lstStyle/>
        <a:p>
          <a:endParaRPr lang="fi-FI" sz="1400"/>
        </a:p>
      </dgm:t>
    </dgm:pt>
    <dgm:pt modelId="{BA36369D-45CD-49E7-A977-9A967B62E3E3}" type="sibTrans" cxnId="{C10D673C-3F30-4EB3-A2B2-AAAB566FC212}">
      <dgm:prSet/>
      <dgm:spPr/>
      <dgm:t>
        <a:bodyPr/>
        <a:lstStyle/>
        <a:p>
          <a:endParaRPr lang="fi-FI" sz="1400"/>
        </a:p>
      </dgm:t>
    </dgm:pt>
    <dgm:pt modelId="{6F847BF6-59BF-4468-A125-5E91A1A7E304}" type="pres">
      <dgm:prSet presAssocID="{517DC8FE-EC47-44E2-B4A1-CD516EFBF14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3382322-D430-4481-ADA9-45841063CDBC}" type="pres">
      <dgm:prSet presAssocID="{517DC8FE-EC47-44E2-B4A1-CD516EFBF147}" presName="arrow" presStyleLbl="bgShp" presStyleIdx="0" presStyleCnt="1"/>
      <dgm:spPr/>
      <dgm:t>
        <a:bodyPr/>
        <a:lstStyle/>
        <a:p>
          <a:endParaRPr lang="fi-FI"/>
        </a:p>
      </dgm:t>
    </dgm:pt>
    <dgm:pt modelId="{A42092CD-0D71-42F7-BBAC-35CFA76ABD31}" type="pres">
      <dgm:prSet presAssocID="{517DC8FE-EC47-44E2-B4A1-CD516EFBF147}" presName="arrowDiagram5" presStyleCnt="0"/>
      <dgm:spPr/>
      <dgm:t>
        <a:bodyPr/>
        <a:lstStyle/>
        <a:p>
          <a:endParaRPr lang="fi-FI"/>
        </a:p>
      </dgm:t>
    </dgm:pt>
    <dgm:pt modelId="{E7306C17-C54C-4824-B896-441D9234E7B6}" type="pres">
      <dgm:prSet presAssocID="{D1799957-5D5B-44B7-A0E3-812C8C7C6AD3}" presName="bullet5a" presStyleLbl="node1" presStyleIdx="0" presStyleCnt="5"/>
      <dgm:spPr/>
      <dgm:t>
        <a:bodyPr/>
        <a:lstStyle/>
        <a:p>
          <a:endParaRPr lang="fi-FI"/>
        </a:p>
      </dgm:t>
    </dgm:pt>
    <dgm:pt modelId="{274DDC7E-714D-4578-B572-9421B9B93727}" type="pres">
      <dgm:prSet presAssocID="{D1799957-5D5B-44B7-A0E3-812C8C7C6AD3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DA27578-0029-4DE6-8878-07C231D407C8}" type="pres">
      <dgm:prSet presAssocID="{2F2B0358-2EB1-4873-B1CB-A5069A49238E}" presName="bullet5b" presStyleLbl="node1" presStyleIdx="1" presStyleCnt="5"/>
      <dgm:spPr/>
      <dgm:t>
        <a:bodyPr/>
        <a:lstStyle/>
        <a:p>
          <a:endParaRPr lang="fi-FI"/>
        </a:p>
      </dgm:t>
    </dgm:pt>
    <dgm:pt modelId="{BACDB871-3435-41CB-A34A-EA9CCA7FF291}" type="pres">
      <dgm:prSet presAssocID="{2F2B0358-2EB1-4873-B1CB-A5069A49238E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D14CE0C-DED1-4AF0-A363-982C24970EAD}" type="pres">
      <dgm:prSet presAssocID="{EEB5AC7B-3C48-4F3D-8B0F-3B2588057A3F}" presName="bullet5c" presStyleLbl="node1" presStyleIdx="2" presStyleCnt="5"/>
      <dgm:spPr/>
      <dgm:t>
        <a:bodyPr/>
        <a:lstStyle/>
        <a:p>
          <a:endParaRPr lang="fi-FI"/>
        </a:p>
      </dgm:t>
    </dgm:pt>
    <dgm:pt modelId="{5F3B6025-44D4-4D65-9E46-3D8369B8ED64}" type="pres">
      <dgm:prSet presAssocID="{EEB5AC7B-3C48-4F3D-8B0F-3B2588057A3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DA80068-65D7-4D4D-B7E7-F2FCDC9823FA}" type="pres">
      <dgm:prSet presAssocID="{309C26A6-6CB9-4005-99A5-EE4A89B52CC7}" presName="bullet5d" presStyleLbl="node1" presStyleIdx="3" presStyleCnt="5"/>
      <dgm:spPr/>
      <dgm:t>
        <a:bodyPr/>
        <a:lstStyle/>
        <a:p>
          <a:endParaRPr lang="fi-FI"/>
        </a:p>
      </dgm:t>
    </dgm:pt>
    <dgm:pt modelId="{B505ECF0-77BA-4A41-A540-1FDCB9A70A49}" type="pres">
      <dgm:prSet presAssocID="{309C26A6-6CB9-4005-99A5-EE4A89B52CC7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3CE753-91B6-47E5-AAB8-A6279987AD92}" type="pres">
      <dgm:prSet presAssocID="{522FE120-632E-4761-BE41-0BBF9CB56569}" presName="bullet5e" presStyleLbl="node1" presStyleIdx="4" presStyleCnt="5"/>
      <dgm:spPr/>
      <dgm:t>
        <a:bodyPr/>
        <a:lstStyle/>
        <a:p>
          <a:endParaRPr lang="fi-FI"/>
        </a:p>
      </dgm:t>
    </dgm:pt>
    <dgm:pt modelId="{4BA44A71-F3D2-4F7B-95CC-FE7115138591}" type="pres">
      <dgm:prSet presAssocID="{522FE120-632E-4761-BE41-0BBF9CB56569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932C6A7-0574-41E3-A9C7-1F2FB8634D77}" type="presOf" srcId="{D1799957-5D5B-44B7-A0E3-812C8C7C6AD3}" destId="{274DDC7E-714D-4578-B572-9421B9B93727}" srcOrd="0" destOrd="0" presId="urn:microsoft.com/office/officeart/2005/8/layout/arrow2"/>
    <dgm:cxn modelId="{242040A4-DEBD-4E29-9537-A59861A26605}" srcId="{517DC8FE-EC47-44E2-B4A1-CD516EFBF147}" destId="{2F2B0358-2EB1-4873-B1CB-A5069A49238E}" srcOrd="1" destOrd="0" parTransId="{0A6A1614-E8CC-4C07-923D-29629DD62460}" sibTransId="{3C50BC03-2436-420D-8012-64D1AABA8E89}"/>
    <dgm:cxn modelId="{3A7E5EC2-CF21-4969-AC53-79B6048C18D5}" srcId="{517DC8FE-EC47-44E2-B4A1-CD516EFBF147}" destId="{EEB5AC7B-3C48-4F3D-8B0F-3B2588057A3F}" srcOrd="2" destOrd="0" parTransId="{E67B6A98-626E-4596-BE16-C15F0865057C}" sibTransId="{14B287DB-9C72-4228-B632-3A2D3AE587FE}"/>
    <dgm:cxn modelId="{D4A74383-2F44-43F2-9A90-23A728163303}" type="presOf" srcId="{309C26A6-6CB9-4005-99A5-EE4A89B52CC7}" destId="{B505ECF0-77BA-4A41-A540-1FDCB9A70A49}" srcOrd="0" destOrd="0" presId="urn:microsoft.com/office/officeart/2005/8/layout/arrow2"/>
    <dgm:cxn modelId="{86F647E8-AB2A-4F76-8BE8-B7082CB93826}" type="presOf" srcId="{522FE120-632E-4761-BE41-0BBF9CB56569}" destId="{4BA44A71-F3D2-4F7B-95CC-FE7115138591}" srcOrd="0" destOrd="0" presId="urn:microsoft.com/office/officeart/2005/8/layout/arrow2"/>
    <dgm:cxn modelId="{048B33D9-92CE-4CA9-BD87-D369DF4AE67F}" type="presOf" srcId="{2F2B0358-2EB1-4873-B1CB-A5069A49238E}" destId="{BACDB871-3435-41CB-A34A-EA9CCA7FF291}" srcOrd="0" destOrd="0" presId="urn:microsoft.com/office/officeart/2005/8/layout/arrow2"/>
    <dgm:cxn modelId="{F0BCEA02-3B03-46A0-8399-E283DB6709FA}" type="presOf" srcId="{517DC8FE-EC47-44E2-B4A1-CD516EFBF147}" destId="{6F847BF6-59BF-4468-A125-5E91A1A7E304}" srcOrd="0" destOrd="0" presId="urn:microsoft.com/office/officeart/2005/8/layout/arrow2"/>
    <dgm:cxn modelId="{19AA98FF-EB1E-4FD4-A85D-DC2C0682B727}" type="presOf" srcId="{EEB5AC7B-3C48-4F3D-8B0F-3B2588057A3F}" destId="{5F3B6025-44D4-4D65-9E46-3D8369B8ED64}" srcOrd="0" destOrd="0" presId="urn:microsoft.com/office/officeart/2005/8/layout/arrow2"/>
    <dgm:cxn modelId="{6B3DF26E-34BE-414F-9785-EE4FC1885426}" srcId="{517DC8FE-EC47-44E2-B4A1-CD516EFBF147}" destId="{D1799957-5D5B-44B7-A0E3-812C8C7C6AD3}" srcOrd="0" destOrd="0" parTransId="{4C950830-C3F0-439B-9ECF-8492D70C0CF9}" sibTransId="{33E93D41-7D71-4262-AFFD-FC7514F15EB3}"/>
    <dgm:cxn modelId="{8E247514-6238-4E0F-BB73-8754379A9CF8}" srcId="{517DC8FE-EC47-44E2-B4A1-CD516EFBF147}" destId="{309C26A6-6CB9-4005-99A5-EE4A89B52CC7}" srcOrd="3" destOrd="0" parTransId="{C6C0C458-05A8-497C-889A-C85A01689068}" sibTransId="{B082FB65-66A0-455C-894C-8C39AECEDA86}"/>
    <dgm:cxn modelId="{C10D673C-3F30-4EB3-A2B2-AAAB566FC212}" srcId="{517DC8FE-EC47-44E2-B4A1-CD516EFBF147}" destId="{522FE120-632E-4761-BE41-0BBF9CB56569}" srcOrd="4" destOrd="0" parTransId="{92FD0C57-1D53-4BD4-B0EF-3EFD8165C2F5}" sibTransId="{BA36369D-45CD-49E7-A977-9A967B62E3E3}"/>
    <dgm:cxn modelId="{05D953F4-760C-4122-ABDB-0AC2E54431C0}" type="presParOf" srcId="{6F847BF6-59BF-4468-A125-5E91A1A7E304}" destId="{43382322-D430-4481-ADA9-45841063CDBC}" srcOrd="0" destOrd="0" presId="urn:microsoft.com/office/officeart/2005/8/layout/arrow2"/>
    <dgm:cxn modelId="{DCE4890C-8052-403D-A637-C5043D97B400}" type="presParOf" srcId="{6F847BF6-59BF-4468-A125-5E91A1A7E304}" destId="{A42092CD-0D71-42F7-BBAC-35CFA76ABD31}" srcOrd="1" destOrd="0" presId="urn:microsoft.com/office/officeart/2005/8/layout/arrow2"/>
    <dgm:cxn modelId="{FA95FB29-FD89-4DE8-874F-C3956675C8A7}" type="presParOf" srcId="{A42092CD-0D71-42F7-BBAC-35CFA76ABD31}" destId="{E7306C17-C54C-4824-B896-441D9234E7B6}" srcOrd="0" destOrd="0" presId="urn:microsoft.com/office/officeart/2005/8/layout/arrow2"/>
    <dgm:cxn modelId="{DDE1338C-FAA7-42AA-A330-32FC4DD4B012}" type="presParOf" srcId="{A42092CD-0D71-42F7-BBAC-35CFA76ABD31}" destId="{274DDC7E-714D-4578-B572-9421B9B93727}" srcOrd="1" destOrd="0" presId="urn:microsoft.com/office/officeart/2005/8/layout/arrow2"/>
    <dgm:cxn modelId="{87E9278B-026C-4BD1-BE51-76701BD729DA}" type="presParOf" srcId="{A42092CD-0D71-42F7-BBAC-35CFA76ABD31}" destId="{EDA27578-0029-4DE6-8878-07C231D407C8}" srcOrd="2" destOrd="0" presId="urn:microsoft.com/office/officeart/2005/8/layout/arrow2"/>
    <dgm:cxn modelId="{95D276D8-227C-43E0-8238-43F48E1101EE}" type="presParOf" srcId="{A42092CD-0D71-42F7-BBAC-35CFA76ABD31}" destId="{BACDB871-3435-41CB-A34A-EA9CCA7FF291}" srcOrd="3" destOrd="0" presId="urn:microsoft.com/office/officeart/2005/8/layout/arrow2"/>
    <dgm:cxn modelId="{DC6E4969-46F6-47A8-92D1-6482F028CD4A}" type="presParOf" srcId="{A42092CD-0D71-42F7-BBAC-35CFA76ABD31}" destId="{FD14CE0C-DED1-4AF0-A363-982C24970EAD}" srcOrd="4" destOrd="0" presId="urn:microsoft.com/office/officeart/2005/8/layout/arrow2"/>
    <dgm:cxn modelId="{9D15339E-E9A7-4416-AFA6-669BA9D50B96}" type="presParOf" srcId="{A42092CD-0D71-42F7-BBAC-35CFA76ABD31}" destId="{5F3B6025-44D4-4D65-9E46-3D8369B8ED64}" srcOrd="5" destOrd="0" presId="urn:microsoft.com/office/officeart/2005/8/layout/arrow2"/>
    <dgm:cxn modelId="{BCF50C53-EE7A-46BB-82A0-5FD2ED72B254}" type="presParOf" srcId="{A42092CD-0D71-42F7-BBAC-35CFA76ABD31}" destId="{5DA80068-65D7-4D4D-B7E7-F2FCDC9823FA}" srcOrd="6" destOrd="0" presId="urn:microsoft.com/office/officeart/2005/8/layout/arrow2"/>
    <dgm:cxn modelId="{2F209982-59D0-4A07-BF8F-B7841D047192}" type="presParOf" srcId="{A42092CD-0D71-42F7-BBAC-35CFA76ABD31}" destId="{B505ECF0-77BA-4A41-A540-1FDCB9A70A49}" srcOrd="7" destOrd="0" presId="urn:microsoft.com/office/officeart/2005/8/layout/arrow2"/>
    <dgm:cxn modelId="{14AEFF27-B112-4492-A4B7-B3F6704E3060}" type="presParOf" srcId="{A42092CD-0D71-42F7-BBAC-35CFA76ABD31}" destId="{3C3CE753-91B6-47E5-AAB8-A6279987AD92}" srcOrd="8" destOrd="0" presId="urn:microsoft.com/office/officeart/2005/8/layout/arrow2"/>
    <dgm:cxn modelId="{1E3CC618-64A0-4E0D-ABF9-E14C6C418BED}" type="presParOf" srcId="{A42092CD-0D71-42F7-BBAC-35CFA76ABD31}" destId="{4BA44A71-F3D2-4F7B-95CC-FE711513859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82322-D430-4481-ADA9-45841063CDBC}">
      <dsp:nvSpPr>
        <dsp:cNvPr id="0" name=""/>
        <dsp:cNvSpPr/>
      </dsp:nvSpPr>
      <dsp:spPr>
        <a:xfrm>
          <a:off x="0" y="147222"/>
          <a:ext cx="8338930" cy="521183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7306C17-C54C-4824-B896-441D9234E7B6}">
      <dsp:nvSpPr>
        <dsp:cNvPr id="0" name=""/>
        <dsp:cNvSpPr/>
      </dsp:nvSpPr>
      <dsp:spPr>
        <a:xfrm>
          <a:off x="821384" y="4022740"/>
          <a:ext cx="191795" cy="19179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4DDC7E-714D-4578-B572-9421B9B93727}">
      <dsp:nvSpPr>
        <dsp:cNvPr id="0" name=""/>
        <dsp:cNvSpPr/>
      </dsp:nvSpPr>
      <dsp:spPr>
        <a:xfrm>
          <a:off x="917282" y="4118638"/>
          <a:ext cx="1092399" cy="124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2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Keinoja oppimistulosten parantumiseen</a:t>
          </a:r>
          <a:endParaRPr lang="fi-FI" sz="1400" b="1" kern="1200" dirty="0"/>
        </a:p>
      </dsp:txBody>
      <dsp:txXfrm>
        <a:off x="917282" y="4118638"/>
        <a:ext cx="1092399" cy="1240415"/>
      </dsp:txXfrm>
    </dsp:sp>
    <dsp:sp modelId="{EDA27578-0029-4DE6-8878-07C231D407C8}">
      <dsp:nvSpPr>
        <dsp:cNvPr id="0" name=""/>
        <dsp:cNvSpPr/>
      </dsp:nvSpPr>
      <dsp:spPr>
        <a:xfrm>
          <a:off x="1859581" y="3025196"/>
          <a:ext cx="300201" cy="30020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DB871-3435-41CB-A34A-EA9CCA7FF291}">
      <dsp:nvSpPr>
        <dsp:cNvPr id="0" name=""/>
        <dsp:cNvSpPr/>
      </dsp:nvSpPr>
      <dsp:spPr>
        <a:xfrm>
          <a:off x="2009682" y="3175296"/>
          <a:ext cx="1384262" cy="2183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0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Opetuksen monipuolistuminen</a:t>
          </a:r>
          <a:endParaRPr lang="fi-FI" sz="1400" b="1" kern="1200" dirty="0"/>
        </a:p>
      </dsp:txBody>
      <dsp:txXfrm>
        <a:off x="2009682" y="3175296"/>
        <a:ext cx="1384262" cy="2183757"/>
      </dsp:txXfrm>
    </dsp:sp>
    <dsp:sp modelId="{FD14CE0C-DED1-4AF0-A363-982C24970EAD}">
      <dsp:nvSpPr>
        <dsp:cNvPr id="0" name=""/>
        <dsp:cNvSpPr/>
      </dsp:nvSpPr>
      <dsp:spPr>
        <a:xfrm>
          <a:off x="3193810" y="2229870"/>
          <a:ext cx="400268" cy="4002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B6025-44D4-4D65-9E46-3D8369B8ED64}">
      <dsp:nvSpPr>
        <dsp:cNvPr id="0" name=""/>
        <dsp:cNvSpPr/>
      </dsp:nvSpPr>
      <dsp:spPr>
        <a:xfrm>
          <a:off x="3393944" y="2430004"/>
          <a:ext cx="1609413" cy="2929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09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Toimintatapojen kehittyminen</a:t>
          </a:r>
          <a:endParaRPr lang="fi-FI" sz="1400" b="1" kern="1200" dirty="0"/>
        </a:p>
      </dsp:txBody>
      <dsp:txXfrm>
        <a:off x="3393944" y="2430004"/>
        <a:ext cx="1609413" cy="2929049"/>
      </dsp:txXfrm>
    </dsp:sp>
    <dsp:sp modelId="{5DA80068-65D7-4D4D-B7E7-F2FCDC9823FA}">
      <dsp:nvSpPr>
        <dsp:cNvPr id="0" name=""/>
        <dsp:cNvSpPr/>
      </dsp:nvSpPr>
      <dsp:spPr>
        <a:xfrm>
          <a:off x="4744851" y="1608620"/>
          <a:ext cx="517013" cy="5170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05ECF0-77BA-4A41-A540-1FDCB9A70A49}">
      <dsp:nvSpPr>
        <dsp:cNvPr id="0" name=""/>
        <dsp:cNvSpPr/>
      </dsp:nvSpPr>
      <dsp:spPr>
        <a:xfrm>
          <a:off x="5003358" y="1867127"/>
          <a:ext cx="1667786" cy="349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95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Pedagogisten ratkaisujen kehittyminen</a:t>
          </a:r>
          <a:endParaRPr lang="fi-FI" sz="1400" b="1" kern="1200" dirty="0"/>
        </a:p>
      </dsp:txBody>
      <dsp:txXfrm>
        <a:off x="5003358" y="1867127"/>
        <a:ext cx="1667786" cy="3491927"/>
      </dsp:txXfrm>
    </dsp:sp>
    <dsp:sp modelId="{3C3CE753-91B6-47E5-AAB8-A6279987AD92}">
      <dsp:nvSpPr>
        <dsp:cNvPr id="0" name=""/>
        <dsp:cNvSpPr/>
      </dsp:nvSpPr>
      <dsp:spPr>
        <a:xfrm>
          <a:off x="6341757" y="1193758"/>
          <a:ext cx="658775" cy="658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A44A71-F3D2-4F7B-95CC-FE7115138591}">
      <dsp:nvSpPr>
        <dsp:cNvPr id="0" name=""/>
        <dsp:cNvSpPr/>
      </dsp:nvSpPr>
      <dsp:spPr>
        <a:xfrm>
          <a:off x="6671144" y="1523146"/>
          <a:ext cx="1667786" cy="3835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07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Innovatiivisten oppimisympäristöjen kehittyminen</a:t>
          </a:r>
          <a:endParaRPr lang="fi-FI" sz="1400" b="1" kern="1200" dirty="0"/>
        </a:p>
      </dsp:txBody>
      <dsp:txXfrm>
        <a:off x="6671144" y="1523146"/>
        <a:ext cx="1667786" cy="383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t" anchorCtr="0" compatLnSpc="1">
            <a:prstTxWarp prst="textNoShape">
              <a:avLst/>
            </a:prstTxWarp>
          </a:bodyPr>
          <a:lstStyle>
            <a:lvl1pPr algn="l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31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t" anchorCtr="0" compatLnSpc="1">
            <a:prstTxWarp prst="textNoShape">
              <a:avLst/>
            </a:prstTxWarp>
          </a:bodyPr>
          <a:lstStyle>
            <a:lvl1pPr algn="r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b" anchorCtr="0" compatLnSpc="1">
            <a:prstTxWarp prst="textNoShape">
              <a:avLst/>
            </a:prstTxWarp>
          </a:bodyPr>
          <a:lstStyle>
            <a:lvl1pPr algn="l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31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b" anchorCtr="0" compatLnSpc="1">
            <a:prstTxWarp prst="textNoShape">
              <a:avLst/>
            </a:prstTxWarp>
          </a:bodyPr>
          <a:lstStyle>
            <a:lvl1pPr algn="r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fld id="{F2DEB6D9-A36C-4EC8-A012-6485359733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178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>
            <a:lvl1pPr algn="l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31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>
            <a:lvl1pPr algn="r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782" y="4686002"/>
            <a:ext cx="5386200" cy="444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b" anchorCtr="0" compatLnSpc="1">
            <a:prstTxWarp prst="textNoShape">
              <a:avLst/>
            </a:prstTxWarp>
          </a:bodyPr>
          <a:lstStyle>
            <a:lvl1pPr algn="l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31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b" anchorCtr="0" compatLnSpc="1">
            <a:prstTxWarp prst="textNoShape">
              <a:avLst/>
            </a:prstTxWarp>
          </a:bodyPr>
          <a:lstStyle>
            <a:lvl1pPr algn="r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fld id="{82BA107F-6F80-47C1-95E5-A8F8A6DE3C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28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7219" y="3583120"/>
            <a:ext cx="8239125" cy="492125"/>
          </a:xfrm>
        </p:spPr>
        <p:txBody>
          <a:bodyPr/>
          <a:lstStyle>
            <a:lvl1pPr marL="0" indent="0" algn="ctr">
              <a:buFontTx/>
              <a:buNone/>
              <a:defRPr sz="2000" smtClean="0">
                <a:solidFill>
                  <a:srgbClr val="464646"/>
                </a:solidFill>
              </a:defRPr>
            </a:lvl1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138" y="2924357"/>
            <a:ext cx="8239125" cy="509587"/>
          </a:xfrm>
        </p:spPr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 </a:t>
            </a:r>
            <a:fld id="{2A1E1B4A-B8D0-4DF1-B52E-69A69A973325}" type="datetime1">
              <a:rPr lang="fi-FI" smtClean="0"/>
              <a:pPr>
                <a:defRPr/>
              </a:pPr>
              <a:t>4.12.2014</a:t>
            </a:fld>
            <a:r>
              <a:rPr lang="fi-FI" dirty="0" smtClean="0"/>
              <a:t>  Page </a:t>
            </a:r>
            <a:fld id="{3D206CF9-7B0B-46BE-A7F8-A3E4506BB46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06" b="27529"/>
          <a:stretch/>
        </p:blipFill>
        <p:spPr>
          <a:xfrm>
            <a:off x="471489" y="229961"/>
            <a:ext cx="1324211" cy="572725"/>
          </a:xfrm>
          <a:prstGeom prst="rect">
            <a:avLst/>
          </a:prstGeom>
        </p:spPr>
      </p:pic>
      <p:sp>
        <p:nvSpPr>
          <p:cNvPr id="10" name="Ellipsi 6"/>
          <p:cNvSpPr/>
          <p:nvPr userDrawn="1"/>
        </p:nvSpPr>
        <p:spPr bwMode="auto">
          <a:xfrm>
            <a:off x="1908143" y="511648"/>
            <a:ext cx="219600" cy="2196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2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54992FB8-7E72-4A98-B630-A47E8B13A455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7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F5D34F43-AC36-4399-81A8-6B0807CBA859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5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3813"/>
            <a:ext cx="8229600" cy="475297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 dirty="0"/>
              <a:t>  Page </a:t>
            </a:r>
            <a:fld id="{5DD9209F-FA31-42D0-9C51-079867EBFC81}" type="slidenum">
              <a:rPr lang="fi-FI" sz="800"/>
              <a:pPr/>
              <a:t>‹#›</a:t>
            </a:fld>
            <a:endParaRPr lang="fi-FI" sz="8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noProof="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10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1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9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93813"/>
            <a:ext cx="4038600" cy="4752975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93813"/>
            <a:ext cx="4038600" cy="4752975"/>
          </a:xfrm>
        </p:spPr>
        <p:txBody>
          <a:bodyPr/>
          <a:lstStyle>
            <a:lvl1pPr>
              <a:buClr>
                <a:schemeClr val="accent5"/>
              </a:buClr>
              <a:defRPr sz="2000">
                <a:solidFill>
                  <a:srgbClr val="464646"/>
                </a:solidFill>
              </a:defRPr>
            </a:lvl1pPr>
            <a:lvl2pPr>
              <a:defRPr sz="1800">
                <a:solidFill>
                  <a:srgbClr val="464646"/>
                </a:solidFill>
              </a:defRPr>
            </a:lvl2pPr>
            <a:lvl3pPr>
              <a:defRPr sz="1600">
                <a:solidFill>
                  <a:srgbClr val="464646"/>
                </a:solidFill>
              </a:defRPr>
            </a:lvl3pPr>
            <a:lvl4pPr>
              <a:defRPr sz="1400">
                <a:solidFill>
                  <a:srgbClr val="464646"/>
                </a:solidFill>
              </a:defRPr>
            </a:lvl4pPr>
            <a:lvl5pPr>
              <a:defRPr sz="1200">
                <a:solidFill>
                  <a:srgbClr val="46464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A0C3BF9A-0CA7-4480-B906-DA1F9F412E82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noProof="0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11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2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01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54992FB8-7E72-4A98-B630-A47E8B13A455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9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0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333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184926"/>
            <a:ext cx="8229600" cy="6080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cxnSp>
        <p:nvCxnSpPr>
          <p:cNvPr id="10" name="Suora yhdysviiva 9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Ellipsi 10"/>
          <p:cNvSpPr/>
          <p:nvPr userDrawn="1"/>
        </p:nvSpPr>
        <p:spPr bwMode="auto">
          <a:xfrm>
            <a:off x="7575959" y="6113423"/>
            <a:ext cx="285829" cy="285829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8" y="6379775"/>
            <a:ext cx="1055687" cy="3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8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F5D34F43-AC36-4399-81A8-6B0807CBA859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8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9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4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uzzle_0910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682625"/>
            <a:ext cx="2979738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FCG_Finnish_Consulting_Group_va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091238"/>
            <a:ext cx="265588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5146675"/>
            <a:ext cx="8239125" cy="492125"/>
          </a:xfrm>
        </p:spPr>
        <p:txBody>
          <a:bodyPr/>
          <a:lstStyle>
            <a:lvl1pPr marL="0" indent="0" algn="ctr">
              <a:buFontTx/>
              <a:buNone/>
              <a:defRPr sz="1800" smtClean="0"/>
            </a:lvl1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2" y="4557713"/>
            <a:ext cx="8239125" cy="50958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fi-FI" smtClean="0"/>
              <a:t>Muokkaa perustyyl. napsautt.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 </a:t>
            </a:r>
            <a:fld id="{2A1E1B4A-B8D0-4DF1-B52E-69A69A973325}" type="datetime1">
              <a:rPr lang="fi-FI" smtClean="0"/>
              <a:pPr>
                <a:defRPr/>
              </a:pPr>
              <a:t>4.12.2014</a:t>
            </a:fld>
            <a:r>
              <a:rPr lang="fi-FI" dirty="0" smtClean="0"/>
              <a:t>  Page </a:t>
            </a:r>
            <a:fld id="{3D206CF9-7B0B-46BE-A7F8-A3E4506BB46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 dirty="0"/>
              <a:t>  Page </a:t>
            </a:r>
            <a:fld id="{5DD9209F-FA31-42D0-9C51-079867EBFC81}" type="slidenum">
              <a:rPr lang="fi-FI" sz="800"/>
              <a:pPr/>
              <a:t>‹#›</a:t>
            </a:fld>
            <a:endParaRPr lang="fi-FI" sz="8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7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93813"/>
            <a:ext cx="4038600" cy="4276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93813"/>
            <a:ext cx="4038600" cy="4276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4.12.2014</a:t>
            </a:fld>
            <a:r>
              <a:rPr lang="fi-FI" sz="800"/>
              <a:t>  Page </a:t>
            </a:r>
            <a:fld id="{A0C3BF9A-0CA7-4480-B906-DA1F9F412E82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3813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038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perustyyl. napsautt.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07063" y="64912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DAEAF"/>
                </a:solidFill>
              </a:defRPr>
            </a:lvl1pPr>
          </a:lstStyle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cxnSp>
        <p:nvCxnSpPr>
          <p:cNvPr id="7" name="Suora yhdysviiva 6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Ellipsi 5"/>
          <p:cNvSpPr/>
          <p:nvPr userDrawn="1"/>
        </p:nvSpPr>
        <p:spPr bwMode="auto">
          <a:xfrm>
            <a:off x="7575959" y="6113423"/>
            <a:ext cx="285829" cy="285829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1" r:id="rId3"/>
    <p:sldLayoutId id="2147483713" r:id="rId4"/>
    <p:sldLayoutId id="2147483720" r:id="rId5"/>
    <p:sldLayoutId id="21474837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0">
          <a:solidFill>
            <a:schemeClr val="accent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Char char="•"/>
        <a:defRPr sz="2000">
          <a:solidFill>
            <a:srgbClr val="464646"/>
          </a:solidFill>
          <a:latin typeface="+mn-lt"/>
          <a:ea typeface="+mn-ea"/>
          <a:cs typeface="+mn-cs"/>
        </a:defRPr>
      </a:lvl1pPr>
      <a:lvl2pPr marL="495300" indent="-25558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>
          <a:solidFill>
            <a:srgbClr val="464646"/>
          </a:solidFill>
          <a:latin typeface="+mn-lt"/>
        </a:defRPr>
      </a:lvl2pPr>
      <a:lvl3pPr marL="752475" indent="-25558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600">
          <a:solidFill>
            <a:srgbClr val="464646"/>
          </a:solidFill>
          <a:latin typeface="+mn-lt"/>
        </a:defRPr>
      </a:lvl3pPr>
      <a:lvl4pPr marL="990600" indent="-23653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400">
          <a:solidFill>
            <a:srgbClr val="464646"/>
          </a:solidFill>
          <a:latin typeface="+mn-lt"/>
        </a:defRPr>
      </a:lvl4pPr>
      <a:lvl5pPr marL="1162050" indent="-142875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400">
          <a:solidFill>
            <a:srgbClr val="464646"/>
          </a:solidFill>
          <a:latin typeface="+mn-lt"/>
        </a:defRPr>
      </a:lvl5pPr>
      <a:lvl6pPr marL="16192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0764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5336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29908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3813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038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perustyyl. napsautt.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07063" y="64912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DAEAF"/>
                </a:solidFill>
              </a:defRPr>
            </a:lvl1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pic>
        <p:nvPicPr>
          <p:cNvPr id="2057" name="Picture 9" descr="FCG_Finnish_Consulting_Group_vari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091238"/>
            <a:ext cx="265588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8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95300" indent="-255588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752475" indent="-2555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990600" indent="-236538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11620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6192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0764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5336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29908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aila.oksanen@fcg.fi" TargetMode="External"/><Relationship Id="rId2" Type="http://schemas.openxmlformats.org/officeDocument/2006/relationships/hyperlink" Target="mailto:taina.ketola@fcg.f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5503" y="3591586"/>
            <a:ext cx="8239125" cy="492125"/>
          </a:xfrm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Oppimismatka opetussuunnitelmasta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tulevaisuuden kouluun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266" y="956733"/>
            <a:ext cx="1879601" cy="2067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2015</a:t>
            </a:r>
          </a:p>
          <a:p>
            <a:pPr>
              <a:buFontTx/>
              <a:buChar char="-"/>
            </a:pPr>
            <a:r>
              <a:rPr lang="fi-FI" sz="1800" dirty="0" smtClean="0">
                <a:solidFill>
                  <a:schemeClr val="tx1"/>
                </a:solidFill>
              </a:rPr>
              <a:t>Ajatuspaja 2:					20.1.2015</a:t>
            </a:r>
          </a:p>
          <a:p>
            <a:pPr>
              <a:buFontTx/>
              <a:buChar char="-"/>
            </a:pPr>
            <a:r>
              <a:rPr lang="fi-FI" sz="1800" dirty="0" smtClean="0">
                <a:solidFill>
                  <a:schemeClr val="tx1"/>
                </a:solidFill>
              </a:rPr>
              <a:t>Aloitusseminaari ja teemaseminaari I 	25.-26.3.2015</a:t>
            </a:r>
          </a:p>
          <a:p>
            <a:pPr>
              <a:buFontTx/>
              <a:buChar char="-"/>
            </a:pPr>
            <a:r>
              <a:rPr lang="fi-FI" sz="1800" dirty="0" smtClean="0">
                <a:solidFill>
                  <a:schemeClr val="tx1"/>
                </a:solidFill>
              </a:rPr>
              <a:t>Teemaseminaari II: 				2.-3.9.2015</a:t>
            </a:r>
          </a:p>
          <a:p>
            <a:pPr>
              <a:buFontTx/>
              <a:buChar char="-"/>
            </a:pPr>
            <a:r>
              <a:rPr lang="fi-FI" sz="1800" dirty="0" smtClean="0">
                <a:solidFill>
                  <a:schemeClr val="tx1"/>
                </a:solidFill>
              </a:rPr>
              <a:t>Teemaseminaari III: 				18.-19.11.2015</a:t>
            </a:r>
          </a:p>
          <a:p>
            <a:pPr marL="0" indent="0">
              <a:buNone/>
            </a:pP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2016</a:t>
            </a:r>
          </a:p>
          <a:p>
            <a:pPr>
              <a:buFontTx/>
              <a:buChar char="-"/>
            </a:pPr>
            <a:r>
              <a:rPr lang="fi-FI" sz="1800" dirty="0" smtClean="0">
                <a:solidFill>
                  <a:schemeClr val="tx1"/>
                </a:solidFill>
              </a:rPr>
              <a:t>Teemaseminaari IV: Huhtikuussa 2016 ensimmäisen vaiheen kansallinen päätösseminaari</a:t>
            </a:r>
            <a:endParaRPr lang="fi-F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Ohjausryhmän ja projektiryhmän kokoukset sovitaan erikseen ryhmien nimeämisen jälkeen.</a:t>
            </a: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10</a:t>
            </a:fld>
            <a:endParaRPr lang="fi-FI" sz="8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noProof="0" dirty="0" smtClean="0"/>
              <a:t>Raila Oksanen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376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uora nuoliyhdysviiva 60"/>
          <p:cNvCxnSpPr/>
          <p:nvPr/>
        </p:nvCxnSpPr>
        <p:spPr bwMode="auto">
          <a:xfrm>
            <a:off x="7777291" y="3191933"/>
            <a:ext cx="0" cy="2055281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 bwMode="auto">
          <a:xfrm>
            <a:off x="3608470" y="3206749"/>
            <a:ext cx="0" cy="2040465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 bwMode="auto">
          <a:xfrm>
            <a:off x="953159" y="3191933"/>
            <a:ext cx="4679" cy="2055281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Nuoli ylös ja alas 49"/>
          <p:cNvSpPr/>
          <p:nvPr/>
        </p:nvSpPr>
        <p:spPr bwMode="auto">
          <a:xfrm>
            <a:off x="1916630" y="2539996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Ellipsi 63"/>
          <p:cNvSpPr/>
          <p:nvPr/>
        </p:nvSpPr>
        <p:spPr bwMode="auto">
          <a:xfrm>
            <a:off x="443730" y="4353983"/>
            <a:ext cx="8165860" cy="89323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i-FI" i="1" dirty="0" smtClean="0">
                <a:solidFill>
                  <a:srgbClr val="000000"/>
                </a:solidFill>
              </a:rPr>
              <a:t>Vertaisverkoston kollektiivisen tiedon jakaminen </a:t>
            </a:r>
          </a:p>
          <a:p>
            <a:r>
              <a:rPr lang="fi-FI" i="1" dirty="0" smtClean="0">
                <a:solidFill>
                  <a:srgbClr val="000000"/>
                </a:solidFill>
              </a:rPr>
              <a:t>sähköisissä oppimisympäristöissä </a:t>
            </a:r>
            <a:endParaRPr lang="fi-FI" i="1" dirty="0">
              <a:solidFill>
                <a:srgbClr val="000000"/>
              </a:solidFill>
            </a:endParaRPr>
          </a:p>
        </p:txBody>
      </p:sp>
      <p:sp>
        <p:nvSpPr>
          <p:cNvPr id="41" name="Nuoli ylös ja alas 40"/>
          <p:cNvSpPr/>
          <p:nvPr/>
        </p:nvSpPr>
        <p:spPr bwMode="auto">
          <a:xfrm>
            <a:off x="5544782" y="2488139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Nuoli ylös ja alas 48"/>
          <p:cNvSpPr/>
          <p:nvPr/>
        </p:nvSpPr>
        <p:spPr bwMode="auto">
          <a:xfrm>
            <a:off x="7148027" y="2488138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Nuoli ylös ja alas 36"/>
          <p:cNvSpPr/>
          <p:nvPr/>
        </p:nvSpPr>
        <p:spPr bwMode="auto">
          <a:xfrm>
            <a:off x="3723602" y="2488139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3" name="Otsikko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1800" dirty="0" smtClean="0"/>
              <a:t>Nova </a:t>
            </a:r>
            <a:r>
              <a:rPr lang="fi-FI" sz="1800" dirty="0" err="1" smtClean="0"/>
              <a:t>Schola</a:t>
            </a:r>
            <a:r>
              <a:rPr lang="fi-FI" sz="1800" dirty="0" smtClean="0"/>
              <a:t> Finlandia –hankkeen työsuunnitelma, 2. vaihe</a:t>
            </a:r>
            <a:endParaRPr lang="fi-FI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11</a:t>
            </a:fld>
            <a:endParaRPr lang="fi-FI" sz="800" dirty="0"/>
          </a:p>
        </p:txBody>
      </p:sp>
      <p:sp>
        <p:nvSpPr>
          <p:cNvPr id="11" name="Viisikulmio 10"/>
          <p:cNvSpPr/>
          <p:nvPr/>
        </p:nvSpPr>
        <p:spPr bwMode="auto">
          <a:xfrm>
            <a:off x="245533" y="2700866"/>
            <a:ext cx="8652934" cy="491067"/>
          </a:xfrm>
          <a:prstGeom prst="homePlate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Viisikulmio 13"/>
          <p:cNvSpPr/>
          <p:nvPr/>
        </p:nvSpPr>
        <p:spPr bwMode="auto">
          <a:xfrm>
            <a:off x="443730" y="3805739"/>
            <a:ext cx="1563693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Opetussuunnitelman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toteuttaminen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Viisikulmio 15"/>
          <p:cNvSpPr/>
          <p:nvPr/>
        </p:nvSpPr>
        <p:spPr bwMode="auto">
          <a:xfrm>
            <a:off x="2026097" y="3801531"/>
            <a:ext cx="1582373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Opetussuunnitelman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toteuttaminen</a:t>
            </a:r>
          </a:p>
        </p:txBody>
      </p:sp>
      <p:sp>
        <p:nvSpPr>
          <p:cNvPr id="20" name="Viisikulmio 19"/>
          <p:cNvSpPr/>
          <p:nvPr/>
        </p:nvSpPr>
        <p:spPr bwMode="auto">
          <a:xfrm>
            <a:off x="3608469" y="3783063"/>
            <a:ext cx="1683973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Oppimisympäristöjen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suunnittelu</a:t>
            </a:r>
          </a:p>
        </p:txBody>
      </p:sp>
      <p:sp>
        <p:nvSpPr>
          <p:cNvPr id="21" name="Viisikulmio 20"/>
          <p:cNvSpPr/>
          <p:nvPr/>
        </p:nvSpPr>
        <p:spPr bwMode="auto">
          <a:xfrm>
            <a:off x="5292444" y="3790923"/>
            <a:ext cx="1734773" cy="507999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Muuntuvan</a:t>
            </a:r>
            <a:r>
              <a:rPr kumimoji="0" lang="fi-FI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koulurakennuksen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suunnittelu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Viisikulmio 21"/>
          <p:cNvSpPr/>
          <p:nvPr/>
        </p:nvSpPr>
        <p:spPr bwMode="auto">
          <a:xfrm>
            <a:off x="7027217" y="3783063"/>
            <a:ext cx="1582373" cy="50799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Arviointi,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Tilasuunnittelu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Tarvesuunnittelu</a:t>
            </a:r>
          </a:p>
        </p:txBody>
      </p:sp>
      <p:sp>
        <p:nvSpPr>
          <p:cNvPr id="24" name="Vinoneliö 23"/>
          <p:cNvSpPr/>
          <p:nvPr/>
        </p:nvSpPr>
        <p:spPr bwMode="auto">
          <a:xfrm>
            <a:off x="5890000" y="2738966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IV</a:t>
            </a:r>
          </a:p>
        </p:txBody>
      </p:sp>
      <p:sp>
        <p:nvSpPr>
          <p:cNvPr id="25" name="Vinoneliö 24"/>
          <p:cNvSpPr/>
          <p:nvPr/>
        </p:nvSpPr>
        <p:spPr bwMode="auto">
          <a:xfrm>
            <a:off x="7377464" y="2725899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</a:t>
            </a:r>
          </a:p>
        </p:txBody>
      </p:sp>
      <p:sp>
        <p:nvSpPr>
          <p:cNvPr id="26" name="Vinoneliö 25"/>
          <p:cNvSpPr/>
          <p:nvPr/>
        </p:nvSpPr>
        <p:spPr bwMode="auto">
          <a:xfrm>
            <a:off x="4202599" y="2725899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III</a:t>
            </a:r>
          </a:p>
        </p:txBody>
      </p:sp>
      <p:sp>
        <p:nvSpPr>
          <p:cNvPr id="28" name="Vinoneliö 27"/>
          <p:cNvSpPr/>
          <p:nvPr/>
        </p:nvSpPr>
        <p:spPr bwMode="auto">
          <a:xfrm>
            <a:off x="2630352" y="2735692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II</a:t>
            </a:r>
          </a:p>
        </p:txBody>
      </p:sp>
      <p:sp>
        <p:nvSpPr>
          <p:cNvPr id="34" name="Tekstiruutu 33"/>
          <p:cNvSpPr txBox="1"/>
          <p:nvPr/>
        </p:nvSpPr>
        <p:spPr>
          <a:xfrm rot="19541210">
            <a:off x="2463390" y="1624316"/>
            <a:ext cx="2702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Vertaisverkoston seminaari</a:t>
            </a:r>
            <a:endParaRPr lang="fi-FI" sz="10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/>
              <a:t>v</a:t>
            </a:r>
            <a:r>
              <a:rPr lang="fi-FI" sz="1000" dirty="0" smtClean="0"/>
              <a:t>ertaisverkoston työskentely alkaa </a:t>
            </a:r>
            <a:endParaRPr lang="fi-FI" sz="1000" dirty="0"/>
          </a:p>
        </p:txBody>
      </p:sp>
      <p:sp>
        <p:nvSpPr>
          <p:cNvPr id="35" name="Tekstiruutu 34"/>
          <p:cNvSpPr txBox="1"/>
          <p:nvPr/>
        </p:nvSpPr>
        <p:spPr>
          <a:xfrm rot="19541210">
            <a:off x="3189549" y="1883400"/>
            <a:ext cx="2457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Paikallista työskentelyä</a:t>
            </a:r>
            <a:endParaRPr lang="fi-FI" sz="1000" dirty="0"/>
          </a:p>
        </p:txBody>
      </p:sp>
      <p:sp>
        <p:nvSpPr>
          <p:cNvPr id="36" name="Tekstiruutu 35"/>
          <p:cNvSpPr txBox="1"/>
          <p:nvPr/>
        </p:nvSpPr>
        <p:spPr>
          <a:xfrm rot="19541210">
            <a:off x="4055179" y="1923525"/>
            <a:ext cx="2229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Vertaisverkoston seminaari</a:t>
            </a:r>
            <a:endParaRPr lang="fi-FI" sz="1000" b="1" dirty="0"/>
          </a:p>
        </p:txBody>
      </p:sp>
      <p:sp>
        <p:nvSpPr>
          <p:cNvPr id="38" name="Tekstiruutu 37"/>
          <p:cNvSpPr txBox="1"/>
          <p:nvPr/>
        </p:nvSpPr>
        <p:spPr>
          <a:xfrm rot="19541210">
            <a:off x="5731862" y="1977141"/>
            <a:ext cx="2229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Vertaisverkoston seminaari</a:t>
            </a:r>
            <a:endParaRPr lang="fi-FI" sz="1000" b="1" dirty="0"/>
          </a:p>
        </p:txBody>
      </p:sp>
      <p:sp>
        <p:nvSpPr>
          <p:cNvPr id="39" name="Tekstiruutu 38"/>
          <p:cNvSpPr txBox="1"/>
          <p:nvPr/>
        </p:nvSpPr>
        <p:spPr>
          <a:xfrm rot="19541210">
            <a:off x="7410410" y="1853401"/>
            <a:ext cx="1845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Kansallinen </a:t>
            </a:r>
          </a:p>
          <a:p>
            <a:pPr algn="l"/>
            <a:r>
              <a:rPr lang="fi-FI" sz="1000" b="1" dirty="0" smtClean="0"/>
              <a:t>päätösseminaari</a:t>
            </a:r>
            <a:endParaRPr lang="fi-FI" sz="1000" b="1" dirty="0"/>
          </a:p>
        </p:txBody>
      </p:sp>
      <p:sp>
        <p:nvSpPr>
          <p:cNvPr id="40" name="Vinoneliö 39"/>
          <p:cNvSpPr/>
          <p:nvPr/>
        </p:nvSpPr>
        <p:spPr bwMode="auto">
          <a:xfrm>
            <a:off x="929377" y="2725899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chemeClr val="tx1"/>
                </a:solidFill>
                <a:latin typeface="Verdana" pitchFamily="34" charset="0"/>
              </a:rPr>
              <a:t>I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Tekstiruutu 41"/>
          <p:cNvSpPr txBox="1"/>
          <p:nvPr/>
        </p:nvSpPr>
        <p:spPr>
          <a:xfrm rot="19541210">
            <a:off x="4890530" y="1883399"/>
            <a:ext cx="26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Paikallista työskentelyä</a:t>
            </a:r>
            <a:endParaRPr lang="fi-FI" sz="1000" dirty="0"/>
          </a:p>
        </p:txBody>
      </p:sp>
      <p:sp>
        <p:nvSpPr>
          <p:cNvPr id="43" name="Tekstiruutu 42"/>
          <p:cNvSpPr txBox="1"/>
          <p:nvPr/>
        </p:nvSpPr>
        <p:spPr>
          <a:xfrm rot="19541210">
            <a:off x="6439331" y="1883399"/>
            <a:ext cx="2794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Paikallista työskentelyä</a:t>
            </a:r>
            <a:endParaRPr lang="fi-FI" sz="1000" dirty="0"/>
          </a:p>
        </p:txBody>
      </p:sp>
      <p:sp>
        <p:nvSpPr>
          <p:cNvPr id="45" name="Pyöristetty suorakulmio 44"/>
          <p:cNvSpPr/>
          <p:nvPr/>
        </p:nvSpPr>
        <p:spPr bwMode="auto">
          <a:xfrm>
            <a:off x="2026100" y="3575629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Kevät 2017</a:t>
            </a:r>
          </a:p>
        </p:txBody>
      </p:sp>
      <p:sp>
        <p:nvSpPr>
          <p:cNvPr id="46" name="Pyöristetty suorakulmio 45"/>
          <p:cNvSpPr/>
          <p:nvPr/>
        </p:nvSpPr>
        <p:spPr bwMode="auto">
          <a:xfrm>
            <a:off x="443730" y="3589864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Syksy 2016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Pyöristetty suorakulmio 46"/>
          <p:cNvSpPr/>
          <p:nvPr/>
        </p:nvSpPr>
        <p:spPr bwMode="auto">
          <a:xfrm>
            <a:off x="3608470" y="3571397"/>
            <a:ext cx="3418747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Syksy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2017</a:t>
            </a:r>
          </a:p>
        </p:txBody>
      </p:sp>
      <p:sp>
        <p:nvSpPr>
          <p:cNvPr id="48" name="Pyöristetty suorakulmio 47"/>
          <p:cNvSpPr/>
          <p:nvPr/>
        </p:nvSpPr>
        <p:spPr bwMode="auto">
          <a:xfrm>
            <a:off x="7027217" y="3571396"/>
            <a:ext cx="1582373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Kevät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2018</a:t>
            </a:r>
          </a:p>
        </p:txBody>
      </p:sp>
      <p:sp>
        <p:nvSpPr>
          <p:cNvPr id="52" name="Tekstiruutu 51"/>
          <p:cNvSpPr txBox="1"/>
          <p:nvPr/>
        </p:nvSpPr>
        <p:spPr>
          <a:xfrm rot="19541210">
            <a:off x="907025" y="1963554"/>
            <a:ext cx="1498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2. Vaiheen aloitusseminaari</a:t>
            </a:r>
            <a:endParaRPr lang="fi-FI" sz="1000" b="1" dirty="0"/>
          </a:p>
        </p:txBody>
      </p:sp>
      <p:cxnSp>
        <p:nvCxnSpPr>
          <p:cNvPr id="53" name="Suora nuoliyhdysviiva 52"/>
          <p:cNvCxnSpPr>
            <a:endCxn id="44" idx="0"/>
          </p:cNvCxnSpPr>
          <p:nvPr/>
        </p:nvCxnSpPr>
        <p:spPr bwMode="auto">
          <a:xfrm>
            <a:off x="7777292" y="3191933"/>
            <a:ext cx="88614" cy="2055281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Vuokaaviosymboli: Useita dokumentteja 55"/>
          <p:cNvSpPr/>
          <p:nvPr/>
        </p:nvSpPr>
        <p:spPr bwMode="auto">
          <a:xfrm>
            <a:off x="2969934" y="5247214"/>
            <a:ext cx="1084025" cy="92927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Väliarviointi,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raportti</a:t>
            </a:r>
          </a:p>
        </p:txBody>
      </p:sp>
      <p:sp>
        <p:nvSpPr>
          <p:cNvPr id="60" name="Vuokaaviosymboli: Useita dokumentteja 59"/>
          <p:cNvSpPr/>
          <p:nvPr/>
        </p:nvSpPr>
        <p:spPr bwMode="auto">
          <a:xfrm>
            <a:off x="302149" y="5232398"/>
            <a:ext cx="1013175" cy="944086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Tarkennettu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toiminta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uunnitelma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 2016-2018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Vuokaaviosymboli: Useita dokumentteja 43"/>
          <p:cNvSpPr/>
          <p:nvPr/>
        </p:nvSpPr>
        <p:spPr bwMode="auto">
          <a:xfrm>
            <a:off x="7249317" y="5247214"/>
            <a:ext cx="1084025" cy="92927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Hankkeen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arviointi,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loppuraportti</a:t>
            </a:r>
          </a:p>
        </p:txBody>
      </p:sp>
      <p:sp>
        <p:nvSpPr>
          <p:cNvPr id="51" name="Tekstiruutu 50"/>
          <p:cNvSpPr txBox="1"/>
          <p:nvPr/>
        </p:nvSpPr>
        <p:spPr>
          <a:xfrm rot="19541210">
            <a:off x="1343137" y="1923526"/>
            <a:ext cx="24578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Paikallista työskentelyä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2878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 teemat</a:t>
            </a:r>
            <a:br>
              <a:rPr lang="fi-FI" dirty="0" smtClean="0"/>
            </a:br>
            <a:r>
              <a:rPr lang="fi-FI" dirty="0" smtClean="0"/>
              <a:t>- Oppimisympäristöltään uusi koulu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12</a:t>
            </a:fld>
            <a:endParaRPr lang="fi-FI" sz="8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06624"/>
              </p:ext>
            </p:extLst>
          </p:nvPr>
        </p:nvGraphicFramePr>
        <p:xfrm>
          <a:off x="599871" y="1336453"/>
          <a:ext cx="7848872" cy="474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474002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fi-FI" sz="1400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Motivoitunut oppilas ja oppiminen moderneissa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oppimisympäristöissä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Modernit oppimisympäristöt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Oppimisen eri tavat erilaisissa oppimisympäristöissä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Modernin oppimisympäristön vaatimukset </a:t>
                      </a: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lapsellle</a:t>
                      </a:r>
                      <a:endParaRPr lang="fi-FI" sz="1400" b="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Diginatiivin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kyky käsitellä ja hyödyntää tietoa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Sosiaalisuus moderneissa oppimisympäristöissä</a:t>
                      </a: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Paikallisen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petussuunnitelman soveltaminen ja toteuttaminen modernissa koulussa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Opetussuunnitelman mahdollisuudet oppimisympäristöjen kehittämiseen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Paikallisen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opetussuunnitelman ja kollektiivisen tietomassa yhdistäminen</a:t>
                      </a:r>
                      <a:endParaRPr lang="fi-FI" sz="14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Teknologia osana opetussuunnitelman toteuttamista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Oppimisympäristöön integroitunut teknologia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Teknologia opetus-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oppimisympäristöissä, ml. pilvet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Digitaalisen oppimateriaalin,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mobiilipalvelujen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pelien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käyttö oppimisessa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opetuksessa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Virtuaalisen oppimisympäristön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luominen</a:t>
                      </a: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Muuntuvat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oppimistilat muuttuvassa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koulurakennuksessa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Oppimisympäristön ja -tilojen vaikutus oppimiseen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Koulurakentamisen uudet mahdollisuudet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Virtuaaliset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oppimisympäristöt osana oppijan laajennettua todellisuutta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5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toimijat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600" dirty="0">
                <a:solidFill>
                  <a:schemeClr val="tx1"/>
                </a:solidFill>
              </a:rPr>
              <a:t>Projektin toteutuksesta vastaa </a:t>
            </a:r>
            <a:r>
              <a:rPr lang="fi-FI" sz="1600" b="1" dirty="0">
                <a:solidFill>
                  <a:schemeClr val="tx1"/>
                </a:solidFill>
              </a:rPr>
              <a:t>FCG </a:t>
            </a:r>
            <a:r>
              <a:rPr lang="fi-FI" sz="1600" b="1" dirty="0" err="1">
                <a:solidFill>
                  <a:schemeClr val="tx1"/>
                </a:solidFill>
              </a:rPr>
              <a:t>Finnish</a:t>
            </a:r>
            <a:r>
              <a:rPr lang="fi-FI" sz="1600" b="1" dirty="0">
                <a:solidFill>
                  <a:schemeClr val="tx1"/>
                </a:solidFill>
              </a:rPr>
              <a:t> </a:t>
            </a:r>
            <a:r>
              <a:rPr lang="fi-FI" sz="1600" b="1" dirty="0" err="1">
                <a:solidFill>
                  <a:schemeClr val="tx1"/>
                </a:solidFill>
              </a:rPr>
              <a:t>Consulting</a:t>
            </a:r>
            <a:r>
              <a:rPr lang="fi-FI" sz="1600" b="1" dirty="0">
                <a:solidFill>
                  <a:schemeClr val="tx1"/>
                </a:solidFill>
              </a:rPr>
              <a:t> Group Oy</a:t>
            </a:r>
            <a:r>
              <a:rPr lang="fi-FI" sz="1600" dirty="0">
                <a:solidFill>
                  <a:schemeClr val="tx1"/>
                </a:solidFill>
              </a:rPr>
              <a:t>, jonka tukena toimivat </a:t>
            </a:r>
            <a:r>
              <a:rPr lang="fi-FI" sz="1600" dirty="0" smtClean="0">
                <a:solidFill>
                  <a:schemeClr val="tx1"/>
                </a:solidFill>
              </a:rPr>
              <a:t>kansallisten yhteistyötahojen asiantuntijat</a:t>
            </a:r>
            <a:r>
              <a:rPr lang="fi-FI" sz="1600" dirty="0">
                <a:solidFill>
                  <a:schemeClr val="tx1"/>
                </a:solidFill>
              </a:rPr>
              <a:t>. </a:t>
            </a:r>
            <a:endParaRPr lang="fi-FI" sz="1600" dirty="0" smtClean="0">
              <a:solidFill>
                <a:schemeClr val="tx1"/>
              </a:solidFill>
            </a:endParaRP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b="1" dirty="0" smtClean="0">
                <a:solidFill>
                  <a:schemeClr val="tx1"/>
                </a:solidFill>
              </a:rPr>
              <a:t>Kunnat</a:t>
            </a:r>
            <a:endParaRPr lang="fi-FI" sz="1600" b="1" i="1" dirty="0" smtClean="0">
              <a:solidFill>
                <a:schemeClr val="tx1"/>
              </a:solidFill>
            </a:endParaRP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b="1" dirty="0" smtClean="0">
                <a:solidFill>
                  <a:schemeClr val="tx1"/>
                </a:solidFill>
              </a:rPr>
              <a:t>Kansalliset toimijat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13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647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967740" y="1645920"/>
            <a:ext cx="1074420" cy="3600986"/>
          </a:xfrm>
          <a:prstGeom prst="rect">
            <a:avLst/>
          </a:prstGeom>
          <a:solidFill>
            <a:srgbClr val="FF99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Kustan-nus-säästöt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438900" y="1645920"/>
            <a:ext cx="1074420" cy="3600986"/>
          </a:xfrm>
          <a:prstGeom prst="rect">
            <a:avLst/>
          </a:prstGeom>
          <a:solidFill>
            <a:srgbClr val="FF99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Laatu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602480" y="1645920"/>
            <a:ext cx="1074420" cy="3600986"/>
          </a:xfrm>
          <a:prstGeom prst="rect">
            <a:avLst/>
          </a:prstGeom>
          <a:solidFill>
            <a:srgbClr val="FF99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Hyvinvointi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689860" y="1645920"/>
            <a:ext cx="1074420" cy="3600986"/>
          </a:xfrm>
          <a:prstGeom prst="rect">
            <a:avLst/>
          </a:prstGeom>
          <a:solidFill>
            <a:srgbClr val="FF99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Tilojen monikäyttö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1536599773"/>
              </p:ext>
            </p:extLst>
          </p:nvPr>
        </p:nvGraphicFramePr>
        <p:xfrm>
          <a:off x="626165" y="914400"/>
          <a:ext cx="8338931" cy="5506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 –verkoston hyödyt koululle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smtClean="0"/>
              <a:t>  Page </a:t>
            </a:r>
            <a:fld id="{54992FB8-7E72-4A98-B630-A47E8B13A455}" type="slidenum">
              <a:rPr lang="fi-FI" sz="800" smtClean="0"/>
              <a:pPr/>
              <a:t>14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8726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9" y="2886023"/>
            <a:ext cx="1921933" cy="186287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FCG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Consulting</a:t>
            </a:r>
            <a:r>
              <a:rPr lang="fi-FI" dirty="0" smtClean="0"/>
              <a:t> Group – hyvä elämän tekijät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4992FB8-7E72-4A98-B630-A47E8B13A455}" type="slidenum">
              <a:rPr lang="fi-FI" sz="800" smtClean="0"/>
              <a:pPr/>
              <a:t>15</a:t>
            </a:fld>
            <a:endParaRPr lang="fi-FI" sz="8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i-FI" sz="1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1400" dirty="0" err="1" smtClean="0">
                <a:solidFill>
                  <a:schemeClr val="tx1"/>
                </a:solidFill>
              </a:rPr>
              <a:t>FCG:n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>
                <a:solidFill>
                  <a:schemeClr val="tx1"/>
                </a:solidFill>
              </a:rPr>
              <a:t>tuote- ja palveluvalikoima on jatkumo, joka alkaa asiakkaiden strategisen päätöksenteon tukemisesta, jatkuu siitä yhdyskunta- ja palvelurakenteiden suunnitteluun, toteuttamiseen ja kehittämiseen sekä näyttäytyy tavallisille kansalaisille terveellisenä ja turvallisena ympäristönä ja toimivina palveluina. </a:t>
            </a:r>
            <a:endParaRPr lang="fi-FI" sz="1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Tätä </a:t>
            </a:r>
            <a:r>
              <a:rPr lang="fi-FI" sz="1400" dirty="0">
                <a:solidFill>
                  <a:schemeClr val="tx1"/>
                </a:solidFill>
              </a:rPr>
              <a:t>jatkumoa kuvaa </a:t>
            </a:r>
            <a:r>
              <a:rPr lang="fi-FI" sz="1400" dirty="0" err="1">
                <a:solidFill>
                  <a:schemeClr val="tx1"/>
                </a:solidFill>
              </a:rPr>
              <a:t>FCG:n</a:t>
            </a:r>
            <a:r>
              <a:rPr lang="fi-FI" sz="1400" dirty="0">
                <a:solidFill>
                  <a:schemeClr val="tx1"/>
                </a:solidFill>
              </a:rPr>
              <a:t> </a:t>
            </a:r>
            <a:r>
              <a:rPr lang="fi-FI" sz="1400" dirty="0" err="1">
                <a:solidFill>
                  <a:schemeClr val="tx1"/>
                </a:solidFill>
              </a:rPr>
              <a:t>slogan</a:t>
            </a:r>
            <a:r>
              <a:rPr lang="fi-FI" sz="1400" dirty="0">
                <a:solidFill>
                  <a:schemeClr val="tx1"/>
                </a:solidFill>
              </a:rPr>
              <a:t> ”FCG – Hyvän elämän tekijät</a:t>
            </a:r>
            <a:r>
              <a:rPr lang="fi-FI" sz="1400" dirty="0" smtClean="0">
                <a:solidFill>
                  <a:schemeClr val="tx1"/>
                </a:solidFill>
              </a:rPr>
              <a:t>”.</a:t>
            </a:r>
          </a:p>
          <a:p>
            <a:pPr marL="0" indent="0" algn="ctr">
              <a:buNone/>
            </a:pPr>
            <a:endParaRPr lang="fi-FI" sz="1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i-FI" sz="1400" dirty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fi-FI" sz="1400" dirty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fi-FI" sz="1400" dirty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fi-FI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FCG on 100 % Suomen Kuntaliiton omistama yhtiö.</a:t>
            </a: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Tarjoamme kuntien näkökulmasta neutraalin linkin kuntien vertaisverkostoille.</a:t>
            </a: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Olemme tottunut verkostoituja ja verkostojen linkittäjä.</a:t>
            </a: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Viime vuosikymmenien aikana olemme toteuttaneet lukuisia pilottihankkeita.</a:t>
            </a:r>
          </a:p>
          <a:p>
            <a:pPr marL="0" indent="0" algn="ctr">
              <a:buNone/>
            </a:pPr>
            <a:r>
              <a:rPr lang="fi-FI" sz="1400" dirty="0" smtClean="0">
                <a:solidFill>
                  <a:schemeClr val="tx1"/>
                </a:solidFill>
              </a:rPr>
              <a:t>Oppi ja laatu –hanke ja Opetustoimen laadun arviointiperusteet –hanke kokosivat yhteen kaikki kansalliset avaintoimijat.</a:t>
            </a:r>
          </a:p>
          <a:p>
            <a:endParaRPr lang="fi-FI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7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Yhteydenotot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Johtava konsultti Taina Ketola</a:t>
            </a:r>
          </a:p>
          <a:p>
            <a:pPr marL="0" indent="0" algn="ctr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044 298 2052, </a:t>
            </a:r>
          </a:p>
          <a:p>
            <a:pPr marL="0" indent="0" algn="ctr">
              <a:buNone/>
            </a:pPr>
            <a:r>
              <a:rPr lang="fi-FI" sz="1600" dirty="0" err="1" smtClean="0">
                <a:solidFill>
                  <a:schemeClr val="tx1"/>
                </a:solidFill>
                <a:hlinkClick r:id="rId2"/>
              </a:rPr>
              <a:t>taina.ketola@fcg.fi</a:t>
            </a:r>
            <a:endParaRPr lang="fi-FI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i-FI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Johtava konsultti Raila Oksanen</a:t>
            </a:r>
          </a:p>
          <a:p>
            <a:pPr marL="0" indent="0" algn="ctr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050 4395619</a:t>
            </a:r>
          </a:p>
          <a:p>
            <a:pPr marL="0" indent="0" algn="ctr">
              <a:buNone/>
            </a:pPr>
            <a:r>
              <a:rPr lang="fi-FI" sz="1600" dirty="0" err="1" smtClean="0">
                <a:solidFill>
                  <a:schemeClr val="tx1"/>
                </a:solidFill>
                <a:hlinkClick r:id="rId3"/>
              </a:rPr>
              <a:t>raila.oksanen@fcg.fi</a:t>
            </a:r>
            <a:endParaRPr lang="fi-FI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16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4677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Ajatuspajan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fi-FI" sz="1400" b="1" dirty="0" smtClean="0"/>
              <a:t>Ongelmien kartoitus (5 min.)</a:t>
            </a:r>
          </a:p>
          <a:p>
            <a:pPr marL="800100" lvl="2" indent="-285750"/>
            <a:r>
              <a:rPr lang="fi-FI" sz="1400" dirty="0" smtClean="0"/>
              <a:t>Tarkoituksena kartoittaa teemaan liittyvät ongelmat.</a:t>
            </a:r>
          </a:p>
          <a:p>
            <a:pPr marL="800100" lvl="2" indent="-285750"/>
            <a:r>
              <a:rPr lang="fi-FI" sz="1400" dirty="0" smtClean="0"/>
              <a:t>Etsitään ongelmat, kirjataan ja tunnistetaan ne. (Apukysymys: Mikä on ongelmallista.)</a:t>
            </a:r>
          </a:p>
          <a:p>
            <a:pPr marL="800100" lvl="2" indent="-285750"/>
            <a:r>
              <a:rPr lang="fi-FI" sz="1400" dirty="0" smtClean="0"/>
              <a:t>Tässä vaiheessa ei kritisointia eikä laajempaa keskustelua! </a:t>
            </a:r>
          </a:p>
          <a:p>
            <a:pPr marL="800100" lvl="2" indent="-285750"/>
            <a:r>
              <a:rPr lang="fi-FI" sz="1400" dirty="0" smtClean="0"/>
              <a:t>Käydään löydetyt ongelmat yhdessä läpi.</a:t>
            </a:r>
          </a:p>
          <a:p>
            <a:pPr marL="800100" lvl="2" indent="-285750"/>
            <a:r>
              <a:rPr lang="fi-FI" sz="1400" dirty="0" smtClean="0"/>
              <a:t>Äänestys: 3 ääntä/osallistuja</a:t>
            </a:r>
          </a:p>
          <a:p>
            <a:pPr marL="800100" lvl="2" indent="-285750"/>
            <a:r>
              <a:rPr lang="fi-FI" sz="1400" dirty="0" smtClean="0"/>
              <a:t>Listataan 4-5 keskeisintä ongelmaa</a:t>
            </a:r>
          </a:p>
          <a:p>
            <a:pPr marL="457200" indent="-457200">
              <a:buAutoNum type="arabicParenR"/>
            </a:pPr>
            <a:r>
              <a:rPr lang="fi-FI" sz="1400" b="1" dirty="0" smtClean="0"/>
              <a:t>Ideointivaihe (10 min)</a:t>
            </a:r>
          </a:p>
          <a:p>
            <a:pPr marL="800100" lvl="2" indent="-285750"/>
            <a:r>
              <a:rPr lang="fi-FI" sz="1400" dirty="0" smtClean="0"/>
              <a:t>Ideoidaan ja luodaan unelmia siitä, miten tilannetta voidaan parantaa.</a:t>
            </a:r>
          </a:p>
          <a:p>
            <a:pPr marL="800100" lvl="2" indent="-285750"/>
            <a:r>
              <a:rPr lang="fi-FI" sz="1400" dirty="0" smtClean="0"/>
              <a:t>Ei kritisointia ei keskustelua! Ei ole tyhmiä ideoita! Ei teilata toista.</a:t>
            </a:r>
          </a:p>
          <a:p>
            <a:pPr marL="800100" lvl="2" indent="-285750"/>
            <a:r>
              <a:rPr lang="fi-FI" sz="1400" dirty="0" smtClean="0"/>
              <a:t>Käydään löydetyt ideat yhdessä läpi.</a:t>
            </a:r>
          </a:p>
          <a:p>
            <a:pPr marL="800100" lvl="2" indent="-285750"/>
            <a:r>
              <a:rPr lang="fi-FI" sz="1400" dirty="0" smtClean="0"/>
              <a:t>Äänestys: 3 ääntä/osallistuja</a:t>
            </a:r>
          </a:p>
          <a:p>
            <a:pPr marL="800100" lvl="2" indent="-285750"/>
            <a:r>
              <a:rPr lang="fi-FI" sz="1400" dirty="0" smtClean="0"/>
              <a:t>Ideakooste 4-5 keskeistä ideaa</a:t>
            </a:r>
          </a:p>
          <a:p>
            <a:pPr marL="457200" indent="-457200">
              <a:buAutoNum type="arabicParenR"/>
            </a:pPr>
            <a:r>
              <a:rPr lang="fi-FI" sz="1400" b="1" dirty="0" smtClean="0"/>
              <a:t>Todentamisvaihe (15 min)</a:t>
            </a:r>
          </a:p>
          <a:p>
            <a:pPr marL="800100" lvl="2" indent="-285750"/>
            <a:r>
              <a:rPr lang="fi-FI" sz="1400" dirty="0" smtClean="0"/>
              <a:t>Arvioidaan ideoiden toteuttamistahdollisuuksia ja laaditaan toimintasuunnitelma.</a:t>
            </a:r>
          </a:p>
          <a:p>
            <a:pPr marL="800100" lvl="2" indent="-285750"/>
            <a:r>
              <a:rPr lang="fi-FI" sz="1400" dirty="0" smtClean="0"/>
              <a:t>Organisaattori huolehtii yhdessä ryhmän kanssa, että kaikki sanottu tulee kirjatuksi.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17</a:t>
            </a:fld>
            <a:endParaRPr lang="fi-FI" sz="8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noProof="0" dirty="0" smtClean="0"/>
              <a:t>Raila Oksanen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822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 tulevaisuuspajan lähtötilanne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b="1" dirty="0" smtClean="0">
                <a:solidFill>
                  <a:schemeClr val="tx1"/>
                </a:solidFill>
              </a:rPr>
              <a:t>Yhteinen haaste</a:t>
            </a:r>
            <a:r>
              <a:rPr lang="fi-FI" sz="1800" dirty="0">
                <a:solidFill>
                  <a:schemeClr val="tx1"/>
                </a:solidFill>
              </a:rPr>
              <a:t>: 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chemeClr val="tx1"/>
                </a:solidFill>
              </a:rPr>
              <a:t>Tulevaisuuspajan </a:t>
            </a:r>
            <a:r>
              <a:rPr lang="fi-FI" sz="1800" dirty="0">
                <a:solidFill>
                  <a:schemeClr val="tx1"/>
                </a:solidFill>
              </a:rPr>
              <a:t>tarkoituksena on pohtia ”polkua” paikallisen opetussuunnitelman laadinnan kautta </a:t>
            </a:r>
            <a:r>
              <a:rPr lang="fi-FI" sz="1800" dirty="0" smtClean="0">
                <a:solidFill>
                  <a:schemeClr val="tx1"/>
                </a:solidFill>
              </a:rPr>
              <a:t>oppimisympäristöjen kehittämiseen </a:t>
            </a:r>
            <a:r>
              <a:rPr lang="fi-FI" sz="1800" dirty="0">
                <a:solidFill>
                  <a:schemeClr val="tx1"/>
                </a:solidFill>
              </a:rPr>
              <a:t>ja koulutilojen modernisointiin. </a:t>
            </a:r>
          </a:p>
          <a:p>
            <a:pPr marL="0" indent="0">
              <a:buNone/>
            </a:pP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b="1" dirty="0" smtClean="0">
                <a:solidFill>
                  <a:schemeClr val="tx1"/>
                </a:solidFill>
              </a:rPr>
              <a:t>Vaihe 1. Ongelmien kartoitus</a:t>
            </a:r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Mitä esteitä etenemiselle ja kehittämiselle on ja mitä ongelmia ilmenee?</a:t>
            </a:r>
          </a:p>
          <a:p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b="1" dirty="0" smtClean="0">
                <a:solidFill>
                  <a:schemeClr val="tx1"/>
                </a:solidFill>
              </a:rPr>
              <a:t>Vaihe 2. Ideointivaihe</a:t>
            </a:r>
            <a:endParaRPr lang="fi-FI" sz="1800" b="1" dirty="0">
              <a:solidFill>
                <a:schemeClr val="tx1"/>
              </a:solidFill>
            </a:endParaRPr>
          </a:p>
          <a:p>
            <a:pPr marL="238125" lvl="1" indent="-238125">
              <a:buClr>
                <a:schemeClr val="accent5"/>
              </a:buClr>
            </a:pPr>
            <a:r>
              <a:rPr lang="fi-FI" dirty="0" smtClean="0">
                <a:solidFill>
                  <a:schemeClr val="tx1"/>
                </a:solidFill>
              </a:rPr>
              <a:t>Miten tämä hanke voi tukea osallistujia näissä ongelmissa?</a:t>
            </a:r>
            <a:endParaRPr lang="fi-FI" dirty="0">
              <a:solidFill>
                <a:schemeClr val="tx1"/>
              </a:solidFill>
            </a:endParaRPr>
          </a:p>
          <a:p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18</a:t>
            </a:fld>
            <a:endParaRPr lang="fi-FI" sz="8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noProof="0" dirty="0" smtClean="0"/>
              <a:t>Raila Oksanen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6349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Muuttuva koulurakennus oppimisympäristönä -paneelikeskustelu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Paneelin teemat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Motivoitunut </a:t>
            </a:r>
            <a:r>
              <a:rPr lang="fi-FI" sz="1600" i="1" dirty="0">
                <a:solidFill>
                  <a:schemeClr val="tx1"/>
                </a:solidFill>
              </a:rPr>
              <a:t>oppilas ja </a:t>
            </a:r>
            <a:r>
              <a:rPr lang="fi-FI" sz="1600" i="1" dirty="0" smtClean="0">
                <a:solidFill>
                  <a:schemeClr val="tx1"/>
                </a:solidFill>
              </a:rPr>
              <a:t>oppiminen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Opetussuunnitelman </a:t>
            </a:r>
            <a:r>
              <a:rPr lang="fi-FI" sz="1600" i="1" dirty="0">
                <a:solidFill>
                  <a:schemeClr val="tx1"/>
                </a:solidFill>
              </a:rPr>
              <a:t>soveltaminen </a:t>
            </a:r>
            <a:r>
              <a:rPr lang="fi-FI" sz="1600" i="1" dirty="0" smtClean="0">
                <a:solidFill>
                  <a:schemeClr val="tx1"/>
                </a:solidFill>
              </a:rPr>
              <a:t>kouluissa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Oppimisympäristöön </a:t>
            </a:r>
            <a:r>
              <a:rPr lang="fi-FI" sz="1600" i="1" dirty="0">
                <a:solidFill>
                  <a:schemeClr val="tx1"/>
                </a:solidFill>
              </a:rPr>
              <a:t>integroitunut </a:t>
            </a:r>
            <a:r>
              <a:rPr lang="fi-FI" sz="1600" i="1" dirty="0" smtClean="0">
                <a:solidFill>
                  <a:schemeClr val="tx1"/>
                </a:solidFill>
              </a:rPr>
              <a:t>teknologia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Muuntuva koulurakennus</a:t>
            </a:r>
            <a:endParaRPr lang="fi-FI" sz="1600" dirty="0" smtClean="0">
              <a:solidFill>
                <a:schemeClr val="tx1"/>
              </a:solidFill>
            </a:endParaRPr>
          </a:p>
          <a:p>
            <a:pPr marL="0" indent="-17463">
              <a:buNone/>
            </a:pPr>
            <a:endParaRPr lang="fi-FI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Paneelikeskustelun vetäjät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tilaajajohtaja </a:t>
            </a:r>
            <a:r>
              <a:rPr lang="fi-FI" sz="1600" i="1" dirty="0">
                <a:solidFill>
                  <a:schemeClr val="tx1"/>
                </a:solidFill>
              </a:rPr>
              <a:t>Markku </a:t>
            </a:r>
            <a:r>
              <a:rPr lang="fi-FI" sz="1600" i="1" dirty="0" err="1">
                <a:solidFill>
                  <a:schemeClr val="tx1"/>
                </a:solidFill>
              </a:rPr>
              <a:t>Rimpelä</a:t>
            </a:r>
            <a:r>
              <a:rPr lang="fi-FI" sz="1600" i="1" dirty="0">
                <a:solidFill>
                  <a:schemeClr val="tx1"/>
                </a:solidFill>
              </a:rPr>
              <a:t>, Hämeenlinnan </a:t>
            </a:r>
            <a:r>
              <a:rPr lang="fi-FI" sz="1600" i="1" dirty="0" smtClean="0">
                <a:solidFill>
                  <a:schemeClr val="tx1"/>
                </a:solidFill>
              </a:rPr>
              <a:t>kaupunki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johtava </a:t>
            </a:r>
            <a:r>
              <a:rPr lang="fi-FI" sz="1600" i="1" dirty="0">
                <a:solidFill>
                  <a:schemeClr val="tx1"/>
                </a:solidFill>
              </a:rPr>
              <a:t>konsultti Taina Ketola, FCG</a:t>
            </a:r>
            <a:br>
              <a:rPr lang="fi-FI" sz="1600" i="1" dirty="0">
                <a:solidFill>
                  <a:schemeClr val="tx1"/>
                </a:solidFill>
              </a:rPr>
            </a:br>
            <a:endParaRPr lang="fi-FI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Osallistujat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erityisasiantuntija </a:t>
            </a:r>
            <a:r>
              <a:rPr lang="fi-FI" sz="1600" i="1" dirty="0">
                <a:solidFill>
                  <a:schemeClr val="tx1"/>
                </a:solidFill>
              </a:rPr>
              <a:t>Kurt </a:t>
            </a:r>
            <a:r>
              <a:rPr lang="fi-FI" sz="1600" i="1" dirty="0" err="1">
                <a:solidFill>
                  <a:schemeClr val="tx1"/>
                </a:solidFill>
              </a:rPr>
              <a:t>Torsell</a:t>
            </a:r>
            <a:r>
              <a:rPr lang="fi-FI" sz="1600" i="1" dirty="0">
                <a:solidFill>
                  <a:schemeClr val="tx1"/>
                </a:solidFill>
              </a:rPr>
              <a:t>, Suomen </a:t>
            </a:r>
            <a:r>
              <a:rPr lang="fi-FI" sz="1600" i="1" dirty="0" smtClean="0">
                <a:solidFill>
                  <a:schemeClr val="tx1"/>
                </a:solidFill>
              </a:rPr>
              <a:t>Kuntaliitto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opetus- </a:t>
            </a:r>
            <a:r>
              <a:rPr lang="fi-FI" sz="1600" i="1" dirty="0">
                <a:solidFill>
                  <a:schemeClr val="tx1"/>
                </a:solidFill>
              </a:rPr>
              <a:t>ja kasvatusjohtaja Lassi Kilponen, Lahden </a:t>
            </a:r>
            <a:r>
              <a:rPr lang="fi-FI" sz="1600" i="1" dirty="0" smtClean="0">
                <a:solidFill>
                  <a:schemeClr val="tx1"/>
                </a:solidFill>
              </a:rPr>
              <a:t>kaupunki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erityisasiantuntija </a:t>
            </a:r>
            <a:r>
              <a:rPr lang="fi-FI" sz="1600" i="1" dirty="0">
                <a:solidFill>
                  <a:schemeClr val="tx1"/>
                </a:solidFill>
              </a:rPr>
              <a:t>Esko Korhonen, Suomen </a:t>
            </a:r>
            <a:r>
              <a:rPr lang="fi-FI" sz="1600" i="1" dirty="0" smtClean="0">
                <a:solidFill>
                  <a:schemeClr val="tx1"/>
                </a:solidFill>
              </a:rPr>
              <a:t>Kuntaliitto/FCG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tekninen </a:t>
            </a:r>
            <a:r>
              <a:rPr lang="fi-FI" sz="1600" i="1" dirty="0">
                <a:solidFill>
                  <a:schemeClr val="tx1"/>
                </a:solidFill>
              </a:rPr>
              <a:t>johtaja Heikki Salonsaari, Hollolan </a:t>
            </a:r>
            <a:r>
              <a:rPr lang="fi-FI" sz="1600" i="1" dirty="0" smtClean="0">
                <a:solidFill>
                  <a:schemeClr val="tx1"/>
                </a:solidFill>
              </a:rPr>
              <a:t>kunta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suunnittelupäällikkö </a:t>
            </a:r>
            <a:r>
              <a:rPr lang="fi-FI" sz="1600" i="1" dirty="0">
                <a:solidFill>
                  <a:schemeClr val="tx1"/>
                </a:solidFill>
              </a:rPr>
              <a:t>Mervi Alaluusua, </a:t>
            </a:r>
            <a:r>
              <a:rPr lang="fi-FI" sz="1600" i="1" dirty="0" smtClean="0">
                <a:solidFill>
                  <a:schemeClr val="tx1"/>
                </a:solidFill>
              </a:rPr>
              <a:t>FCG</a:t>
            </a:r>
          </a:p>
          <a:p>
            <a:pPr lvl="1"/>
            <a:r>
              <a:rPr lang="fi-FI" sz="1600" i="1" dirty="0" smtClean="0">
                <a:solidFill>
                  <a:schemeClr val="tx1"/>
                </a:solidFill>
              </a:rPr>
              <a:t>johtava </a:t>
            </a:r>
            <a:r>
              <a:rPr lang="fi-FI" sz="1600" i="1" dirty="0">
                <a:solidFill>
                  <a:schemeClr val="tx1"/>
                </a:solidFill>
              </a:rPr>
              <a:t>konsultti Raila Oksanen, </a:t>
            </a:r>
            <a:r>
              <a:rPr lang="fi-FI" sz="1600" i="1" dirty="0" smtClean="0">
                <a:solidFill>
                  <a:schemeClr val="tx1"/>
                </a:solidFill>
              </a:rPr>
              <a:t>FCG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19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7222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TERVETULOA </a:t>
            </a:r>
            <a:br>
              <a:rPr lang="fi-FI" b="1" dirty="0" smtClean="0"/>
            </a:br>
            <a:r>
              <a:rPr lang="fi-FI" b="1" dirty="0" smtClean="0"/>
              <a:t>Nova </a:t>
            </a:r>
            <a:r>
              <a:rPr lang="fi-FI" b="1" dirty="0" err="1"/>
              <a:t>Schola</a:t>
            </a:r>
            <a:r>
              <a:rPr lang="fi-FI" b="1" dirty="0"/>
              <a:t> Finlandia </a:t>
            </a:r>
            <a:r>
              <a:rPr lang="fi-FI" b="1" dirty="0" smtClean="0"/>
              <a:t>ajatuspajaan!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9580" y="1316673"/>
            <a:ext cx="8229600" cy="4752975"/>
          </a:xfrm>
        </p:spPr>
        <p:txBody>
          <a:bodyPr/>
          <a:lstStyle/>
          <a:p>
            <a:pPr marL="0" indent="0">
              <a:buNone/>
            </a:pPr>
            <a:r>
              <a:rPr lang="fi-FI" sz="1200" b="1" dirty="0" smtClean="0">
                <a:solidFill>
                  <a:schemeClr val="tx1"/>
                </a:solidFill>
              </a:rPr>
              <a:t>klo </a:t>
            </a:r>
            <a:r>
              <a:rPr lang="fi-FI" sz="1200" b="1" dirty="0">
                <a:solidFill>
                  <a:schemeClr val="tx1"/>
                </a:solidFill>
              </a:rPr>
              <a:t>12:30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</a:rPr>
              <a:t>Tilaisuuden </a:t>
            </a:r>
            <a:r>
              <a:rPr lang="fi-FI" sz="1200" b="1" dirty="0">
                <a:solidFill>
                  <a:schemeClr val="tx1"/>
                </a:solidFill>
              </a:rPr>
              <a:t>avaus ja Nova </a:t>
            </a:r>
            <a:r>
              <a:rPr lang="fi-FI" sz="1200" b="1" dirty="0" err="1">
                <a:solidFill>
                  <a:schemeClr val="tx1"/>
                </a:solidFill>
              </a:rPr>
              <a:t>Schola</a:t>
            </a:r>
            <a:r>
              <a:rPr lang="fi-FI" sz="1200" b="1" dirty="0">
                <a:solidFill>
                  <a:schemeClr val="tx1"/>
                </a:solidFill>
              </a:rPr>
              <a:t> Finlandia -hankkeen esittely</a:t>
            </a: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toimitusjohtaja </a:t>
            </a:r>
            <a:r>
              <a:rPr lang="fi-FI" sz="1200" i="1" dirty="0">
                <a:solidFill>
                  <a:schemeClr val="tx1"/>
                </a:solidFill>
              </a:rPr>
              <a:t>Ari Kolehmainen, FCG </a:t>
            </a:r>
            <a:r>
              <a:rPr lang="fi-FI" sz="1200" i="1" dirty="0" err="1">
                <a:solidFill>
                  <a:schemeClr val="tx1"/>
                </a:solidFill>
              </a:rPr>
              <a:t>Finnish</a:t>
            </a:r>
            <a:r>
              <a:rPr lang="fi-FI" sz="1200" i="1" dirty="0">
                <a:solidFill>
                  <a:schemeClr val="tx1"/>
                </a:solidFill>
              </a:rPr>
              <a:t> </a:t>
            </a:r>
            <a:r>
              <a:rPr lang="fi-FI" sz="1200" i="1" dirty="0" err="1">
                <a:solidFill>
                  <a:schemeClr val="tx1"/>
                </a:solidFill>
              </a:rPr>
              <a:t>Consulting</a:t>
            </a:r>
            <a:r>
              <a:rPr lang="fi-FI" sz="1200" i="1" dirty="0">
                <a:solidFill>
                  <a:schemeClr val="tx1"/>
                </a:solidFill>
              </a:rPr>
              <a:t> </a:t>
            </a:r>
            <a:r>
              <a:rPr lang="fi-FI" sz="1200" i="1" dirty="0" smtClean="0">
                <a:solidFill>
                  <a:schemeClr val="tx1"/>
                </a:solidFill>
              </a:rPr>
              <a:t>Group</a:t>
            </a:r>
          </a:p>
          <a:p>
            <a:pPr marL="0" indent="0">
              <a:buNone/>
            </a:pP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b="1" dirty="0" smtClean="0">
                <a:solidFill>
                  <a:schemeClr val="tx1"/>
                </a:solidFill>
              </a:rPr>
              <a:t>klo 12:45	Uuden </a:t>
            </a:r>
            <a:r>
              <a:rPr lang="fi-FI" sz="1200" b="1" dirty="0">
                <a:solidFill>
                  <a:schemeClr val="tx1"/>
                </a:solidFill>
              </a:rPr>
              <a:t>opetussuunnitelman soveltaminen paikallisissa moderneissa </a:t>
            </a:r>
            <a:r>
              <a:rPr lang="fi-FI" sz="1200" b="1" dirty="0" smtClean="0">
                <a:solidFill>
                  <a:schemeClr val="tx1"/>
                </a:solidFill>
              </a:rPr>
              <a:t>	oppimisympäristöissä</a:t>
            </a: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opetusneuvos </a:t>
            </a:r>
            <a:r>
              <a:rPr lang="fi-FI" sz="1200" i="1" dirty="0">
                <a:solidFill>
                  <a:schemeClr val="tx1"/>
                </a:solidFill>
              </a:rPr>
              <a:t>Erja </a:t>
            </a:r>
            <a:r>
              <a:rPr lang="fi-FI" sz="1200" i="1" dirty="0" err="1">
                <a:solidFill>
                  <a:schemeClr val="tx1"/>
                </a:solidFill>
              </a:rPr>
              <a:t>Vitikka</a:t>
            </a:r>
            <a:r>
              <a:rPr lang="fi-FI" sz="1200" i="1" dirty="0">
                <a:solidFill>
                  <a:schemeClr val="tx1"/>
                </a:solidFill>
              </a:rPr>
              <a:t>, Opetushallitus 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b="1" dirty="0" smtClean="0">
                <a:solidFill>
                  <a:schemeClr val="tx1"/>
                </a:solidFill>
              </a:rPr>
              <a:t>klo </a:t>
            </a:r>
            <a:r>
              <a:rPr lang="fi-FI" sz="1200" b="1" dirty="0">
                <a:solidFill>
                  <a:schemeClr val="tx1"/>
                </a:solidFill>
              </a:rPr>
              <a:t>13:00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</a:rPr>
              <a:t>Kommenttipuheenvuoro</a:t>
            </a:r>
            <a:r>
              <a:rPr lang="fi-FI" sz="1200" b="1" dirty="0">
                <a:solidFill>
                  <a:schemeClr val="tx1"/>
                </a:solidFill>
              </a:rPr>
              <a:t>: Paikallisen opetussuunnitelmaprosessin toteuttaminen</a:t>
            </a: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perusopetusjohtaja </a:t>
            </a:r>
            <a:r>
              <a:rPr lang="fi-FI" sz="1200" i="1" dirty="0">
                <a:solidFill>
                  <a:schemeClr val="tx1"/>
                </a:solidFill>
              </a:rPr>
              <a:t>Mari </a:t>
            </a:r>
            <a:r>
              <a:rPr lang="fi-FI" sz="1200" i="1" dirty="0" err="1">
                <a:solidFill>
                  <a:schemeClr val="tx1"/>
                </a:solidFill>
              </a:rPr>
              <a:t>Routti</a:t>
            </a:r>
            <a:r>
              <a:rPr lang="fi-FI" sz="1200" i="1" dirty="0">
                <a:solidFill>
                  <a:schemeClr val="tx1"/>
                </a:solidFill>
              </a:rPr>
              <a:t>, Lappeenrannan </a:t>
            </a:r>
            <a:r>
              <a:rPr lang="fi-FI" sz="1200" i="1" dirty="0" smtClean="0">
                <a:solidFill>
                  <a:schemeClr val="tx1"/>
                </a:solidFill>
              </a:rPr>
              <a:t>kaupunki</a:t>
            </a:r>
          </a:p>
          <a:p>
            <a:pPr marL="0" indent="0">
              <a:buNone/>
            </a:pPr>
            <a:endParaRPr lang="fi-FI" sz="1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b="1" dirty="0">
                <a:solidFill>
                  <a:schemeClr val="tx1"/>
                </a:solidFill>
              </a:rPr>
              <a:t>klo 13:15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</a:rPr>
              <a:t>Opintomatka </a:t>
            </a:r>
            <a:r>
              <a:rPr lang="fi-FI" sz="1200" b="1" dirty="0">
                <a:solidFill>
                  <a:schemeClr val="tx1"/>
                </a:solidFill>
              </a:rPr>
              <a:t>opetussuunnitelmasta tulevaisuuden kouluun</a:t>
            </a:r>
            <a:br>
              <a:rPr lang="fi-FI" sz="1200" b="1" dirty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johtavat </a:t>
            </a:r>
            <a:r>
              <a:rPr lang="fi-FI" sz="1200" i="1" dirty="0">
                <a:solidFill>
                  <a:schemeClr val="tx1"/>
                </a:solidFill>
              </a:rPr>
              <a:t>konsultit Raila Oksanen ja Taina Ketola, FCG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klo </a:t>
            </a:r>
            <a:r>
              <a:rPr lang="fi-FI" sz="1200" b="1" dirty="0">
                <a:solidFill>
                  <a:schemeClr val="tx1"/>
                </a:solidFill>
              </a:rPr>
              <a:t>13:30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</a:rPr>
              <a:t>Ajatuspaja</a:t>
            </a:r>
            <a:r>
              <a:rPr lang="fi-FI" sz="1200" b="1" dirty="0">
                <a:solidFill>
                  <a:schemeClr val="tx1"/>
                </a:solidFill>
              </a:rPr>
              <a:t/>
            </a:r>
            <a:br>
              <a:rPr lang="fi-FI" sz="1200" b="1" dirty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johtavat </a:t>
            </a:r>
            <a:r>
              <a:rPr lang="fi-FI" sz="1200" i="1" dirty="0">
                <a:solidFill>
                  <a:schemeClr val="tx1"/>
                </a:solidFill>
              </a:rPr>
              <a:t>konsultit Raila Oksanen ja Taina Ketola, FCG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b="1" dirty="0">
                <a:solidFill>
                  <a:schemeClr val="tx1"/>
                </a:solidFill>
              </a:rPr>
              <a:t>klo 14:00 </a:t>
            </a:r>
            <a:r>
              <a:rPr lang="fi-FI" sz="1200" b="1" dirty="0" smtClean="0">
                <a:solidFill>
                  <a:schemeClr val="tx1"/>
                </a:solidFill>
              </a:rPr>
              <a:t>	Kahvitauko</a:t>
            </a:r>
            <a:r>
              <a:rPr lang="fi-FI" sz="1200" b="1" dirty="0">
                <a:solidFill>
                  <a:schemeClr val="tx1"/>
                </a:solidFill>
              </a:rPr>
              <a:t/>
            </a:r>
            <a:br>
              <a:rPr lang="fi-FI" sz="1200" b="1" dirty="0">
                <a:solidFill>
                  <a:schemeClr val="tx1"/>
                </a:solidFill>
              </a:rPr>
            </a:b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r>
              <a:rPr lang="fi-FI" sz="1200" b="1" dirty="0">
                <a:solidFill>
                  <a:schemeClr val="tx1"/>
                </a:solidFill>
              </a:rPr>
              <a:t>klo 14:30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smtClean="0">
                <a:solidFill>
                  <a:schemeClr val="tx1"/>
                </a:solidFill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</a:rPr>
              <a:t>Muuttuva </a:t>
            </a:r>
            <a:r>
              <a:rPr lang="fi-FI" sz="1200" b="1" dirty="0">
                <a:solidFill>
                  <a:schemeClr val="tx1"/>
                </a:solidFill>
              </a:rPr>
              <a:t>koulurakennus oppimisympäristönä -paneelikeskustelu</a:t>
            </a:r>
            <a:br>
              <a:rPr lang="fi-FI" sz="1200" b="1" dirty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chemeClr val="tx1"/>
                </a:solidFill>
              </a:rPr>
              <a:t>	Paneelikeskustelun vetäjät: </a:t>
            </a:r>
            <a:r>
              <a:rPr lang="fi-FI" sz="1200" i="1" dirty="0" smtClean="0">
                <a:solidFill>
                  <a:schemeClr val="tx1"/>
                </a:solidFill>
              </a:rPr>
              <a:t>tilaajajohtaja Markku </a:t>
            </a:r>
            <a:r>
              <a:rPr lang="fi-FI" sz="1200" i="1" dirty="0" err="1" smtClean="0">
                <a:solidFill>
                  <a:schemeClr val="tx1"/>
                </a:solidFill>
              </a:rPr>
              <a:t>Rimpelä</a:t>
            </a:r>
            <a:r>
              <a:rPr lang="fi-FI" sz="1200" i="1" dirty="0" smtClean="0">
                <a:solidFill>
                  <a:schemeClr val="tx1"/>
                </a:solidFill>
              </a:rPr>
              <a:t>, Hämeenlinnan kaupunki ja johtava 	konsultti Taina Ketola, FCG Konsultointi</a:t>
            </a:r>
            <a:br>
              <a:rPr lang="fi-FI" sz="1200" i="1" dirty="0" smtClean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chemeClr val="tx1"/>
                </a:solidFill>
              </a:rPr>
              <a:t>	Keskustelijat: </a:t>
            </a:r>
            <a:r>
              <a:rPr lang="fi-FI" sz="1200" i="1" dirty="0" smtClean="0">
                <a:solidFill>
                  <a:schemeClr val="tx1"/>
                </a:solidFill>
              </a:rPr>
              <a:t>erityisasiantuntija Kurt </a:t>
            </a:r>
            <a:r>
              <a:rPr lang="fi-FI" sz="1200" i="1" dirty="0" err="1" smtClean="0">
                <a:solidFill>
                  <a:schemeClr val="tx1"/>
                </a:solidFill>
              </a:rPr>
              <a:t>Torsell</a:t>
            </a:r>
            <a:r>
              <a:rPr lang="fi-FI" sz="1200" i="1" dirty="0" smtClean="0">
                <a:solidFill>
                  <a:schemeClr val="tx1"/>
                </a:solidFill>
              </a:rPr>
              <a:t>, Suomen Kuntaliitto, opetus- ja kasvatusjohtaja 	Lassi Kilponen, Lahden kaupunki, erityisasiantuntija Esko Korhonen, Suomen Kuntaliitto/FCG, 	tekninen johtaja Heikki Salonsaari, Hollolan kunta, suunnittelupäällikkö Mervi Alaluusua, FCG 	ja johtava konsultti Raila Oksanen, FCG</a:t>
            </a:r>
          </a:p>
          <a:p>
            <a:pPr marL="0" indent="0">
              <a:buNone/>
            </a:pPr>
            <a:r>
              <a:rPr lang="fi-FI" sz="1200" i="1" dirty="0" smtClean="0">
                <a:solidFill>
                  <a:schemeClr val="tx1"/>
                </a:solidFill>
              </a:rPr>
              <a:t/>
            </a:r>
            <a:br>
              <a:rPr lang="fi-FI" sz="1200" i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klo 15:30–16:00 Ajatuspajan yhteenveto ja päätössanat</a:t>
            </a:r>
            <a:endParaRPr lang="fi-FI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i="1" dirty="0">
                <a:solidFill>
                  <a:schemeClr val="tx1"/>
                </a:solidFill>
              </a:rPr>
              <a:t/>
            </a:r>
            <a:br>
              <a:rPr lang="fi-FI" sz="1200" i="1" dirty="0">
                <a:solidFill>
                  <a:schemeClr val="tx1"/>
                </a:solidFill>
              </a:rPr>
            </a:br>
            <a:r>
              <a:rPr lang="fi-FI" sz="1200" dirty="0">
                <a:solidFill>
                  <a:schemeClr val="tx1"/>
                </a:solidFill>
              </a:rPr>
              <a:t/>
            </a:r>
            <a:br>
              <a:rPr lang="fi-FI" sz="1200" dirty="0">
                <a:solidFill>
                  <a:schemeClr val="tx1"/>
                </a:solidFill>
              </a:rPr>
            </a:b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2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42614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Lähtökohta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8125" lvl="2" indent="-238125">
              <a:buClr>
                <a:schemeClr val="accent5"/>
              </a:buClr>
            </a:pPr>
            <a:endParaRPr lang="fi-FI" dirty="0" smtClean="0">
              <a:solidFill>
                <a:schemeClr val="tx1"/>
              </a:solidFill>
            </a:endParaRPr>
          </a:p>
          <a:p>
            <a:pPr marL="238125" lvl="2" indent="-238125">
              <a:buClr>
                <a:schemeClr val="accent5"/>
              </a:buClr>
            </a:pPr>
            <a:r>
              <a:rPr lang="fi-FI" dirty="0" smtClean="0">
                <a:solidFill>
                  <a:schemeClr val="tx1"/>
                </a:solidFill>
              </a:rPr>
              <a:t>Suomalainen </a:t>
            </a:r>
            <a:r>
              <a:rPr lang="fi-FI" b="1" dirty="0" smtClean="0">
                <a:solidFill>
                  <a:schemeClr val="tx1"/>
                </a:solidFill>
              </a:rPr>
              <a:t>koulujärjestelmä</a:t>
            </a:r>
            <a:r>
              <a:rPr lang="fi-FI" dirty="0" smtClean="0">
                <a:solidFill>
                  <a:schemeClr val="tx1"/>
                </a:solidFill>
              </a:rPr>
              <a:t> herättää edelleen kiinnostusta kansainvälisesti – kiinnostuksen säilyttäminen </a:t>
            </a:r>
            <a:r>
              <a:rPr lang="fi-FI" dirty="0">
                <a:solidFill>
                  <a:schemeClr val="tx1"/>
                </a:solidFill>
              </a:rPr>
              <a:t>edellyttää suomalaisen koulun jatkuvaa </a:t>
            </a:r>
            <a:r>
              <a:rPr lang="fi-FI" dirty="0" smtClean="0">
                <a:solidFill>
                  <a:schemeClr val="tx1"/>
                </a:solidFill>
              </a:rPr>
              <a:t>kehittämistä.</a:t>
            </a:r>
            <a:endParaRPr lang="fi-FI" dirty="0">
              <a:solidFill>
                <a:schemeClr val="tx1"/>
              </a:solidFill>
            </a:endParaRP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Perusopetuksessa </a:t>
            </a:r>
            <a:r>
              <a:rPr lang="fi-FI" sz="1600" b="1" dirty="0" smtClean="0">
                <a:solidFill>
                  <a:schemeClr val="tx1"/>
                </a:solidFill>
              </a:rPr>
              <a:t>oppimisen</a:t>
            </a:r>
            <a:r>
              <a:rPr lang="fi-FI" sz="1600" dirty="0" smtClean="0">
                <a:solidFill>
                  <a:schemeClr val="tx1"/>
                </a:solidFill>
              </a:rPr>
              <a:t> tavat, välineet ja oppimisympäristöt sekä </a:t>
            </a:r>
            <a:r>
              <a:rPr lang="fi-FI" sz="1600" b="1" dirty="0" smtClean="0">
                <a:solidFill>
                  <a:schemeClr val="tx1"/>
                </a:solidFill>
              </a:rPr>
              <a:t>opetus</a:t>
            </a:r>
            <a:r>
              <a:rPr lang="fi-FI" sz="1600" dirty="0" smtClean="0">
                <a:solidFill>
                  <a:schemeClr val="tx1"/>
                </a:solidFill>
              </a:rPr>
              <a:t> ovat monipuolistuneet </a:t>
            </a:r>
            <a:r>
              <a:rPr lang="fi-FI" sz="1600" b="1" dirty="0">
                <a:solidFill>
                  <a:schemeClr val="tx1"/>
                </a:solidFill>
              </a:rPr>
              <a:t>teknisen</a:t>
            </a:r>
            <a:r>
              <a:rPr lang="fi-FI" sz="1600" dirty="0">
                <a:solidFill>
                  <a:schemeClr val="tx1"/>
                </a:solidFill>
              </a:rPr>
              <a:t> kehityksen </a:t>
            </a:r>
            <a:r>
              <a:rPr lang="fi-FI" sz="1600" dirty="0" smtClean="0">
                <a:solidFill>
                  <a:schemeClr val="tx1"/>
                </a:solidFill>
              </a:rPr>
              <a:t>myötä.</a:t>
            </a: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Parin vuoden kuluttua </a:t>
            </a:r>
            <a:r>
              <a:rPr lang="fi-FI" sz="1600" b="1" dirty="0" smtClean="0">
                <a:solidFill>
                  <a:schemeClr val="tx1"/>
                </a:solidFill>
              </a:rPr>
              <a:t>opetussuunnitelma</a:t>
            </a:r>
            <a:r>
              <a:rPr lang="fi-FI" sz="1600" dirty="0" smtClean="0">
                <a:solidFill>
                  <a:schemeClr val="tx1"/>
                </a:solidFill>
              </a:rPr>
              <a:t> edellyttää kaikilta kouluilta </a:t>
            </a:r>
            <a:r>
              <a:rPr lang="fi-FI" sz="1600" b="1" dirty="0" smtClean="0">
                <a:solidFill>
                  <a:schemeClr val="tx1"/>
                </a:solidFill>
              </a:rPr>
              <a:t>teknologian</a:t>
            </a:r>
            <a:r>
              <a:rPr lang="fi-FI" sz="1600" dirty="0" smtClean="0">
                <a:solidFill>
                  <a:schemeClr val="tx1"/>
                </a:solidFill>
              </a:rPr>
              <a:t> hyödyntämistä.</a:t>
            </a: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Toisaalta </a:t>
            </a:r>
            <a:r>
              <a:rPr lang="fi-FI" sz="1600" dirty="0">
                <a:solidFill>
                  <a:schemeClr val="tx1"/>
                </a:solidFill>
              </a:rPr>
              <a:t>haasteena </a:t>
            </a:r>
            <a:r>
              <a:rPr lang="fi-FI" sz="1600" dirty="0" smtClean="0">
                <a:solidFill>
                  <a:schemeClr val="tx1"/>
                </a:solidFill>
              </a:rPr>
              <a:t>on yleisen </a:t>
            </a:r>
            <a:r>
              <a:rPr lang="fi-FI" sz="1600" b="1" dirty="0">
                <a:solidFill>
                  <a:schemeClr val="tx1"/>
                </a:solidFill>
              </a:rPr>
              <a:t>kouluviihtyvyyden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  <a:r>
              <a:rPr lang="fi-FI" sz="1600" dirty="0" smtClean="0">
                <a:solidFill>
                  <a:schemeClr val="tx1"/>
                </a:solidFill>
              </a:rPr>
              <a:t>lisääminen ja samanaikaisesti tulisi ratkaista, miten vanhanaikaisissa ja jopa terveydelle vaarallisissa </a:t>
            </a:r>
            <a:r>
              <a:rPr lang="fi-FI" sz="1600" b="1" dirty="0" smtClean="0">
                <a:solidFill>
                  <a:schemeClr val="tx1"/>
                </a:solidFill>
              </a:rPr>
              <a:t>koulukiinteistöissä</a:t>
            </a:r>
            <a:r>
              <a:rPr lang="fi-FI" sz="1600" dirty="0" smtClean="0">
                <a:solidFill>
                  <a:schemeClr val="tx1"/>
                </a:solidFill>
              </a:rPr>
              <a:t> järjestetään modernia opetusta.</a:t>
            </a: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b="1" dirty="0" smtClean="0">
                <a:solidFill>
                  <a:schemeClr val="tx1"/>
                </a:solidFill>
              </a:rPr>
              <a:t>Innovatiivisten koulurakennusten </a:t>
            </a:r>
            <a:r>
              <a:rPr lang="fi-FI" sz="1600" dirty="0" smtClean="0">
                <a:solidFill>
                  <a:schemeClr val="tx1"/>
                </a:solidFill>
              </a:rPr>
              <a:t>suunnittelu edellyttää uudenlaista ymmärrystä modernien oppimisympäristöjen mahdollisuuksista.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3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9123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Hankeidea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4992FB8-7E72-4A98-B630-A47E8B13A455}" type="slidenum">
              <a:rPr lang="fi-FI" sz="800" smtClean="0"/>
              <a:pPr/>
              <a:t>4</a:t>
            </a:fld>
            <a:endParaRPr lang="fi-FI" sz="800" dirty="0"/>
          </a:p>
        </p:txBody>
      </p:sp>
      <p:sp>
        <p:nvSpPr>
          <p:cNvPr id="11" name="Pyöristetty suorakulmio 10"/>
          <p:cNvSpPr/>
          <p:nvPr/>
        </p:nvSpPr>
        <p:spPr bwMode="auto">
          <a:xfrm>
            <a:off x="3167996" y="1436203"/>
            <a:ext cx="2870752" cy="872987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Verkostotyöskentely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600" dirty="0" smtClean="0">
                <a:solidFill>
                  <a:schemeClr val="bg2"/>
                </a:solidFill>
                <a:latin typeface="Verdana" pitchFamily="34" charset="0"/>
              </a:rPr>
              <a:t>Jaetut kokemukset 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i-FI" sz="1600" dirty="0" smtClean="0">
                <a:solidFill>
                  <a:schemeClr val="bg2"/>
                </a:solidFill>
                <a:latin typeface="Verdana" pitchFamily="34" charset="0"/>
              </a:rPr>
              <a:t>vertaisten kanssa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sp>
        <p:nvSpPr>
          <p:cNvPr id="12" name="Pyöristetty suorakulmio 11"/>
          <p:cNvSpPr/>
          <p:nvPr/>
        </p:nvSpPr>
        <p:spPr bwMode="auto">
          <a:xfrm>
            <a:off x="980664" y="4865202"/>
            <a:ext cx="2870752" cy="983148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Tuki paikalliselle</a:t>
            </a:r>
            <a:r>
              <a:rPr kumimoji="0" lang="fi-FI" sz="16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työskentelylle</a:t>
            </a:r>
            <a:endParaRPr lang="fi-FI" sz="1600" b="1" dirty="0">
              <a:solidFill>
                <a:schemeClr val="bg2"/>
              </a:solidFill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600" dirty="0" smtClean="0">
                <a:solidFill>
                  <a:schemeClr val="bg2"/>
                </a:solidFill>
                <a:latin typeface="Verdana" pitchFamily="34" charset="0"/>
              </a:rPr>
              <a:t>Omien koulujen 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i-FI" sz="1600" dirty="0" smtClean="0">
                <a:solidFill>
                  <a:schemeClr val="bg2"/>
                </a:solidFill>
                <a:latin typeface="Verdana" pitchFamily="34" charset="0"/>
              </a:rPr>
              <a:t>toiminnan kehittäminen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sp>
        <p:nvSpPr>
          <p:cNvPr id="13" name="Pyöristetty suorakulmio 12"/>
          <p:cNvSpPr/>
          <p:nvPr/>
        </p:nvSpPr>
        <p:spPr bwMode="auto">
          <a:xfrm>
            <a:off x="5287617" y="4847624"/>
            <a:ext cx="2870752" cy="872987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Kansallinen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vaikuttaminen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600" dirty="0" smtClean="0">
                <a:solidFill>
                  <a:schemeClr val="bg2"/>
                </a:solidFill>
                <a:latin typeface="Verdana" pitchFamily="34" charset="0"/>
              </a:rPr>
              <a:t>Oppimisympäristöreformi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sp>
        <p:nvSpPr>
          <p:cNvPr id="8" name="Nuoli oikealle 7"/>
          <p:cNvSpPr/>
          <p:nvPr/>
        </p:nvSpPr>
        <p:spPr bwMode="auto">
          <a:xfrm rot="19589163">
            <a:off x="3164800" y="4166305"/>
            <a:ext cx="626165" cy="407505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Nuoli oikealle 14"/>
          <p:cNvSpPr/>
          <p:nvPr/>
        </p:nvSpPr>
        <p:spPr bwMode="auto">
          <a:xfrm rot="5400000">
            <a:off x="4258917" y="2568178"/>
            <a:ext cx="626165" cy="407505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Nuoli oikealle 15"/>
          <p:cNvSpPr/>
          <p:nvPr/>
        </p:nvSpPr>
        <p:spPr bwMode="auto">
          <a:xfrm rot="13096234">
            <a:off x="5346534" y="4108323"/>
            <a:ext cx="626165" cy="407505"/>
          </a:xfrm>
          <a:prstGeom prst="right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234" y="3158067"/>
            <a:ext cx="2232025" cy="14208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7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Nova </a:t>
            </a:r>
            <a:r>
              <a:rPr lang="fi-FI" sz="1600" dirty="0" err="1">
                <a:solidFill>
                  <a:schemeClr val="tx1"/>
                </a:solidFill>
              </a:rPr>
              <a:t>Schola</a:t>
            </a:r>
            <a:r>
              <a:rPr lang="fi-FI" sz="1600" dirty="0">
                <a:solidFill>
                  <a:schemeClr val="tx1"/>
                </a:solidFill>
              </a:rPr>
              <a:t> Finlandia -hanke on </a:t>
            </a:r>
            <a:r>
              <a:rPr lang="fi-FI" sz="1600" b="1" dirty="0">
                <a:solidFill>
                  <a:schemeClr val="tx1"/>
                </a:solidFill>
              </a:rPr>
              <a:t>koulujen oppimisympäristöjen kehittämishanke</a:t>
            </a:r>
            <a:r>
              <a:rPr lang="fi-FI" sz="1600" dirty="0">
                <a:solidFill>
                  <a:schemeClr val="tx1"/>
                </a:solidFill>
              </a:rPr>
              <a:t>, opetussuunnitelman perusteista moderniin koulurakentamiseen. </a:t>
            </a:r>
            <a:endParaRPr lang="fi-FI" sz="1600" dirty="0" smtClean="0">
              <a:solidFill>
                <a:schemeClr val="tx1"/>
              </a:solidFill>
            </a:endParaRP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Hankkeessa </a:t>
            </a:r>
            <a:r>
              <a:rPr lang="fi-FI" sz="1600" dirty="0">
                <a:solidFill>
                  <a:schemeClr val="tx1"/>
                </a:solidFill>
              </a:rPr>
              <a:t>on tarkoituksena paikallisen tason ja vertaisverkoston työskentelyn </a:t>
            </a:r>
            <a:r>
              <a:rPr lang="fi-FI" sz="1600" b="1" dirty="0">
                <a:solidFill>
                  <a:schemeClr val="tx1"/>
                </a:solidFill>
              </a:rPr>
              <a:t>vuorottelun</a:t>
            </a:r>
            <a:r>
              <a:rPr lang="fi-FI" sz="1600" dirty="0">
                <a:solidFill>
                  <a:schemeClr val="tx1"/>
                </a:solidFill>
              </a:rPr>
              <a:t> avulla kehittää koulujen </a:t>
            </a:r>
            <a:r>
              <a:rPr lang="fi-FI" sz="1600" dirty="0" smtClean="0">
                <a:solidFill>
                  <a:schemeClr val="tx1"/>
                </a:solidFill>
              </a:rPr>
              <a:t>oppimisympäristöjä. Päämääränä </a:t>
            </a:r>
            <a:r>
              <a:rPr lang="fi-FI" sz="1600" dirty="0">
                <a:solidFill>
                  <a:schemeClr val="tx1"/>
                </a:solidFill>
              </a:rPr>
              <a:t>on </a:t>
            </a:r>
            <a:r>
              <a:rPr lang="fi-FI" sz="1600" b="1" dirty="0">
                <a:solidFill>
                  <a:schemeClr val="tx1"/>
                </a:solidFill>
              </a:rPr>
              <a:t>kansallisesti innovatiivisten </a:t>
            </a:r>
            <a:r>
              <a:rPr lang="fi-FI" sz="1600" dirty="0">
                <a:solidFill>
                  <a:schemeClr val="tx1"/>
                </a:solidFill>
              </a:rPr>
              <a:t>oppimisympäristöjen kehittäminen. </a:t>
            </a:r>
            <a:endParaRPr lang="fi-FI" sz="1600" dirty="0" smtClean="0">
              <a:solidFill>
                <a:schemeClr val="tx1"/>
              </a:solidFill>
            </a:endParaRP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Hankkeessa arvioidaan ja hyödynnetään </a:t>
            </a:r>
            <a:r>
              <a:rPr lang="fi-FI" sz="1600" b="1" dirty="0">
                <a:solidFill>
                  <a:schemeClr val="tx1"/>
                </a:solidFill>
              </a:rPr>
              <a:t>OPS 2016 </a:t>
            </a:r>
            <a:r>
              <a:rPr lang="fi-FI" sz="1600" dirty="0">
                <a:solidFill>
                  <a:schemeClr val="tx1"/>
                </a:solidFill>
              </a:rPr>
              <a:t>suomat mahdollisuudet oppimisympäristöjen </a:t>
            </a:r>
            <a:r>
              <a:rPr lang="fi-FI" sz="1600" dirty="0" smtClean="0">
                <a:solidFill>
                  <a:schemeClr val="tx1"/>
                </a:solidFill>
              </a:rPr>
              <a:t>kehittämiseksi. Keskeisenä </a:t>
            </a:r>
            <a:r>
              <a:rPr lang="fi-FI" sz="1600" dirty="0">
                <a:solidFill>
                  <a:schemeClr val="tx1"/>
                </a:solidFill>
              </a:rPr>
              <a:t>teemana on kehittää </a:t>
            </a:r>
            <a:r>
              <a:rPr lang="fi-FI" sz="1600" b="1" dirty="0">
                <a:solidFill>
                  <a:schemeClr val="tx1"/>
                </a:solidFill>
              </a:rPr>
              <a:t>teknologian integroitumista </a:t>
            </a:r>
            <a:r>
              <a:rPr lang="fi-FI" sz="1600" dirty="0">
                <a:solidFill>
                  <a:schemeClr val="tx1"/>
                </a:solidFill>
              </a:rPr>
              <a:t>eri oppimisympäristöihin. </a:t>
            </a:r>
            <a:endParaRPr lang="fi-FI" sz="1600" dirty="0" smtClean="0">
              <a:solidFill>
                <a:schemeClr val="tx1"/>
              </a:solidFill>
            </a:endParaRP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b="1" dirty="0" smtClean="0">
                <a:solidFill>
                  <a:schemeClr val="tx1"/>
                </a:solidFill>
              </a:rPr>
              <a:t>Vertaisverkosto</a:t>
            </a:r>
            <a:r>
              <a:rPr lang="fi-FI" sz="1600" dirty="0" smtClean="0">
                <a:solidFill>
                  <a:schemeClr val="tx1"/>
                </a:solidFill>
              </a:rPr>
              <a:t> tukee paikallista työskentelyä ja luo ja vaihtaa kehittämisideoita </a:t>
            </a:r>
            <a:r>
              <a:rPr lang="fi-FI" sz="1600" dirty="0">
                <a:solidFill>
                  <a:schemeClr val="tx1"/>
                </a:solidFill>
              </a:rPr>
              <a:t>ja </a:t>
            </a:r>
            <a:r>
              <a:rPr lang="fi-FI" sz="1600" dirty="0" smtClean="0">
                <a:solidFill>
                  <a:schemeClr val="tx1"/>
                </a:solidFill>
              </a:rPr>
              <a:t>kokemuksia paikallisen </a:t>
            </a:r>
            <a:r>
              <a:rPr lang="fi-FI" sz="1600" dirty="0">
                <a:solidFill>
                  <a:schemeClr val="tx1"/>
                </a:solidFill>
              </a:rPr>
              <a:t>opetussuunnitelman toteuttamisesta </a:t>
            </a:r>
            <a:r>
              <a:rPr lang="fi-FI" sz="1600" dirty="0" smtClean="0">
                <a:solidFill>
                  <a:schemeClr val="tx1"/>
                </a:solidFill>
              </a:rPr>
              <a:t>ja oppimisympäristöjen kehittämisestä osana </a:t>
            </a:r>
            <a:r>
              <a:rPr lang="fi-FI" sz="1600" b="1" dirty="0" smtClean="0">
                <a:solidFill>
                  <a:schemeClr val="tx1"/>
                </a:solidFill>
              </a:rPr>
              <a:t>oppimisympäristöjen ja koulurakentamisen </a:t>
            </a:r>
            <a:r>
              <a:rPr lang="fi-FI" sz="1600" dirty="0" smtClean="0">
                <a:solidFill>
                  <a:schemeClr val="tx1"/>
                </a:solidFill>
              </a:rPr>
              <a:t>kehittämistä.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5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4993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 sisältö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6</a:t>
            </a:fld>
            <a:endParaRPr lang="fi-FI" sz="800" dirty="0"/>
          </a:p>
        </p:txBody>
      </p:sp>
      <p:sp>
        <p:nvSpPr>
          <p:cNvPr id="9" name="Säännöllinen viisikulmio 8"/>
          <p:cNvSpPr/>
          <p:nvPr/>
        </p:nvSpPr>
        <p:spPr bwMode="auto">
          <a:xfrm>
            <a:off x="3901108" y="3657599"/>
            <a:ext cx="1361661" cy="496957"/>
          </a:xfrm>
          <a:prstGeom prst="pentagon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Säännöllinen viisikulmio 10"/>
          <p:cNvSpPr/>
          <p:nvPr/>
        </p:nvSpPr>
        <p:spPr bwMode="auto">
          <a:xfrm>
            <a:off x="3699934" y="2807525"/>
            <a:ext cx="1811866" cy="1303040"/>
          </a:xfrm>
          <a:prstGeom prst="pentagon">
            <a:avLst/>
          </a:prstGeom>
          <a:solidFill>
            <a:srgbClr val="FF0066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rebuchet MS" panose="020B0603020202020204" pitchFamily="34" charset="0"/>
              </a:rPr>
              <a:t>Nova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1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Trebuchet MS" panose="020B0603020202020204" pitchFamily="34" charset="0"/>
              </a:rPr>
              <a:t>Schola</a:t>
            </a:r>
            <a:endParaRPr kumimoji="0" lang="fi-FI" sz="1800" b="1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rebuchet MS" panose="020B0603020202020204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8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Finlandia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" y="1517918"/>
            <a:ext cx="7372545" cy="377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3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orakulmio 29"/>
          <p:cNvSpPr/>
          <p:nvPr/>
        </p:nvSpPr>
        <p:spPr bwMode="auto">
          <a:xfrm>
            <a:off x="443729" y="5419293"/>
            <a:ext cx="1582370" cy="21304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Nuoli oikealle 19"/>
          <p:cNvSpPr/>
          <p:nvPr/>
        </p:nvSpPr>
        <p:spPr bwMode="auto">
          <a:xfrm>
            <a:off x="2037928" y="5312454"/>
            <a:ext cx="3166942" cy="426719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781663" y="1781221"/>
            <a:ext cx="2905136" cy="2922589"/>
          </a:xfrm>
          <a:solidFill>
            <a:schemeClr val="bg1"/>
          </a:solidFill>
        </p:spPr>
        <p:txBody>
          <a:bodyPr/>
          <a:lstStyle/>
          <a:p>
            <a:r>
              <a:rPr lang="fi-FI" sz="1600" dirty="0">
                <a:solidFill>
                  <a:schemeClr val="tx1"/>
                </a:solidFill>
              </a:rPr>
              <a:t>Hankkeen kesto on </a:t>
            </a:r>
            <a:r>
              <a:rPr lang="fi-FI" sz="1600" dirty="0" smtClean="0">
                <a:solidFill>
                  <a:schemeClr val="tx1"/>
                </a:solidFill>
              </a:rPr>
              <a:t>kolme </a:t>
            </a:r>
            <a:r>
              <a:rPr lang="fi-FI" sz="1600" dirty="0">
                <a:solidFill>
                  <a:schemeClr val="tx1"/>
                </a:solidFill>
              </a:rPr>
              <a:t>(3) vuotta.</a:t>
            </a: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Hankeen toiminta alkaa </a:t>
            </a:r>
            <a:r>
              <a:rPr lang="fi-FI" sz="1600" dirty="0" smtClean="0">
                <a:solidFill>
                  <a:schemeClr val="tx1"/>
                </a:solidFill>
              </a:rPr>
              <a:t>1.3.2015 </a:t>
            </a:r>
            <a:r>
              <a:rPr lang="fi-FI" sz="1600" dirty="0">
                <a:solidFill>
                  <a:schemeClr val="tx1"/>
                </a:solidFill>
              </a:rPr>
              <a:t>ja päättyy 28.2.2018</a:t>
            </a:r>
            <a:r>
              <a:rPr lang="fi-FI" sz="1600" dirty="0" smtClean="0">
                <a:solidFill>
                  <a:schemeClr val="tx1"/>
                </a:solidFill>
              </a:rPr>
              <a:t>.</a:t>
            </a: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Hankkeen </a:t>
            </a:r>
            <a:r>
              <a:rPr lang="fi-FI" sz="1600" dirty="0" smtClean="0">
                <a:solidFill>
                  <a:schemeClr val="tx1"/>
                </a:solidFill>
              </a:rPr>
              <a:t>ensimmäinen </a:t>
            </a:r>
            <a:r>
              <a:rPr lang="fi-FI" sz="1600" dirty="0">
                <a:solidFill>
                  <a:schemeClr val="tx1"/>
                </a:solidFill>
              </a:rPr>
              <a:t>suunnitteluseminaari järjestetään 25.11.2014.</a:t>
            </a:r>
          </a:p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7</a:t>
            </a:fld>
            <a:endParaRPr lang="fi-FI" sz="800" dirty="0"/>
          </a:p>
        </p:txBody>
      </p:sp>
      <p:sp>
        <p:nvSpPr>
          <p:cNvPr id="7" name="Pyöristetty suorakulmio 6"/>
          <p:cNvSpPr/>
          <p:nvPr/>
        </p:nvSpPr>
        <p:spPr bwMode="auto">
          <a:xfrm>
            <a:off x="2026099" y="3424012"/>
            <a:ext cx="1582370" cy="211667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2016-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2017</a:t>
            </a:r>
          </a:p>
        </p:txBody>
      </p:sp>
      <p:sp>
        <p:nvSpPr>
          <p:cNvPr id="9" name="Pyöristetty suorakulmio 8"/>
          <p:cNvSpPr/>
          <p:nvPr/>
        </p:nvSpPr>
        <p:spPr bwMode="auto">
          <a:xfrm>
            <a:off x="443729" y="3424012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2015-2016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Pyöristetty suorakulmio 9"/>
          <p:cNvSpPr/>
          <p:nvPr/>
        </p:nvSpPr>
        <p:spPr bwMode="auto">
          <a:xfrm>
            <a:off x="3608469" y="3424012"/>
            <a:ext cx="1588371" cy="211667"/>
          </a:xfrm>
          <a:prstGeom prst="roundRect">
            <a:avLst/>
          </a:prstGeom>
          <a:solidFill>
            <a:srgbClr val="FF7C8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2017-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2018</a:t>
            </a:r>
          </a:p>
        </p:txBody>
      </p:sp>
      <p:sp>
        <p:nvSpPr>
          <p:cNvPr id="2" name="Tekstiruutu 1"/>
          <p:cNvSpPr txBox="1"/>
          <p:nvPr/>
        </p:nvSpPr>
        <p:spPr>
          <a:xfrm rot="19897192">
            <a:off x="2443430" y="1937679"/>
            <a:ext cx="1952240" cy="1200329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Paikallisen </a:t>
            </a:r>
            <a:r>
              <a:rPr lang="fi-FI" dirty="0" err="1" smtClean="0"/>
              <a:t>OPS:n</a:t>
            </a:r>
            <a:r>
              <a:rPr lang="fi-FI" dirty="0" smtClean="0"/>
              <a:t> toteuttaminen ja modernien oppimis-ympäristöjen toimintatapojen kehittäminen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 rot="19735699">
            <a:off x="908549" y="2350125"/>
            <a:ext cx="1582370" cy="83099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Paikallisen </a:t>
            </a:r>
            <a:r>
              <a:rPr lang="fi-FI" dirty="0" err="1" smtClean="0"/>
              <a:t>OPS:n</a:t>
            </a:r>
            <a:r>
              <a:rPr lang="fi-FI" dirty="0" smtClean="0"/>
              <a:t> laadinta ja oppimisympäristöjen määrittely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 rot="19912499">
            <a:off x="4107978" y="2377736"/>
            <a:ext cx="1570544" cy="830997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Pedagogisten toimintamallien arviointi ja kehittäminen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443729" y="3635679"/>
            <a:ext cx="1582370" cy="1015663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</a:rPr>
              <a:t>Verkostotyöskentely, opetussuunnitelman laadinta, opetussuunnitelman toteuttamisen suunnittelu kouluissa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037928" y="3635679"/>
            <a:ext cx="1582370" cy="163121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</a:rPr>
              <a:t>Opetus- ja oppimiskokeilut, digitaalisen oppimateriaalin käyttö virtuaaliympäristöjen suunnittelu, innovatiivisten oppimisympäristöjen kehittäminen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608468" y="3635679"/>
            <a:ext cx="1588372" cy="707886"/>
          </a:xfrm>
          <a:prstGeom prst="rect">
            <a:avLst/>
          </a:prstGeom>
          <a:solidFill>
            <a:srgbClr val="FF7C8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</a:rPr>
              <a:t>Oppimisympäristöjen suunnittelu, tilasuunnittelu, tarve ja hankesuunnittelu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 bwMode="auto">
          <a:xfrm>
            <a:off x="443729" y="3410559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2015-2016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 rot="19897192">
            <a:off x="2443430" y="1924226"/>
            <a:ext cx="1952240" cy="1200329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Paikallisen </a:t>
            </a:r>
            <a:r>
              <a:rPr lang="fi-FI" dirty="0" err="1" smtClean="0"/>
              <a:t>OPS:n</a:t>
            </a:r>
            <a:r>
              <a:rPr lang="fi-FI" dirty="0" smtClean="0"/>
              <a:t> toteuttaminen ja modernien oppimis-ympäristöjen toimintatapojen kehittäminen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 rot="19735699">
            <a:off x="908549" y="2336672"/>
            <a:ext cx="1582370" cy="83099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Paikallisen </a:t>
            </a:r>
            <a:r>
              <a:rPr lang="fi-FI" dirty="0" err="1" smtClean="0"/>
              <a:t>OPS:n</a:t>
            </a:r>
            <a:r>
              <a:rPr lang="fi-FI" dirty="0" smtClean="0"/>
              <a:t> laadinta ja oppimisympäristöjen määrittely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 rot="19912499">
            <a:off x="4107978" y="2364283"/>
            <a:ext cx="1570544" cy="830997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fi-FI" dirty="0" smtClean="0"/>
              <a:t>Pedagogisten toimintamallien arviointi ja kehittäminen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93420" y="539028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1. VAIHE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3090437" y="5390287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2. VAIHE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65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Työskentely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93813"/>
            <a:ext cx="8229600" cy="4964112"/>
          </a:xfrm>
        </p:spPr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Valtakunnallisen seminaarit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Vertaisverkoston teemaseminaarisarja </a:t>
            </a:r>
            <a:endParaRPr lang="fi-FI" sz="1600" dirty="0" smtClean="0">
              <a:solidFill>
                <a:schemeClr val="tx1"/>
              </a:solidFill>
            </a:endParaRP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Mahdolliset vierailut</a:t>
            </a:r>
          </a:p>
          <a:p>
            <a:pPr lvl="1"/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Vertaisverkostotyöskentely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Hanke toteutetaan </a:t>
            </a:r>
            <a:r>
              <a:rPr lang="fi-FI" sz="1600" b="1" dirty="0">
                <a:solidFill>
                  <a:schemeClr val="tx1"/>
                </a:solidFill>
              </a:rPr>
              <a:t>vertaisverkoston kokemuksellisena työskentelynä</a:t>
            </a:r>
            <a:r>
              <a:rPr lang="fi-FI" sz="1600" dirty="0">
                <a:solidFill>
                  <a:schemeClr val="tx1"/>
                </a:solidFill>
              </a:rPr>
              <a:t>. Päämääränä on, että osallistujien </a:t>
            </a:r>
            <a:r>
              <a:rPr lang="fi-FI" sz="1600" b="1" dirty="0">
                <a:solidFill>
                  <a:schemeClr val="tx1"/>
                </a:solidFill>
              </a:rPr>
              <a:t>oppimiskokemukset</a:t>
            </a:r>
            <a:r>
              <a:rPr lang="fi-FI" sz="1600" dirty="0">
                <a:solidFill>
                  <a:schemeClr val="tx1"/>
                </a:solidFill>
              </a:rPr>
              <a:t> tulevat muodostamaan vahvan oman sisällöllisensä ulottuvuuden </a:t>
            </a:r>
            <a:r>
              <a:rPr lang="fi-FI" sz="1600" dirty="0" smtClean="0">
                <a:solidFill>
                  <a:schemeClr val="tx1"/>
                </a:solidFill>
              </a:rPr>
              <a:t>hankkeeseen.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Vertaisverkostoissa, joissa </a:t>
            </a:r>
            <a:r>
              <a:rPr lang="fi-FI" sz="1600" b="1" dirty="0">
                <a:solidFill>
                  <a:schemeClr val="tx1"/>
                </a:solidFill>
              </a:rPr>
              <a:t>vaihdetaan</a:t>
            </a:r>
            <a:r>
              <a:rPr lang="fi-FI" sz="1600" dirty="0">
                <a:solidFill>
                  <a:schemeClr val="tx1"/>
                </a:solidFill>
              </a:rPr>
              <a:t> kehittämisideoita ja kokemuksia paikallisen opetussuunnitelman toteuttamisesta ja uusien oppimisympäristöjen ja koulutilojen suunnittelusta ja kehittämisestä</a:t>
            </a:r>
            <a:r>
              <a:rPr lang="fi-FI" sz="1600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Tuki paikalliselle työskentelylle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Seminaarien välissä itseohjautuvaa paikallista työskentelyä, jonka tukena teemoitettua vertaisverkostotyöskentelyä sosiaalisessa </a:t>
            </a:r>
            <a:r>
              <a:rPr lang="fi-FI" sz="1600" dirty="0" smtClean="0">
                <a:solidFill>
                  <a:schemeClr val="tx1"/>
                </a:solidFill>
              </a:rPr>
              <a:t>mediassa.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4.12.2014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8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8692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Ellipsi 63"/>
          <p:cNvSpPr/>
          <p:nvPr/>
        </p:nvSpPr>
        <p:spPr bwMode="auto">
          <a:xfrm>
            <a:off x="1402207" y="4353983"/>
            <a:ext cx="5986032" cy="89323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i-FI" i="1" dirty="0" smtClean="0">
                <a:solidFill>
                  <a:srgbClr val="000000"/>
                </a:solidFill>
              </a:rPr>
              <a:t>Vertaisverkoston kollektiivisen tiedon jakaminen </a:t>
            </a:r>
          </a:p>
          <a:p>
            <a:r>
              <a:rPr lang="fi-FI" i="1" dirty="0" smtClean="0">
                <a:solidFill>
                  <a:srgbClr val="000000"/>
                </a:solidFill>
              </a:rPr>
              <a:t>sähköisissä oppimisympäristöissä </a:t>
            </a:r>
            <a:endParaRPr lang="fi-FI" i="1" dirty="0">
              <a:solidFill>
                <a:srgbClr val="000000"/>
              </a:solidFill>
            </a:endParaRPr>
          </a:p>
        </p:txBody>
      </p:sp>
      <p:sp>
        <p:nvSpPr>
          <p:cNvPr id="50" name="Nuoli ylös ja alas 49"/>
          <p:cNvSpPr/>
          <p:nvPr/>
        </p:nvSpPr>
        <p:spPr bwMode="auto">
          <a:xfrm>
            <a:off x="6223667" y="2480732"/>
            <a:ext cx="181585" cy="2114552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Nuoli ylös ja alas 48"/>
          <p:cNvSpPr/>
          <p:nvPr/>
        </p:nvSpPr>
        <p:spPr bwMode="auto">
          <a:xfrm>
            <a:off x="4798563" y="2480732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Nuoli ylös ja alas 43"/>
          <p:cNvSpPr/>
          <p:nvPr/>
        </p:nvSpPr>
        <p:spPr bwMode="auto">
          <a:xfrm>
            <a:off x="3228302" y="2488140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1" name="Suora nuoliyhdysviiva 60"/>
          <p:cNvCxnSpPr/>
          <p:nvPr/>
        </p:nvCxnSpPr>
        <p:spPr bwMode="auto">
          <a:xfrm>
            <a:off x="8252759" y="3206749"/>
            <a:ext cx="8025" cy="1965959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 bwMode="auto">
          <a:xfrm>
            <a:off x="7706830" y="3162087"/>
            <a:ext cx="0" cy="2055281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 bwMode="auto">
          <a:xfrm>
            <a:off x="953159" y="3191933"/>
            <a:ext cx="4679" cy="1936325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tsikko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Nova </a:t>
            </a:r>
            <a:r>
              <a:rPr lang="fi-FI" sz="2000" dirty="0" err="1" smtClean="0"/>
              <a:t>Schola</a:t>
            </a:r>
            <a:r>
              <a:rPr lang="fi-FI" sz="2000" dirty="0" smtClean="0"/>
              <a:t> Finlandia –hankkeen työsuunnitelma, 1. vaihe</a:t>
            </a:r>
            <a:endParaRPr lang="fi-FI" sz="2000" dirty="0"/>
          </a:p>
        </p:txBody>
      </p:sp>
      <p:sp>
        <p:nvSpPr>
          <p:cNvPr id="11" name="Viisikulmio 10"/>
          <p:cNvSpPr/>
          <p:nvPr/>
        </p:nvSpPr>
        <p:spPr bwMode="auto">
          <a:xfrm>
            <a:off x="245533" y="2700866"/>
            <a:ext cx="8652934" cy="491067"/>
          </a:xfrm>
          <a:prstGeom prst="homePlate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Vinoneliö 11"/>
          <p:cNvSpPr/>
          <p:nvPr/>
        </p:nvSpPr>
        <p:spPr bwMode="auto">
          <a:xfrm>
            <a:off x="292100" y="2738966"/>
            <a:ext cx="431800" cy="414866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25.11.</a:t>
            </a:r>
          </a:p>
        </p:txBody>
      </p:sp>
      <p:sp>
        <p:nvSpPr>
          <p:cNvPr id="13" name="Tekstiruutu 12"/>
          <p:cNvSpPr txBox="1"/>
          <p:nvPr/>
        </p:nvSpPr>
        <p:spPr>
          <a:xfrm rot="19541210">
            <a:off x="249644" y="1820462"/>
            <a:ext cx="2229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Suunnitteluseminaari</a:t>
            </a:r>
            <a:r>
              <a:rPr lang="fi-FI" sz="1000" dirty="0" smtClean="0"/>
              <a:t> 25.11.</a:t>
            </a:r>
            <a:endParaRPr lang="fi-FI" sz="1000" dirty="0"/>
          </a:p>
        </p:txBody>
      </p:sp>
      <p:sp>
        <p:nvSpPr>
          <p:cNvPr id="14" name="Viisikulmio 13"/>
          <p:cNvSpPr/>
          <p:nvPr/>
        </p:nvSpPr>
        <p:spPr bwMode="auto">
          <a:xfrm>
            <a:off x="245533" y="3784600"/>
            <a:ext cx="948267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Käynnistys</a:t>
            </a:r>
          </a:p>
        </p:txBody>
      </p:sp>
      <p:sp>
        <p:nvSpPr>
          <p:cNvPr id="16" name="Viisikulmio 15"/>
          <p:cNvSpPr/>
          <p:nvPr/>
        </p:nvSpPr>
        <p:spPr bwMode="auto">
          <a:xfrm>
            <a:off x="1193800" y="3784600"/>
            <a:ext cx="1582373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Motivoitunut oppilas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ja oppiminen</a:t>
            </a:r>
          </a:p>
        </p:txBody>
      </p:sp>
      <p:sp>
        <p:nvSpPr>
          <p:cNvPr id="17" name="Viisikulmio 16"/>
          <p:cNvSpPr/>
          <p:nvPr/>
        </p:nvSpPr>
        <p:spPr bwMode="auto">
          <a:xfrm>
            <a:off x="7786651" y="3784600"/>
            <a:ext cx="948267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b="1" dirty="0" smtClean="0">
                <a:solidFill>
                  <a:schemeClr val="bg1"/>
                </a:solidFill>
                <a:latin typeface="Verdana" pitchFamily="34" charset="0"/>
              </a:rPr>
              <a:t>2. Vaihe</a:t>
            </a:r>
            <a:endParaRPr kumimoji="0" lang="fi-FI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Viisikulmio 19"/>
          <p:cNvSpPr/>
          <p:nvPr/>
        </p:nvSpPr>
        <p:spPr bwMode="auto">
          <a:xfrm>
            <a:off x="2776173" y="3784600"/>
            <a:ext cx="1683973" cy="508000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Opetussuunnitelman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oveltaminen koulussa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Viisikulmio 20"/>
          <p:cNvSpPr/>
          <p:nvPr/>
        </p:nvSpPr>
        <p:spPr bwMode="auto">
          <a:xfrm>
            <a:off x="4460145" y="3784600"/>
            <a:ext cx="1734773" cy="507999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Oppimisympäristöön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integroitunut teknologia</a:t>
            </a:r>
          </a:p>
        </p:txBody>
      </p:sp>
      <p:sp>
        <p:nvSpPr>
          <p:cNvPr id="22" name="Viisikulmio 21"/>
          <p:cNvSpPr/>
          <p:nvPr/>
        </p:nvSpPr>
        <p:spPr bwMode="auto">
          <a:xfrm>
            <a:off x="6194919" y="3784602"/>
            <a:ext cx="1582373" cy="50799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Muuntuva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koulurakennus</a:t>
            </a:r>
          </a:p>
        </p:txBody>
      </p:sp>
      <p:sp>
        <p:nvSpPr>
          <p:cNvPr id="15" name="Vuokaaviosymboli: Useita dokumentteja 14"/>
          <p:cNvSpPr/>
          <p:nvPr/>
        </p:nvSpPr>
        <p:spPr bwMode="auto">
          <a:xfrm>
            <a:off x="7690085" y="2479696"/>
            <a:ext cx="626533" cy="71120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NSF-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malli</a:t>
            </a:r>
          </a:p>
        </p:txBody>
      </p:sp>
      <p:sp>
        <p:nvSpPr>
          <p:cNvPr id="32" name="Vuokaaviosymboli: Useita dokumentteja 31"/>
          <p:cNvSpPr/>
          <p:nvPr/>
        </p:nvSpPr>
        <p:spPr bwMode="auto">
          <a:xfrm>
            <a:off x="277128" y="5128258"/>
            <a:ext cx="1080063" cy="1041401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Tarkennettu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NSF –</a:t>
            </a: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hanke-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suunnitelma</a:t>
            </a:r>
          </a:p>
        </p:txBody>
      </p:sp>
      <p:sp>
        <p:nvSpPr>
          <p:cNvPr id="34" name="Tekstiruutu 33"/>
          <p:cNvSpPr txBox="1"/>
          <p:nvPr/>
        </p:nvSpPr>
        <p:spPr>
          <a:xfrm rot="19541210">
            <a:off x="2275327" y="1568960"/>
            <a:ext cx="2702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 alkaa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/>
              <a:t>Paikallisten opetussuunnitelmien laadinta </a:t>
            </a:r>
            <a:r>
              <a:rPr lang="fi-FI" sz="1000" dirty="0" smtClean="0"/>
              <a:t>alkaa</a:t>
            </a:r>
            <a:endParaRPr lang="fi-FI" sz="1000" dirty="0"/>
          </a:p>
        </p:txBody>
      </p:sp>
      <p:sp>
        <p:nvSpPr>
          <p:cNvPr id="36" name="Tekstiruutu 35"/>
          <p:cNvSpPr txBox="1"/>
          <p:nvPr/>
        </p:nvSpPr>
        <p:spPr>
          <a:xfrm rot="19541210">
            <a:off x="3401943" y="2071222"/>
            <a:ext cx="1560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Teemaseminaari</a:t>
            </a:r>
            <a:endParaRPr lang="fi-FI" sz="1000" b="1" dirty="0"/>
          </a:p>
        </p:txBody>
      </p:sp>
      <p:sp>
        <p:nvSpPr>
          <p:cNvPr id="39" name="Tekstiruutu 38"/>
          <p:cNvSpPr txBox="1"/>
          <p:nvPr/>
        </p:nvSpPr>
        <p:spPr>
          <a:xfrm rot="19541210">
            <a:off x="6925916" y="1794955"/>
            <a:ext cx="1979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Teemaseminaari ja 1. vaiheen päätösseminaari</a:t>
            </a:r>
            <a:endParaRPr lang="fi-FI" sz="1000" b="1" dirty="0"/>
          </a:p>
        </p:txBody>
      </p:sp>
      <p:sp>
        <p:nvSpPr>
          <p:cNvPr id="42" name="Tekstiruutu 41"/>
          <p:cNvSpPr txBox="1"/>
          <p:nvPr/>
        </p:nvSpPr>
        <p:spPr>
          <a:xfrm rot="19541210">
            <a:off x="4205056" y="1551088"/>
            <a:ext cx="26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työskentelyä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Paikallisten opetussuunnitelmien laadinta jatkuu</a:t>
            </a:r>
            <a:endParaRPr lang="fi-FI" sz="1000" dirty="0"/>
          </a:p>
        </p:txBody>
      </p:sp>
      <p:sp>
        <p:nvSpPr>
          <p:cNvPr id="43" name="Tekstiruutu 42"/>
          <p:cNvSpPr txBox="1"/>
          <p:nvPr/>
        </p:nvSpPr>
        <p:spPr>
          <a:xfrm rot="19541210">
            <a:off x="5882818" y="1568959"/>
            <a:ext cx="2654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työskentelyä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Paikallisten opetussuunnitelmien viimeistely</a:t>
            </a:r>
            <a:endParaRPr lang="fi-FI" sz="1000" dirty="0"/>
          </a:p>
        </p:txBody>
      </p:sp>
      <p:sp>
        <p:nvSpPr>
          <p:cNvPr id="45" name="Pyöristetty suorakulmio 44"/>
          <p:cNvSpPr/>
          <p:nvPr/>
        </p:nvSpPr>
        <p:spPr bwMode="auto">
          <a:xfrm>
            <a:off x="1193802" y="3571397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Kevät 2015</a:t>
            </a:r>
          </a:p>
        </p:txBody>
      </p:sp>
      <p:sp>
        <p:nvSpPr>
          <p:cNvPr id="46" name="Pyöristetty suorakulmio 45"/>
          <p:cNvSpPr/>
          <p:nvPr/>
        </p:nvSpPr>
        <p:spPr bwMode="auto">
          <a:xfrm>
            <a:off x="241571" y="3571397"/>
            <a:ext cx="952229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Talvi 2014</a:t>
            </a:r>
          </a:p>
        </p:txBody>
      </p:sp>
      <p:sp>
        <p:nvSpPr>
          <p:cNvPr id="47" name="Pyöristetty suorakulmio 46"/>
          <p:cNvSpPr/>
          <p:nvPr/>
        </p:nvSpPr>
        <p:spPr bwMode="auto">
          <a:xfrm>
            <a:off x="2776171" y="3571397"/>
            <a:ext cx="3418747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Syksy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2015</a:t>
            </a:r>
          </a:p>
        </p:txBody>
      </p:sp>
      <p:sp>
        <p:nvSpPr>
          <p:cNvPr id="48" name="Pyöristetty suorakulmio 47"/>
          <p:cNvSpPr/>
          <p:nvPr/>
        </p:nvSpPr>
        <p:spPr bwMode="auto">
          <a:xfrm>
            <a:off x="6194919" y="3571397"/>
            <a:ext cx="1582373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Kevät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2016</a:t>
            </a:r>
          </a:p>
        </p:txBody>
      </p:sp>
      <p:sp>
        <p:nvSpPr>
          <p:cNvPr id="51" name="Pyöristetty suorakulmio 50"/>
          <p:cNvSpPr/>
          <p:nvPr/>
        </p:nvSpPr>
        <p:spPr bwMode="auto">
          <a:xfrm>
            <a:off x="7786651" y="3571397"/>
            <a:ext cx="948267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2016-2018</a:t>
            </a:r>
          </a:p>
        </p:txBody>
      </p:sp>
      <p:sp>
        <p:nvSpPr>
          <p:cNvPr id="52" name="Tekstiruutu 51"/>
          <p:cNvSpPr txBox="1"/>
          <p:nvPr/>
        </p:nvSpPr>
        <p:spPr>
          <a:xfrm rot="19541210">
            <a:off x="1538186" y="1956600"/>
            <a:ext cx="146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Aloitusseminaari Teemaseminaari</a:t>
            </a:r>
            <a:endParaRPr lang="fi-FI" sz="1000" b="1" dirty="0"/>
          </a:p>
        </p:txBody>
      </p:sp>
      <p:cxnSp>
        <p:nvCxnSpPr>
          <p:cNvPr id="53" name="Suora nuoliyhdysviiva 52"/>
          <p:cNvCxnSpPr/>
          <p:nvPr/>
        </p:nvCxnSpPr>
        <p:spPr bwMode="auto">
          <a:xfrm>
            <a:off x="7777292" y="3191933"/>
            <a:ext cx="9359" cy="167640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Vuokaaviosymboli: Useita dokumentteja 55"/>
          <p:cNvSpPr/>
          <p:nvPr/>
        </p:nvSpPr>
        <p:spPr bwMode="auto">
          <a:xfrm>
            <a:off x="6668095" y="5247214"/>
            <a:ext cx="1084025" cy="92927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Väliarviointi,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raportti</a:t>
            </a:r>
          </a:p>
        </p:txBody>
      </p:sp>
      <p:sp>
        <p:nvSpPr>
          <p:cNvPr id="60" name="Vuokaaviosymboli: Useita dokumentteja 59"/>
          <p:cNvSpPr/>
          <p:nvPr/>
        </p:nvSpPr>
        <p:spPr bwMode="auto">
          <a:xfrm>
            <a:off x="7851718" y="5172708"/>
            <a:ext cx="1080063" cy="996951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Tarkennettu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toiminta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uunnitelma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 2016-2018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Vuokaaviosymboli: Useita dokumentteja 61"/>
          <p:cNvSpPr/>
          <p:nvPr/>
        </p:nvSpPr>
        <p:spPr bwMode="auto">
          <a:xfrm>
            <a:off x="775674" y="2480733"/>
            <a:ext cx="626533" cy="71120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Hanke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suunni-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telma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Tekstiruutu 53"/>
          <p:cNvSpPr txBox="1"/>
          <p:nvPr/>
        </p:nvSpPr>
        <p:spPr>
          <a:xfrm rot="19541210">
            <a:off x="5276320" y="2045228"/>
            <a:ext cx="1560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Teemaseminaari</a:t>
            </a:r>
            <a:endParaRPr lang="fi-FI" sz="1000" b="1" dirty="0"/>
          </a:p>
        </p:txBody>
      </p:sp>
      <p:sp>
        <p:nvSpPr>
          <p:cNvPr id="2" name="Pyöristetty suorakulmio 1"/>
          <p:cNvSpPr/>
          <p:nvPr/>
        </p:nvSpPr>
        <p:spPr bwMode="auto">
          <a:xfrm>
            <a:off x="5207566" y="2822965"/>
            <a:ext cx="750092" cy="277890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18.-19.11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57" name="Pyöristetty suorakulmio 56"/>
          <p:cNvSpPr/>
          <p:nvPr/>
        </p:nvSpPr>
        <p:spPr bwMode="auto">
          <a:xfrm>
            <a:off x="3251285" y="2811689"/>
            <a:ext cx="750092" cy="277890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2.-3.9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59" name="Pyöristetty suorakulmio 58"/>
          <p:cNvSpPr/>
          <p:nvPr/>
        </p:nvSpPr>
        <p:spPr bwMode="auto">
          <a:xfrm>
            <a:off x="6835061" y="2800590"/>
            <a:ext cx="750092" cy="277890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50" dirty="0" smtClean="0"/>
              <a:t>Huhtikuu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Pyöristetty suorakulmio 64"/>
          <p:cNvSpPr/>
          <p:nvPr/>
        </p:nvSpPr>
        <p:spPr bwMode="auto">
          <a:xfrm>
            <a:off x="1620320" y="2807454"/>
            <a:ext cx="750092" cy="277890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25.-26.3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0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CG Konsultointi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5F92"/>
      </a:accent1>
      <a:accent2>
        <a:srgbClr val="5BC2EB"/>
      </a:accent2>
      <a:accent3>
        <a:srgbClr val="CBECF8"/>
      </a:accent3>
      <a:accent4>
        <a:srgbClr val="D8D8D8"/>
      </a:accent4>
      <a:accent5>
        <a:srgbClr val="2D7FBE"/>
      </a:accent5>
      <a:accent6>
        <a:srgbClr val="1896C8"/>
      </a:accent6>
      <a:hlink>
        <a:srgbClr val="005F92"/>
      </a:hlink>
      <a:folHlink>
        <a:srgbClr val="1896C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Blank">
  <a:themeElements>
    <a:clrScheme name="FCG">
      <a:dk1>
        <a:srgbClr val="000000"/>
      </a:dk1>
      <a:lt1>
        <a:srgbClr val="FFFFFF"/>
      </a:lt1>
      <a:dk2>
        <a:srgbClr val="005F92"/>
      </a:dk2>
      <a:lt2>
        <a:srgbClr val="E2E2E2"/>
      </a:lt2>
      <a:accent1>
        <a:srgbClr val="4087AD"/>
      </a:accent1>
      <a:accent2>
        <a:srgbClr val="7FAFC8"/>
      </a:accent2>
      <a:accent3>
        <a:srgbClr val="BFD7E4"/>
      </a:accent3>
      <a:accent4>
        <a:srgbClr val="E5EFF4"/>
      </a:accent4>
      <a:accent5>
        <a:srgbClr val="505152"/>
      </a:accent5>
      <a:accent6>
        <a:srgbClr val="898A8B"/>
      </a:accent6>
      <a:hlink>
        <a:srgbClr val="005F92"/>
      </a:hlink>
      <a:folHlink>
        <a:srgbClr val="7FAFC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1084</Words>
  <Application>Microsoft Office PowerPoint</Application>
  <PresentationFormat>Näytössä katseltava diaesitys (4:3)</PresentationFormat>
  <Paragraphs>372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19</vt:i4>
      </vt:variant>
    </vt:vector>
  </HeadingPairs>
  <TitlesOfParts>
    <vt:vector size="21" baseType="lpstr">
      <vt:lpstr>Blank</vt:lpstr>
      <vt:lpstr>1_Blank</vt:lpstr>
      <vt:lpstr>Nova Schola Finlandia</vt:lpstr>
      <vt:lpstr>TERVETULOA  Nova Schola Finlandia ajatuspajaan! </vt:lpstr>
      <vt:lpstr>Lähtökohta</vt:lpstr>
      <vt:lpstr>Hankeidea</vt:lpstr>
      <vt:lpstr>Tavoite</vt:lpstr>
      <vt:lpstr>Nova Schola Finlandia sisältö</vt:lpstr>
      <vt:lpstr>Aikataulu</vt:lpstr>
      <vt:lpstr>Työskentely</vt:lpstr>
      <vt:lpstr>Nova Schola Finlandia –hankkeen työsuunnitelma, 1. vaihe</vt:lpstr>
      <vt:lpstr>Nova Schola Finlandian eteneminen</vt:lpstr>
      <vt:lpstr>Nova Schola Finlandia –hankkeen työsuunnitelma, 2. vaihe</vt:lpstr>
      <vt:lpstr>Nova Schola Finlandia teemat - Oppimisympäristöltään uusi koulu</vt:lpstr>
      <vt:lpstr>Projektin toimijat</vt:lpstr>
      <vt:lpstr>Nova Schola Finlandia –verkoston hyödyt koululle</vt:lpstr>
      <vt:lpstr>FCG Finnish Consulting Group – hyvä elämän tekijät</vt:lpstr>
      <vt:lpstr>Yhteydenotot</vt:lpstr>
      <vt:lpstr>Ajatuspajan eteneminen</vt:lpstr>
      <vt:lpstr>Nova Schola Finlandia tulevaisuuspajan lähtötilanne</vt:lpstr>
      <vt:lpstr>Muuttuva koulurakennus oppimisympäristönä -paneelikeskustelu</vt:lpstr>
    </vt:vector>
  </TitlesOfParts>
  <Company>FCG Finnish Consulting Group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Kytöaho Taina</dc:creator>
  <cp:lastModifiedBy>Oksanen Raila</cp:lastModifiedBy>
  <cp:revision>240</cp:revision>
  <cp:lastPrinted>2014-11-06T13:55:38Z</cp:lastPrinted>
  <dcterms:created xsi:type="dcterms:W3CDTF">2012-06-06T07:19:23Z</dcterms:created>
  <dcterms:modified xsi:type="dcterms:W3CDTF">2014-12-04T09:44:08Z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