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  <p:sldMasterId id="2147483721" r:id="rId2"/>
  </p:sldMasterIdLst>
  <p:notesMasterIdLst>
    <p:notesMasterId r:id="rId22"/>
  </p:notesMasterIdLst>
  <p:handoutMasterIdLst>
    <p:handoutMasterId r:id="rId23"/>
  </p:handoutMasterIdLst>
  <p:sldIdLst>
    <p:sldId id="366" r:id="rId3"/>
    <p:sldId id="400" r:id="rId4"/>
    <p:sldId id="380" r:id="rId5"/>
    <p:sldId id="379" r:id="rId6"/>
    <p:sldId id="389" r:id="rId7"/>
    <p:sldId id="371" r:id="rId8"/>
    <p:sldId id="386" r:id="rId9"/>
    <p:sldId id="387" r:id="rId10"/>
    <p:sldId id="396" r:id="rId11"/>
    <p:sldId id="402" r:id="rId12"/>
    <p:sldId id="397" r:id="rId13"/>
    <p:sldId id="370" r:id="rId14"/>
    <p:sldId id="378" r:id="rId15"/>
    <p:sldId id="399" r:id="rId16"/>
    <p:sldId id="391" r:id="rId17"/>
    <p:sldId id="398" r:id="rId18"/>
    <p:sldId id="404" r:id="rId19"/>
    <p:sldId id="403" r:id="rId20"/>
    <p:sldId id="401" r:id="rId21"/>
  </p:sldIdLst>
  <p:sldSz cx="9144000" cy="6858000" type="screen4x3"/>
  <p:notesSz cx="6735763" cy="9866313"/>
  <p:defaultTextStyle>
    <a:defPPr>
      <a:defRPr lang="fi-FI"/>
    </a:defPPr>
    <a:lvl1pPr algn="ctr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  <a:srgbClr val="99CC00"/>
    <a:srgbClr val="FF9966"/>
    <a:srgbClr val="33CCCC"/>
    <a:srgbClr val="FF7C80"/>
    <a:srgbClr val="464646"/>
    <a:srgbClr val="CC99FF"/>
    <a:srgbClr val="ADAEAF"/>
    <a:srgbClr val="CECFD0"/>
    <a:srgbClr val="505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Normaali tyyli 2 - Korostu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27102A9-8310-4765-A935-A1911B00CA55}" styleName="Vaalea tyyli 1 - Korostus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C083E6E3-FA7D-4D7B-A595-EF9225AFEA82}" styleName="Vaalea tyyli 1 - Korostus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1FECB4D8-DB02-4DC6-A0A2-4F2EBAE1DC90}" styleName="Normaali tyyli 1 - Korostus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9DCAF9ED-07DC-4A11-8D7F-57B35C25682E}" styleName="Normaali tyyli 1 - Korostus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5747" autoAdjust="0"/>
    <p:restoredTop sz="94710" autoAdjust="0"/>
  </p:normalViewPr>
  <p:slideViewPr>
    <p:cSldViewPr snapToGrid="0" showGuides="1">
      <p:cViewPr>
        <p:scale>
          <a:sx n="100" d="100"/>
          <a:sy n="100" d="100"/>
        </p:scale>
        <p:origin x="-1325" y="-58"/>
      </p:cViewPr>
      <p:guideLst>
        <p:guide orient="horz" pos="4024"/>
        <p:guide orient="horz" pos="3941"/>
        <p:guide pos="919"/>
        <p:guide pos="297"/>
        <p:guide pos="547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heme" Target="theme/theme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5_1">
  <dgm:title val=""/>
  <dgm:desc val=""/>
  <dgm:catLst>
    <dgm:cat type="accent5" pri="11100"/>
  </dgm:catLst>
  <dgm:styleLbl name="node0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5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5">
        <a:alpha val="4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17DC8FE-EC47-44E2-B4A1-CD516EFBF147}" type="doc">
      <dgm:prSet loTypeId="urn:microsoft.com/office/officeart/2005/8/layout/arrow2" loCatId="process" qsTypeId="urn:microsoft.com/office/officeart/2005/8/quickstyle/3d1" qsCatId="3D" csTypeId="urn:microsoft.com/office/officeart/2005/8/colors/accent5_1" csCatId="accent5" phldr="1"/>
      <dgm:spPr/>
      <dgm:t>
        <a:bodyPr/>
        <a:lstStyle/>
        <a:p>
          <a:endParaRPr lang="fi-FI"/>
        </a:p>
      </dgm:t>
    </dgm:pt>
    <dgm:pt modelId="{D1799957-5D5B-44B7-A0E3-812C8C7C6AD3}">
      <dgm:prSet phldrT="[Teksti]" custT="1"/>
      <dgm:spPr/>
      <dgm:t>
        <a:bodyPr/>
        <a:lstStyle/>
        <a:p>
          <a:r>
            <a:rPr lang="fi-FI" sz="1400" b="1" dirty="0" smtClean="0"/>
            <a:t>Keinoja oppimistulosten parantumiseen</a:t>
          </a:r>
          <a:endParaRPr lang="fi-FI" sz="1400" b="1" dirty="0"/>
        </a:p>
      </dgm:t>
    </dgm:pt>
    <dgm:pt modelId="{4C950830-C3F0-439B-9ECF-8492D70C0CF9}" type="parTrans" cxnId="{6B3DF26E-34BE-414F-9785-EE4FC1885426}">
      <dgm:prSet/>
      <dgm:spPr/>
      <dgm:t>
        <a:bodyPr/>
        <a:lstStyle/>
        <a:p>
          <a:endParaRPr lang="fi-FI" sz="1400"/>
        </a:p>
      </dgm:t>
    </dgm:pt>
    <dgm:pt modelId="{33E93D41-7D71-4262-AFFD-FC7514F15EB3}" type="sibTrans" cxnId="{6B3DF26E-34BE-414F-9785-EE4FC1885426}">
      <dgm:prSet/>
      <dgm:spPr/>
      <dgm:t>
        <a:bodyPr/>
        <a:lstStyle/>
        <a:p>
          <a:endParaRPr lang="fi-FI" sz="1400"/>
        </a:p>
      </dgm:t>
    </dgm:pt>
    <dgm:pt modelId="{2F2B0358-2EB1-4873-B1CB-A5069A49238E}">
      <dgm:prSet phldrT="[Teksti]" custT="1"/>
      <dgm:spPr/>
      <dgm:t>
        <a:bodyPr/>
        <a:lstStyle/>
        <a:p>
          <a:r>
            <a:rPr lang="fi-FI" sz="1400" b="1" dirty="0" smtClean="0"/>
            <a:t>Opetuksen monipuolistuminen</a:t>
          </a:r>
          <a:endParaRPr lang="fi-FI" sz="1400" b="1" dirty="0"/>
        </a:p>
      </dgm:t>
    </dgm:pt>
    <dgm:pt modelId="{0A6A1614-E8CC-4C07-923D-29629DD62460}" type="parTrans" cxnId="{242040A4-DEBD-4E29-9537-A59861A26605}">
      <dgm:prSet/>
      <dgm:spPr/>
      <dgm:t>
        <a:bodyPr/>
        <a:lstStyle/>
        <a:p>
          <a:endParaRPr lang="fi-FI" sz="1400"/>
        </a:p>
      </dgm:t>
    </dgm:pt>
    <dgm:pt modelId="{3C50BC03-2436-420D-8012-64D1AABA8E89}" type="sibTrans" cxnId="{242040A4-DEBD-4E29-9537-A59861A26605}">
      <dgm:prSet/>
      <dgm:spPr/>
      <dgm:t>
        <a:bodyPr/>
        <a:lstStyle/>
        <a:p>
          <a:endParaRPr lang="fi-FI" sz="1400"/>
        </a:p>
      </dgm:t>
    </dgm:pt>
    <dgm:pt modelId="{EEB5AC7B-3C48-4F3D-8B0F-3B2588057A3F}">
      <dgm:prSet phldrT="[Teksti]" custT="1"/>
      <dgm:spPr/>
      <dgm:t>
        <a:bodyPr/>
        <a:lstStyle/>
        <a:p>
          <a:r>
            <a:rPr lang="fi-FI" sz="1400" b="1" dirty="0" smtClean="0"/>
            <a:t>Toimintatapojen kehittyminen</a:t>
          </a:r>
          <a:endParaRPr lang="fi-FI" sz="1400" b="1" dirty="0"/>
        </a:p>
      </dgm:t>
    </dgm:pt>
    <dgm:pt modelId="{E67B6A98-626E-4596-BE16-C15F0865057C}" type="parTrans" cxnId="{3A7E5EC2-CF21-4969-AC53-79B6048C18D5}">
      <dgm:prSet/>
      <dgm:spPr/>
      <dgm:t>
        <a:bodyPr/>
        <a:lstStyle/>
        <a:p>
          <a:endParaRPr lang="fi-FI" sz="1400"/>
        </a:p>
      </dgm:t>
    </dgm:pt>
    <dgm:pt modelId="{14B287DB-9C72-4228-B632-3A2D3AE587FE}" type="sibTrans" cxnId="{3A7E5EC2-CF21-4969-AC53-79B6048C18D5}">
      <dgm:prSet/>
      <dgm:spPr/>
      <dgm:t>
        <a:bodyPr/>
        <a:lstStyle/>
        <a:p>
          <a:endParaRPr lang="fi-FI" sz="1400"/>
        </a:p>
      </dgm:t>
    </dgm:pt>
    <dgm:pt modelId="{309C26A6-6CB9-4005-99A5-EE4A89B52CC7}">
      <dgm:prSet phldrT="[Teksti]" custT="1"/>
      <dgm:spPr/>
      <dgm:t>
        <a:bodyPr/>
        <a:lstStyle/>
        <a:p>
          <a:r>
            <a:rPr lang="fi-FI" sz="1400" b="1" dirty="0" smtClean="0"/>
            <a:t>Pedagogisten ratkaisujen kehittyminen</a:t>
          </a:r>
          <a:endParaRPr lang="fi-FI" sz="1400" b="1" dirty="0"/>
        </a:p>
      </dgm:t>
    </dgm:pt>
    <dgm:pt modelId="{C6C0C458-05A8-497C-889A-C85A01689068}" type="parTrans" cxnId="{8E247514-6238-4E0F-BB73-8754379A9CF8}">
      <dgm:prSet/>
      <dgm:spPr/>
      <dgm:t>
        <a:bodyPr/>
        <a:lstStyle/>
        <a:p>
          <a:endParaRPr lang="fi-FI" sz="1400"/>
        </a:p>
      </dgm:t>
    </dgm:pt>
    <dgm:pt modelId="{B082FB65-66A0-455C-894C-8C39AECEDA86}" type="sibTrans" cxnId="{8E247514-6238-4E0F-BB73-8754379A9CF8}">
      <dgm:prSet/>
      <dgm:spPr/>
      <dgm:t>
        <a:bodyPr/>
        <a:lstStyle/>
        <a:p>
          <a:endParaRPr lang="fi-FI" sz="1400"/>
        </a:p>
      </dgm:t>
    </dgm:pt>
    <dgm:pt modelId="{522FE120-632E-4761-BE41-0BBF9CB56569}">
      <dgm:prSet custT="1"/>
      <dgm:spPr/>
      <dgm:t>
        <a:bodyPr/>
        <a:lstStyle/>
        <a:p>
          <a:r>
            <a:rPr lang="fi-FI" sz="1400" b="1" dirty="0" smtClean="0"/>
            <a:t>Innovatiivisten oppimisympäristöjen kehittyminen</a:t>
          </a:r>
          <a:endParaRPr lang="fi-FI" sz="1400" b="1" dirty="0"/>
        </a:p>
      </dgm:t>
    </dgm:pt>
    <dgm:pt modelId="{92FD0C57-1D53-4BD4-B0EF-3EFD8165C2F5}" type="parTrans" cxnId="{C10D673C-3F30-4EB3-A2B2-AAAB566FC212}">
      <dgm:prSet/>
      <dgm:spPr/>
      <dgm:t>
        <a:bodyPr/>
        <a:lstStyle/>
        <a:p>
          <a:endParaRPr lang="fi-FI" sz="1400"/>
        </a:p>
      </dgm:t>
    </dgm:pt>
    <dgm:pt modelId="{BA36369D-45CD-49E7-A977-9A967B62E3E3}" type="sibTrans" cxnId="{C10D673C-3F30-4EB3-A2B2-AAAB566FC212}">
      <dgm:prSet/>
      <dgm:spPr/>
      <dgm:t>
        <a:bodyPr/>
        <a:lstStyle/>
        <a:p>
          <a:endParaRPr lang="fi-FI" sz="1400"/>
        </a:p>
      </dgm:t>
    </dgm:pt>
    <dgm:pt modelId="{6F847BF6-59BF-4468-A125-5E91A1A7E304}" type="pres">
      <dgm:prSet presAssocID="{517DC8FE-EC47-44E2-B4A1-CD516EFBF147}" presName="arrowDiagram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fi-FI"/>
        </a:p>
      </dgm:t>
    </dgm:pt>
    <dgm:pt modelId="{43382322-D430-4481-ADA9-45841063CDBC}" type="pres">
      <dgm:prSet presAssocID="{517DC8FE-EC47-44E2-B4A1-CD516EFBF147}" presName="arrow" presStyleLbl="bgShp" presStyleIdx="0" presStyleCnt="1"/>
      <dgm:spPr/>
      <dgm:t>
        <a:bodyPr/>
        <a:lstStyle/>
        <a:p>
          <a:endParaRPr lang="fi-FI"/>
        </a:p>
      </dgm:t>
    </dgm:pt>
    <dgm:pt modelId="{A42092CD-0D71-42F7-BBAC-35CFA76ABD31}" type="pres">
      <dgm:prSet presAssocID="{517DC8FE-EC47-44E2-B4A1-CD516EFBF147}" presName="arrowDiagram5" presStyleCnt="0"/>
      <dgm:spPr/>
      <dgm:t>
        <a:bodyPr/>
        <a:lstStyle/>
        <a:p>
          <a:endParaRPr lang="fi-FI"/>
        </a:p>
      </dgm:t>
    </dgm:pt>
    <dgm:pt modelId="{E7306C17-C54C-4824-B896-441D9234E7B6}" type="pres">
      <dgm:prSet presAssocID="{D1799957-5D5B-44B7-A0E3-812C8C7C6AD3}" presName="bullet5a" presStyleLbl="node1" presStyleIdx="0" presStyleCnt="5"/>
      <dgm:spPr/>
      <dgm:t>
        <a:bodyPr/>
        <a:lstStyle/>
        <a:p>
          <a:endParaRPr lang="fi-FI"/>
        </a:p>
      </dgm:t>
    </dgm:pt>
    <dgm:pt modelId="{274DDC7E-714D-4578-B572-9421B9B93727}" type="pres">
      <dgm:prSet presAssocID="{D1799957-5D5B-44B7-A0E3-812C8C7C6AD3}" presName="textBox5a" presStyleLbl="revTx" presStyleIdx="0" presStyleCnt="5">
        <dgm:presLayoutVars>
          <dgm:bulletEnabled val="1"/>
        </dgm:presLayoutVars>
      </dgm:prSet>
      <dgm:spPr/>
      <dgm:t>
        <a:bodyPr/>
        <a:lstStyle/>
        <a:p>
          <a:endParaRPr lang="fi-FI"/>
        </a:p>
      </dgm:t>
    </dgm:pt>
    <dgm:pt modelId="{EDA27578-0029-4DE6-8878-07C231D407C8}" type="pres">
      <dgm:prSet presAssocID="{2F2B0358-2EB1-4873-B1CB-A5069A49238E}" presName="bullet5b" presStyleLbl="node1" presStyleIdx="1" presStyleCnt="5"/>
      <dgm:spPr/>
      <dgm:t>
        <a:bodyPr/>
        <a:lstStyle/>
        <a:p>
          <a:endParaRPr lang="fi-FI"/>
        </a:p>
      </dgm:t>
    </dgm:pt>
    <dgm:pt modelId="{BACDB871-3435-41CB-A34A-EA9CCA7FF291}" type="pres">
      <dgm:prSet presAssocID="{2F2B0358-2EB1-4873-B1CB-A5069A49238E}" presName="textBox5b" presStyleLbl="revTx" presStyleIdx="1" presStyleCnt="5">
        <dgm:presLayoutVars>
          <dgm:bulletEnabled val="1"/>
        </dgm:presLayoutVars>
      </dgm:prSet>
      <dgm:spPr/>
      <dgm:t>
        <a:bodyPr/>
        <a:lstStyle/>
        <a:p>
          <a:endParaRPr lang="fi-FI"/>
        </a:p>
      </dgm:t>
    </dgm:pt>
    <dgm:pt modelId="{FD14CE0C-DED1-4AF0-A363-982C24970EAD}" type="pres">
      <dgm:prSet presAssocID="{EEB5AC7B-3C48-4F3D-8B0F-3B2588057A3F}" presName="bullet5c" presStyleLbl="node1" presStyleIdx="2" presStyleCnt="5"/>
      <dgm:spPr/>
      <dgm:t>
        <a:bodyPr/>
        <a:lstStyle/>
        <a:p>
          <a:endParaRPr lang="fi-FI"/>
        </a:p>
      </dgm:t>
    </dgm:pt>
    <dgm:pt modelId="{5F3B6025-44D4-4D65-9E46-3D8369B8ED64}" type="pres">
      <dgm:prSet presAssocID="{EEB5AC7B-3C48-4F3D-8B0F-3B2588057A3F}" presName="textBox5c" presStyleLbl="revTx" presStyleIdx="2" presStyleCnt="5">
        <dgm:presLayoutVars>
          <dgm:bulletEnabled val="1"/>
        </dgm:presLayoutVars>
      </dgm:prSet>
      <dgm:spPr/>
      <dgm:t>
        <a:bodyPr/>
        <a:lstStyle/>
        <a:p>
          <a:endParaRPr lang="fi-FI"/>
        </a:p>
      </dgm:t>
    </dgm:pt>
    <dgm:pt modelId="{5DA80068-65D7-4D4D-B7E7-F2FCDC9823FA}" type="pres">
      <dgm:prSet presAssocID="{309C26A6-6CB9-4005-99A5-EE4A89B52CC7}" presName="bullet5d" presStyleLbl="node1" presStyleIdx="3" presStyleCnt="5"/>
      <dgm:spPr/>
      <dgm:t>
        <a:bodyPr/>
        <a:lstStyle/>
        <a:p>
          <a:endParaRPr lang="fi-FI"/>
        </a:p>
      </dgm:t>
    </dgm:pt>
    <dgm:pt modelId="{B505ECF0-77BA-4A41-A540-1FDCB9A70A49}" type="pres">
      <dgm:prSet presAssocID="{309C26A6-6CB9-4005-99A5-EE4A89B52CC7}" presName="textBox5d" presStyleLbl="revTx" presStyleIdx="3" presStyleCnt="5">
        <dgm:presLayoutVars>
          <dgm:bulletEnabled val="1"/>
        </dgm:presLayoutVars>
      </dgm:prSet>
      <dgm:spPr/>
      <dgm:t>
        <a:bodyPr/>
        <a:lstStyle/>
        <a:p>
          <a:endParaRPr lang="fi-FI"/>
        </a:p>
      </dgm:t>
    </dgm:pt>
    <dgm:pt modelId="{3C3CE753-91B6-47E5-AAB8-A6279987AD92}" type="pres">
      <dgm:prSet presAssocID="{522FE120-632E-4761-BE41-0BBF9CB56569}" presName="bullet5e" presStyleLbl="node1" presStyleIdx="4" presStyleCnt="5"/>
      <dgm:spPr/>
      <dgm:t>
        <a:bodyPr/>
        <a:lstStyle/>
        <a:p>
          <a:endParaRPr lang="fi-FI"/>
        </a:p>
      </dgm:t>
    </dgm:pt>
    <dgm:pt modelId="{4BA44A71-F3D2-4F7B-95CC-FE7115138591}" type="pres">
      <dgm:prSet presAssocID="{522FE120-632E-4761-BE41-0BBF9CB56569}" presName="textBox5e" presStyleLbl="revTx" presStyleIdx="4" presStyleCnt="5">
        <dgm:presLayoutVars>
          <dgm:bulletEnabled val="1"/>
        </dgm:presLayoutVars>
      </dgm:prSet>
      <dgm:spPr/>
      <dgm:t>
        <a:bodyPr/>
        <a:lstStyle/>
        <a:p>
          <a:endParaRPr lang="fi-FI"/>
        </a:p>
      </dgm:t>
    </dgm:pt>
  </dgm:ptLst>
  <dgm:cxnLst>
    <dgm:cxn modelId="{2932C6A7-0574-41E3-A9C7-1F2FB8634D77}" type="presOf" srcId="{D1799957-5D5B-44B7-A0E3-812C8C7C6AD3}" destId="{274DDC7E-714D-4578-B572-9421B9B93727}" srcOrd="0" destOrd="0" presId="urn:microsoft.com/office/officeart/2005/8/layout/arrow2"/>
    <dgm:cxn modelId="{242040A4-DEBD-4E29-9537-A59861A26605}" srcId="{517DC8FE-EC47-44E2-B4A1-CD516EFBF147}" destId="{2F2B0358-2EB1-4873-B1CB-A5069A49238E}" srcOrd="1" destOrd="0" parTransId="{0A6A1614-E8CC-4C07-923D-29629DD62460}" sibTransId="{3C50BC03-2436-420D-8012-64D1AABA8E89}"/>
    <dgm:cxn modelId="{3A7E5EC2-CF21-4969-AC53-79B6048C18D5}" srcId="{517DC8FE-EC47-44E2-B4A1-CD516EFBF147}" destId="{EEB5AC7B-3C48-4F3D-8B0F-3B2588057A3F}" srcOrd="2" destOrd="0" parTransId="{E67B6A98-626E-4596-BE16-C15F0865057C}" sibTransId="{14B287DB-9C72-4228-B632-3A2D3AE587FE}"/>
    <dgm:cxn modelId="{D4A74383-2F44-43F2-9A90-23A728163303}" type="presOf" srcId="{309C26A6-6CB9-4005-99A5-EE4A89B52CC7}" destId="{B505ECF0-77BA-4A41-A540-1FDCB9A70A49}" srcOrd="0" destOrd="0" presId="urn:microsoft.com/office/officeart/2005/8/layout/arrow2"/>
    <dgm:cxn modelId="{86F647E8-AB2A-4F76-8BE8-B7082CB93826}" type="presOf" srcId="{522FE120-632E-4761-BE41-0BBF9CB56569}" destId="{4BA44A71-F3D2-4F7B-95CC-FE7115138591}" srcOrd="0" destOrd="0" presId="urn:microsoft.com/office/officeart/2005/8/layout/arrow2"/>
    <dgm:cxn modelId="{048B33D9-92CE-4CA9-BD87-D369DF4AE67F}" type="presOf" srcId="{2F2B0358-2EB1-4873-B1CB-A5069A49238E}" destId="{BACDB871-3435-41CB-A34A-EA9CCA7FF291}" srcOrd="0" destOrd="0" presId="urn:microsoft.com/office/officeart/2005/8/layout/arrow2"/>
    <dgm:cxn modelId="{F0BCEA02-3B03-46A0-8399-E283DB6709FA}" type="presOf" srcId="{517DC8FE-EC47-44E2-B4A1-CD516EFBF147}" destId="{6F847BF6-59BF-4468-A125-5E91A1A7E304}" srcOrd="0" destOrd="0" presId="urn:microsoft.com/office/officeart/2005/8/layout/arrow2"/>
    <dgm:cxn modelId="{19AA98FF-EB1E-4FD4-A85D-DC2C0682B727}" type="presOf" srcId="{EEB5AC7B-3C48-4F3D-8B0F-3B2588057A3F}" destId="{5F3B6025-44D4-4D65-9E46-3D8369B8ED64}" srcOrd="0" destOrd="0" presId="urn:microsoft.com/office/officeart/2005/8/layout/arrow2"/>
    <dgm:cxn modelId="{6B3DF26E-34BE-414F-9785-EE4FC1885426}" srcId="{517DC8FE-EC47-44E2-B4A1-CD516EFBF147}" destId="{D1799957-5D5B-44B7-A0E3-812C8C7C6AD3}" srcOrd="0" destOrd="0" parTransId="{4C950830-C3F0-439B-9ECF-8492D70C0CF9}" sibTransId="{33E93D41-7D71-4262-AFFD-FC7514F15EB3}"/>
    <dgm:cxn modelId="{8E247514-6238-4E0F-BB73-8754379A9CF8}" srcId="{517DC8FE-EC47-44E2-B4A1-CD516EFBF147}" destId="{309C26A6-6CB9-4005-99A5-EE4A89B52CC7}" srcOrd="3" destOrd="0" parTransId="{C6C0C458-05A8-497C-889A-C85A01689068}" sibTransId="{B082FB65-66A0-455C-894C-8C39AECEDA86}"/>
    <dgm:cxn modelId="{C10D673C-3F30-4EB3-A2B2-AAAB566FC212}" srcId="{517DC8FE-EC47-44E2-B4A1-CD516EFBF147}" destId="{522FE120-632E-4761-BE41-0BBF9CB56569}" srcOrd="4" destOrd="0" parTransId="{92FD0C57-1D53-4BD4-B0EF-3EFD8165C2F5}" sibTransId="{BA36369D-45CD-49E7-A977-9A967B62E3E3}"/>
    <dgm:cxn modelId="{05D953F4-760C-4122-ABDB-0AC2E54431C0}" type="presParOf" srcId="{6F847BF6-59BF-4468-A125-5E91A1A7E304}" destId="{43382322-D430-4481-ADA9-45841063CDBC}" srcOrd="0" destOrd="0" presId="urn:microsoft.com/office/officeart/2005/8/layout/arrow2"/>
    <dgm:cxn modelId="{DCE4890C-8052-403D-A637-C5043D97B400}" type="presParOf" srcId="{6F847BF6-59BF-4468-A125-5E91A1A7E304}" destId="{A42092CD-0D71-42F7-BBAC-35CFA76ABD31}" srcOrd="1" destOrd="0" presId="urn:microsoft.com/office/officeart/2005/8/layout/arrow2"/>
    <dgm:cxn modelId="{FA95FB29-FD89-4DE8-874F-C3956675C8A7}" type="presParOf" srcId="{A42092CD-0D71-42F7-BBAC-35CFA76ABD31}" destId="{E7306C17-C54C-4824-B896-441D9234E7B6}" srcOrd="0" destOrd="0" presId="urn:microsoft.com/office/officeart/2005/8/layout/arrow2"/>
    <dgm:cxn modelId="{DDE1338C-FAA7-42AA-A330-32FC4DD4B012}" type="presParOf" srcId="{A42092CD-0D71-42F7-BBAC-35CFA76ABD31}" destId="{274DDC7E-714D-4578-B572-9421B9B93727}" srcOrd="1" destOrd="0" presId="urn:microsoft.com/office/officeart/2005/8/layout/arrow2"/>
    <dgm:cxn modelId="{87E9278B-026C-4BD1-BE51-76701BD729DA}" type="presParOf" srcId="{A42092CD-0D71-42F7-BBAC-35CFA76ABD31}" destId="{EDA27578-0029-4DE6-8878-07C231D407C8}" srcOrd="2" destOrd="0" presId="urn:microsoft.com/office/officeart/2005/8/layout/arrow2"/>
    <dgm:cxn modelId="{95D276D8-227C-43E0-8238-43F48E1101EE}" type="presParOf" srcId="{A42092CD-0D71-42F7-BBAC-35CFA76ABD31}" destId="{BACDB871-3435-41CB-A34A-EA9CCA7FF291}" srcOrd="3" destOrd="0" presId="urn:microsoft.com/office/officeart/2005/8/layout/arrow2"/>
    <dgm:cxn modelId="{DC6E4969-46F6-47A8-92D1-6482F028CD4A}" type="presParOf" srcId="{A42092CD-0D71-42F7-BBAC-35CFA76ABD31}" destId="{FD14CE0C-DED1-4AF0-A363-982C24970EAD}" srcOrd="4" destOrd="0" presId="urn:microsoft.com/office/officeart/2005/8/layout/arrow2"/>
    <dgm:cxn modelId="{9D15339E-E9A7-4416-AFA6-669BA9D50B96}" type="presParOf" srcId="{A42092CD-0D71-42F7-BBAC-35CFA76ABD31}" destId="{5F3B6025-44D4-4D65-9E46-3D8369B8ED64}" srcOrd="5" destOrd="0" presId="urn:microsoft.com/office/officeart/2005/8/layout/arrow2"/>
    <dgm:cxn modelId="{BCF50C53-EE7A-46BB-82A0-5FD2ED72B254}" type="presParOf" srcId="{A42092CD-0D71-42F7-BBAC-35CFA76ABD31}" destId="{5DA80068-65D7-4D4D-B7E7-F2FCDC9823FA}" srcOrd="6" destOrd="0" presId="urn:microsoft.com/office/officeart/2005/8/layout/arrow2"/>
    <dgm:cxn modelId="{2F209982-59D0-4A07-BF8F-B7841D047192}" type="presParOf" srcId="{A42092CD-0D71-42F7-BBAC-35CFA76ABD31}" destId="{B505ECF0-77BA-4A41-A540-1FDCB9A70A49}" srcOrd="7" destOrd="0" presId="urn:microsoft.com/office/officeart/2005/8/layout/arrow2"/>
    <dgm:cxn modelId="{14AEFF27-B112-4492-A4B7-B3F6704E3060}" type="presParOf" srcId="{A42092CD-0D71-42F7-BBAC-35CFA76ABD31}" destId="{3C3CE753-91B6-47E5-AAB8-A6279987AD92}" srcOrd="8" destOrd="0" presId="urn:microsoft.com/office/officeart/2005/8/layout/arrow2"/>
    <dgm:cxn modelId="{1E3CC618-64A0-4E0D-ABF9-E14C6C418BED}" type="presParOf" srcId="{A42092CD-0D71-42F7-BBAC-35CFA76ABD31}" destId="{4BA44A71-F3D2-4F7B-95CC-FE7115138591}" srcOrd="9" destOrd="0" presId="urn:microsoft.com/office/officeart/2005/8/layout/arrow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3382322-D430-4481-ADA9-45841063CDBC}">
      <dsp:nvSpPr>
        <dsp:cNvPr id="0" name=""/>
        <dsp:cNvSpPr/>
      </dsp:nvSpPr>
      <dsp:spPr>
        <a:xfrm>
          <a:off x="0" y="147222"/>
          <a:ext cx="8338930" cy="5211831"/>
        </a:xfrm>
        <a:prstGeom prst="swooshArrow">
          <a:avLst>
            <a:gd name="adj1" fmla="val 25000"/>
            <a:gd name="adj2" fmla="val 25000"/>
          </a:avLst>
        </a:prstGeom>
        <a:gradFill rotWithShape="0">
          <a:gsLst>
            <a:gs pos="0">
              <a:schemeClr val="accent5">
                <a:tint val="4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tint val="4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tint val="4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/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/>
      </dsp:style>
    </dsp:sp>
    <dsp:sp modelId="{E7306C17-C54C-4824-B896-441D9234E7B6}">
      <dsp:nvSpPr>
        <dsp:cNvPr id="0" name=""/>
        <dsp:cNvSpPr/>
      </dsp:nvSpPr>
      <dsp:spPr>
        <a:xfrm>
          <a:off x="821384" y="4022740"/>
          <a:ext cx="191795" cy="191795"/>
        </a:xfrm>
        <a:prstGeom prst="ellips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274DDC7E-714D-4578-B572-9421B9B93727}">
      <dsp:nvSpPr>
        <dsp:cNvPr id="0" name=""/>
        <dsp:cNvSpPr/>
      </dsp:nvSpPr>
      <dsp:spPr>
        <a:xfrm>
          <a:off x="917282" y="4118638"/>
          <a:ext cx="1092399" cy="124041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628" tIns="0" rIns="0" bIns="0" numCol="1" spcCol="1270" anchor="t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400" b="1" kern="1200" dirty="0" smtClean="0"/>
            <a:t>Keinoja oppimistulosten parantumiseen</a:t>
          </a:r>
          <a:endParaRPr lang="fi-FI" sz="1400" b="1" kern="1200" dirty="0"/>
        </a:p>
      </dsp:txBody>
      <dsp:txXfrm>
        <a:off x="917282" y="4118638"/>
        <a:ext cx="1092399" cy="1240415"/>
      </dsp:txXfrm>
    </dsp:sp>
    <dsp:sp modelId="{EDA27578-0029-4DE6-8878-07C231D407C8}">
      <dsp:nvSpPr>
        <dsp:cNvPr id="0" name=""/>
        <dsp:cNvSpPr/>
      </dsp:nvSpPr>
      <dsp:spPr>
        <a:xfrm>
          <a:off x="1859581" y="3025196"/>
          <a:ext cx="300201" cy="300201"/>
        </a:xfrm>
        <a:prstGeom prst="ellips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BACDB871-3435-41CB-A34A-EA9CCA7FF291}">
      <dsp:nvSpPr>
        <dsp:cNvPr id="0" name=""/>
        <dsp:cNvSpPr/>
      </dsp:nvSpPr>
      <dsp:spPr>
        <a:xfrm>
          <a:off x="2009682" y="3175296"/>
          <a:ext cx="1384262" cy="218375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9071" tIns="0" rIns="0" bIns="0" numCol="1" spcCol="1270" anchor="t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400" b="1" kern="1200" dirty="0" smtClean="0"/>
            <a:t>Opetuksen monipuolistuminen</a:t>
          </a:r>
          <a:endParaRPr lang="fi-FI" sz="1400" b="1" kern="1200" dirty="0"/>
        </a:p>
      </dsp:txBody>
      <dsp:txXfrm>
        <a:off x="2009682" y="3175296"/>
        <a:ext cx="1384262" cy="2183757"/>
      </dsp:txXfrm>
    </dsp:sp>
    <dsp:sp modelId="{FD14CE0C-DED1-4AF0-A363-982C24970EAD}">
      <dsp:nvSpPr>
        <dsp:cNvPr id="0" name=""/>
        <dsp:cNvSpPr/>
      </dsp:nvSpPr>
      <dsp:spPr>
        <a:xfrm>
          <a:off x="3193810" y="2229870"/>
          <a:ext cx="400268" cy="400268"/>
        </a:xfrm>
        <a:prstGeom prst="ellips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5F3B6025-44D4-4D65-9E46-3D8369B8ED64}">
      <dsp:nvSpPr>
        <dsp:cNvPr id="0" name=""/>
        <dsp:cNvSpPr/>
      </dsp:nvSpPr>
      <dsp:spPr>
        <a:xfrm>
          <a:off x="3393944" y="2430004"/>
          <a:ext cx="1609413" cy="292904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2094" tIns="0" rIns="0" bIns="0" numCol="1" spcCol="1270" anchor="t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400" b="1" kern="1200" dirty="0" smtClean="0"/>
            <a:t>Toimintatapojen kehittyminen</a:t>
          </a:r>
          <a:endParaRPr lang="fi-FI" sz="1400" b="1" kern="1200" dirty="0"/>
        </a:p>
      </dsp:txBody>
      <dsp:txXfrm>
        <a:off x="3393944" y="2430004"/>
        <a:ext cx="1609413" cy="2929049"/>
      </dsp:txXfrm>
    </dsp:sp>
    <dsp:sp modelId="{5DA80068-65D7-4D4D-B7E7-F2FCDC9823FA}">
      <dsp:nvSpPr>
        <dsp:cNvPr id="0" name=""/>
        <dsp:cNvSpPr/>
      </dsp:nvSpPr>
      <dsp:spPr>
        <a:xfrm>
          <a:off x="4744851" y="1608620"/>
          <a:ext cx="517013" cy="517013"/>
        </a:xfrm>
        <a:prstGeom prst="ellips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B505ECF0-77BA-4A41-A540-1FDCB9A70A49}">
      <dsp:nvSpPr>
        <dsp:cNvPr id="0" name=""/>
        <dsp:cNvSpPr/>
      </dsp:nvSpPr>
      <dsp:spPr>
        <a:xfrm>
          <a:off x="5003358" y="1867127"/>
          <a:ext cx="1667786" cy="349192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3955" tIns="0" rIns="0" bIns="0" numCol="1" spcCol="1270" anchor="t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400" b="1" kern="1200" dirty="0" smtClean="0"/>
            <a:t>Pedagogisten ratkaisujen kehittyminen</a:t>
          </a:r>
          <a:endParaRPr lang="fi-FI" sz="1400" b="1" kern="1200" dirty="0"/>
        </a:p>
      </dsp:txBody>
      <dsp:txXfrm>
        <a:off x="5003358" y="1867127"/>
        <a:ext cx="1667786" cy="3491927"/>
      </dsp:txXfrm>
    </dsp:sp>
    <dsp:sp modelId="{3C3CE753-91B6-47E5-AAB8-A6279987AD92}">
      <dsp:nvSpPr>
        <dsp:cNvPr id="0" name=""/>
        <dsp:cNvSpPr/>
      </dsp:nvSpPr>
      <dsp:spPr>
        <a:xfrm>
          <a:off x="6341757" y="1193758"/>
          <a:ext cx="658775" cy="658775"/>
        </a:xfrm>
        <a:prstGeom prst="ellips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BA44A71-F3D2-4F7B-95CC-FE7115138591}">
      <dsp:nvSpPr>
        <dsp:cNvPr id="0" name=""/>
        <dsp:cNvSpPr/>
      </dsp:nvSpPr>
      <dsp:spPr>
        <a:xfrm>
          <a:off x="6671144" y="1523146"/>
          <a:ext cx="1667786" cy="383590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9072" tIns="0" rIns="0" bIns="0" numCol="1" spcCol="1270" anchor="t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400" b="1" kern="1200" dirty="0" smtClean="0"/>
            <a:t>Innovatiivisten oppimisympäristöjen kehittyminen</a:t>
          </a:r>
          <a:endParaRPr lang="fi-FI" sz="1400" b="1" kern="1200" dirty="0"/>
        </a:p>
      </dsp:txBody>
      <dsp:txXfrm>
        <a:off x="6671144" y="1523146"/>
        <a:ext cx="1667786" cy="383590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arrow2">
  <dgm:title val=""/>
  <dgm:desc val=""/>
  <dgm:catLst>
    <dgm:cat type="process" pri="2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arrowDiagram">
    <dgm:varLst>
      <dgm:chMax val="5"/>
      <dgm:dir/>
      <dgm:resizeHandles val="exact"/>
    </dgm:varLst>
    <dgm:alg type="composite">
      <dgm:param type="ar" val="1.6"/>
    </dgm:alg>
    <dgm:shape xmlns:r="http://schemas.openxmlformats.org/officeDocument/2006/relationships" r:blip="">
      <dgm:adjLst/>
    </dgm:shape>
    <dgm:presOf/>
    <dgm:constrLst>
      <dgm:constr type="l" for="ch" forName="arrow"/>
      <dgm:constr type="t" for="ch" forName="arrow"/>
      <dgm:constr type="w" for="ch" forName="arrow" refType="w"/>
      <dgm:constr type="h" for="ch" forName="arrow" refType="h"/>
      <dgm:constr type="ctrX" for="ch" forName="arrowDiagram1" refType="w" fact="0.5"/>
      <dgm:constr type="ctrY" for="ch" forName="arrowDiagram1" refType="h" fact="0.5"/>
      <dgm:constr type="w" for="ch" forName="arrowDiagram1" refType="w"/>
      <dgm:constr type="h" for="ch" forName="arrowDiagram1" refType="h"/>
      <dgm:constr type="ctrX" for="ch" forName="arrowDiagram2" refType="w" fact="0.5"/>
      <dgm:constr type="ctrY" for="ch" forName="arrowDiagram2" refType="h" fact="0.5"/>
      <dgm:constr type="w" for="ch" forName="arrowDiagram2" refType="w"/>
      <dgm:constr type="h" for="ch" forName="arrowDiagram2" refType="h"/>
      <dgm:constr type="ctrX" for="ch" forName="arrowDiagram3" refType="w" fact="0.5"/>
      <dgm:constr type="ctrY" for="ch" forName="arrowDiagram3" refType="h" fact="0.5"/>
      <dgm:constr type="w" for="ch" forName="arrowDiagram3" refType="w"/>
      <dgm:constr type="h" for="ch" forName="arrowDiagram3" refType="h"/>
      <dgm:constr type="ctrX" for="ch" forName="arrowDiagram4" refType="w" fact="0.5"/>
      <dgm:constr type="ctrY" for="ch" forName="arrowDiagram4" refType="h" fact="0.5"/>
      <dgm:constr type="w" for="ch" forName="arrowDiagram4" refType="w"/>
      <dgm:constr type="h" for="ch" forName="arrowDiagram4" refType="h"/>
      <dgm:constr type="ctrX" for="ch" forName="arrowDiagram5" refType="w" fact="0.5"/>
      <dgm:constr type="ctrY" for="ch" forName="arrowDiagram5" refType="h" fact="0.5"/>
      <dgm:constr type="w" for="ch" forName="arrowDiagram5" refType="w"/>
      <dgm:constr type="h" for="ch" forName="arrowDiagram5" refType="h"/>
    </dgm:constrLst>
    <dgm:ruleLst/>
    <dgm:choose name="Name0">
      <dgm:if name="Name1" axis="ch" ptType="node" func="cnt" op="gte" val="1">
        <dgm:layoutNode name="arrow" styleLbl="bgShp">
          <dgm:alg type="sp"/>
          <dgm:shape xmlns:r="http://schemas.openxmlformats.org/officeDocument/2006/relationships" type="swooshArrow" r:blip="">
            <dgm:adjLst>
              <dgm:adj idx="2" val="0.25"/>
            </dgm:adjLst>
          </dgm:shape>
          <dgm:presOf/>
          <dgm:constrLst/>
          <dgm:ruleLst/>
        </dgm:layoutNode>
        <dgm:choose name="Name2">
          <dgm:if name="Name3" axis="ch" ptType="node" func="cnt" op="lt" val="1"/>
          <dgm:if name="Name4" axis="ch" ptType="node" func="cnt" op="equ" val="1">
            <dgm:layoutNode name="arrowDiagram1">
              <dgm:varLst>
                <dgm:bulletEnabled val="1"/>
              </dgm:varLst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ctrX" for="ch" forName="bullet1" refType="w" fact="0.8"/>
                <dgm:constr type="ctrY" for="ch" forName="bullet1" refType="h" fact="0.262"/>
                <dgm:constr type="w" for="ch" forName="bullet1" refType="w" fact="0.074"/>
                <dgm:constr type="h" for="ch" forName="bullet1" refType="w" refFor="ch" refForName="bullet1"/>
                <dgm:constr type="r" for="ch" forName="textBox1" refType="ctrX" refFor="ch" refForName="bullet1"/>
                <dgm:constr type="t" for="ch" forName="textBox1" refType="ctrY" refFor="ch" refForName="bullet1"/>
                <dgm:constr type="w" for="ch" forName="textBox1" refType="w" fact="0.4"/>
                <dgm:constr type="h" for="ch" forName="textBox1" refType="h" fact="0.738"/>
                <dgm:constr type="userA" refType="h" refFor="ch" refForName="bullet1" fact="0.53"/>
                <dgm:constr type="rMarg" for="ch" forName="textBox1" refType="userA" fact="2.834"/>
                <dgm:constr type="primFontSz" for="ch" ptType="node" op="equ" val="65"/>
              </dgm:constrLst>
              <dgm:ruleLst/>
              <dgm:forEach name="Name5" axis="ch" ptType="node" cnt="1">
                <dgm:layoutNode name="bullet1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1" styleLbl="revTx">
                  <dgm:varLst>
                    <dgm:bulletEnabled val="1"/>
                  </dgm:varLst>
                  <dgm:alg type="tx">
                    <dgm:param type="txAnchorVert" val="t"/>
                    <dgm:param type="parTxLTRAlign" val="r"/>
                    <dgm:param type="parTxRTLAlign" val="r"/>
                  </dgm:alg>
                  <dgm:shape xmlns:r="http://schemas.openxmlformats.org/officeDocument/2006/relationships" type="round2DiagRect" r:blip="">
                    <dgm:adjLst/>
                  </dgm:shape>
                  <dgm:presOf axis="desOrSelf" ptType="node"/>
                  <dgm:constrLst>
                    <dgm:constr type="lMarg"/>
                    <dgm:constr type="tMarg"/>
                    <dgm:constr type="bMarg"/>
                  </dgm:constrLst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6" axis="ch" ptType="node" func="cnt" op="equ" val="2">
            <dgm:layoutNode name="arrowDiagram2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7">
                <dgm:if name="Name8" func="var" arg="dir" op="equ" val="norm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l" for="ch" forName="textBox2a" refType="ctrX" refFor="ch" refForName="bullet2a"/>
                    <dgm:constr type="t" for="ch" forName="textBox2a" refType="ctrY" refFor="ch" refForName="bullet2a"/>
                    <dgm:constr type="w" for="ch" forName="textBox2a" refType="w" fact="0.325"/>
                    <dgm:constr type="h" for="ch" forName="textBox2a" refType="h" fact="0.427"/>
                    <dgm:constr type="userA" refType="h" refFor="ch" refForName="bullet2a" fact="0.53"/>
                    <dgm:constr type="l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l" for="ch" forName="textBox2b" refType="ctrX" refFor="ch" refForName="bullet2b"/>
                    <dgm:constr type="t" for="ch" forName="textBox2b" refType="ctrY" refFor="ch" refForName="bullet2b"/>
                    <dgm:constr type="w" for="ch" forName="textBox2b" refType="w" fact="0.325"/>
                    <dgm:constr type="h" for="ch" forName="textBox2b" refType="h" fact="0.662"/>
                    <dgm:constr type="userB" refType="h" refFor="ch" refForName="bullet2b" fact="0.53"/>
                    <dgm:constr type="lMarg" for="ch" forName="textBox2b" refType="userB" fact="2.834"/>
                    <dgm:constr type="primFontSz" for="ch" ptType="node" op="equ" val="65"/>
                  </dgm:constrLst>
                </dgm:if>
                <dgm:else name="Name9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r" for="ch" forName="textBox2a" refType="ctrX" refFor="ch" refForName="bullet2a"/>
                    <dgm:constr type="b" for="ch" forName="textBox2a" refType="ctrY" refFor="ch" refForName="bullet2a"/>
                    <dgm:constr type="w" for="ch" forName="textBox2a" refType="w" fact="0.25"/>
                    <dgm:constr type="h" for="ch" forName="textBox2a" refType="h" fact="0.573"/>
                    <dgm:constr type="userA" refType="h" refFor="ch" refForName="bullet2a" fact="0.53"/>
                    <dgm:constr type="r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r" for="ch" forName="textBox2b" refType="ctrX" refFor="ch" refForName="bullet2b"/>
                    <dgm:constr type="b" for="ch" forName="textBox2b" refType="ctrY" refFor="ch" refForName="bullet2b"/>
                    <dgm:constr type="w" for="ch" forName="textBox2b" refType="w" fact="0.28"/>
                    <dgm:constr type="h" for="ch" forName="textBox2b" refType="h" fact="0.338"/>
                    <dgm:constr type="userB" refType="h" refFor="ch" refForName="bullet2b" fact="0.53"/>
                    <dgm:constr type="rMarg" for="ch" forName="textBox2b" refType="userB" fact="2.834"/>
                    <dgm:constr type="primFontSz" for="ch" ptType="node" op="equ" val="65"/>
                  </dgm:constrLst>
                </dgm:else>
              </dgm:choose>
              <dgm:ruleLst/>
              <dgm:forEach name="Name10" axis="ch" ptType="node" cnt="1">
                <dgm:layoutNode name="bullet2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a" styleLbl="revTx">
                  <dgm:varLst>
                    <dgm:bulletEnabled val="1"/>
                  </dgm:varLst>
                  <dgm:choose name="Name11">
                    <dgm:if name="Name12" func="var" arg="dir" op="equ" val="norm">
                      <dgm:choose name="Name13">
                        <dgm:if name="Name1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6">
                      <dgm:choose name="Name17">
                        <dgm:if name="Name1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">
                    <dgm:if name="Name2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23" axis="ch" ptType="node" st="2" cnt="1">
                <dgm:layoutNode name="bullet2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b" styleLbl="revTx">
                  <dgm:varLst>
                    <dgm:bulletEnabled val="1"/>
                  </dgm:varLst>
                  <dgm:choose name="Name24">
                    <dgm:if name="Name25" func="var" arg="dir" op="equ" val="norm">
                      <dgm:choose name="Name26">
                        <dgm:if name="Name2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2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29">
                      <dgm:choose name="Name30">
                        <dgm:if name="Name3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3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33">
                    <dgm:if name="Name3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3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36" axis="ch" ptType="node" func="cnt" op="equ" val="3">
            <dgm:layoutNode name="arrowDiagram3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37">
                <dgm:if name="Name38" func="var" arg="dir" op="equ" val="norm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l" for="ch" forName="textBox3a" refType="ctrX" refFor="ch" refForName="bullet3a"/>
                    <dgm:constr type="t" for="ch" forName="textBox3a" refType="ctrY" refFor="ch" refForName="bullet3a"/>
                    <dgm:constr type="w" for="ch" forName="textBox3a" refType="w" fact="0.233"/>
                    <dgm:constr type="h" for="ch" forName="textBox3a" refType="h" fact="0.289"/>
                    <dgm:constr type="userA" refType="h" refFor="ch" refForName="bullet3a" fact="0.53"/>
                    <dgm:constr type="l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l" for="ch" forName="textBox3b" refType="ctrX" refFor="ch" refForName="bullet3b"/>
                    <dgm:constr type="t" for="ch" forName="textBox3b" refType="ctrY" refFor="ch" refForName="bullet3b"/>
                    <dgm:constr type="w" for="ch" forName="textBox3b" refType="w" fact="0.24"/>
                    <dgm:constr type="h" for="ch" forName="textBox3b" refType="h" fact="0.544"/>
                    <dgm:constr type="userB" refType="h" refFor="ch" refForName="bullet3b" fact="0.53"/>
                    <dgm:constr type="l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l" for="ch" forName="textBox3c" refType="ctrX" refFor="ch" refForName="bullet3c"/>
                    <dgm:constr type="t" for="ch" forName="textBox3c" refType="ctrY" refFor="ch" refForName="bullet3c"/>
                    <dgm:constr type="w" for="ch" forName="textBox3c" refType="w" fact="0.24"/>
                    <dgm:constr type="h" for="ch" forName="textBox3c" refType="h" fact="0.695"/>
                    <dgm:constr type="userC" refType="h" refFor="ch" refForName="bullet3c" fact="0.53"/>
                    <dgm:constr type="lMarg" for="ch" forName="textBox3c" refType="userC" fact="2.834"/>
                    <dgm:constr type="primFontSz" for="ch" ptType="node" op="equ" val="65"/>
                  </dgm:constrLst>
                </dgm:if>
                <dgm:else name="Name39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r" for="ch" forName="textBox3a" refType="ctrX" refFor="ch" refForName="bullet3a"/>
                    <dgm:constr type="b" for="ch" forName="textBox3a" refType="ctrY" refFor="ch" refForName="bullet3a"/>
                    <dgm:constr type="w" for="ch" forName="textBox3a" refType="w" fact="0.14"/>
                    <dgm:constr type="h" for="ch" forName="textBox3a" refType="h" fact="0.711"/>
                    <dgm:constr type="userA" refType="h" refFor="ch" refForName="bullet3a" fact="0.53"/>
                    <dgm:constr type="r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r" for="ch" forName="textBox3b" refType="ctrX" refFor="ch" refForName="bullet3b"/>
                    <dgm:constr type="b" for="ch" forName="textBox3b" refType="ctrY" refFor="ch" refForName="bullet3b"/>
                    <dgm:constr type="w" for="ch" forName="textBox3b" refType="w" fact="0.24"/>
                    <dgm:constr type="h" for="ch" forName="textBox3b" refType="h" fact="0.456"/>
                    <dgm:constr type="userB" refType="h" refFor="ch" refForName="bullet3b" fact="0.53"/>
                    <dgm:constr type="r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r" for="ch" forName="textBox3c" refType="ctrX" refFor="ch" refForName="bullet3c"/>
                    <dgm:constr type="b" for="ch" forName="textBox3c" refType="ctrY" refFor="ch" refForName="bullet3c"/>
                    <dgm:constr type="w" for="ch" forName="textBox3c" refType="w" fact="0.24"/>
                    <dgm:constr type="h" for="ch" forName="textBox3c" refType="h" fact="0.305"/>
                    <dgm:constr type="userC" refType="h" refFor="ch" refForName="bullet3c" fact="0.53"/>
                    <dgm:constr type="rMarg" for="ch" forName="textBox3c" refType="userC" fact="2.834"/>
                    <dgm:constr type="primFontSz" for="ch" ptType="node" op="equ" val="65"/>
                  </dgm:constrLst>
                </dgm:else>
              </dgm:choose>
              <dgm:ruleLst/>
              <dgm:forEach name="Name40" axis="ch" ptType="node" cnt="1">
                <dgm:layoutNode name="bullet3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a" styleLbl="revTx">
                  <dgm:varLst>
                    <dgm:bulletEnabled val="1"/>
                  </dgm:varLst>
                  <dgm:choose name="Name41">
                    <dgm:if name="Name42" func="var" arg="dir" op="equ" val="norm">
                      <dgm:choose name="Name43">
                        <dgm:if name="Name4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4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46">
                      <dgm:choose name="Name47">
                        <dgm:if name="Name4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4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50">
                    <dgm:if name="Name5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5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53" axis="ch" ptType="node" st="2" cnt="1">
                <dgm:layoutNode name="bullet3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b" styleLbl="revTx">
                  <dgm:varLst>
                    <dgm:bulletEnabled val="1"/>
                  </dgm:varLst>
                  <dgm:choose name="Name54">
                    <dgm:if name="Name55" func="var" arg="dir" op="equ" val="norm">
                      <dgm:choose name="Name56">
                        <dgm:if name="Name5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5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59">
                      <dgm:choose name="Name60">
                        <dgm:if name="Name6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6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63">
                    <dgm:if name="Name6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6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66" axis="ch" ptType="node" st="3" cnt="1">
                <dgm:layoutNode name="bullet3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c" styleLbl="revTx">
                  <dgm:varLst>
                    <dgm:bulletEnabled val="1"/>
                  </dgm:varLst>
                  <dgm:choose name="Name67">
                    <dgm:if name="Name68" func="var" arg="dir" op="equ" val="norm">
                      <dgm:choose name="Name69">
                        <dgm:if name="Name7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7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72">
                      <dgm:choose name="Name73">
                        <dgm:if name="Name7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7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76">
                    <dgm:if name="Name7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7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79" axis="ch" ptType="node" func="cnt" op="equ" val="4">
            <dgm:layoutNode name="arrowDiagram4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80">
                <dgm:if name="Name81" func="var" arg="dir" op="equ" val="norm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l" for="ch" forName="textBox4a" refType="ctrX" refFor="ch" refForName="bullet4a"/>
                    <dgm:constr type="t" for="ch" forName="textBox4a" refType="ctrY" refFor="ch" refForName="bullet4a"/>
                    <dgm:constr type="w" for="ch" forName="textBox4a" refType="w" fact="0.171"/>
                    <dgm:constr type="h" for="ch" forName="textBox4a" refType="h" fact="0.238"/>
                    <dgm:constr type="userA" refType="h" refFor="ch" refForName="bullet4a" fact="0.53"/>
                    <dgm:constr type="l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l" for="ch" forName="textBox4b" refType="ctrX" refFor="ch" refForName="bullet4b"/>
                    <dgm:constr type="t" for="ch" forName="textBox4b" refType="ctrY" refFor="ch" refForName="bullet4b"/>
                    <dgm:constr type="w" for="ch" forName="textBox4b" refType="w" fact="0.21"/>
                    <dgm:constr type="h" for="ch" forName="textBox4b" refType="h" fact="0.457"/>
                    <dgm:constr type="userB" refType="h" refFor="ch" refForName="bullet4b" fact="0.53"/>
                    <dgm:constr type="l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l" for="ch" forName="textBox4c" refType="ctrX" refFor="ch" refForName="bullet4c"/>
                    <dgm:constr type="t" for="ch" forName="textBox4c" refType="ctrY" refFor="ch" refForName="bullet4c"/>
                    <dgm:constr type="w" for="ch" forName="textBox4c" refType="w" fact="0.21"/>
                    <dgm:constr type="h" for="ch" forName="textBox4c" refType="h" fact="0.618"/>
                    <dgm:constr type="userC" refType="h" refFor="ch" refForName="bullet4c" fact="0.53"/>
                    <dgm:constr type="l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l" for="ch" forName="textBox4d" refType="ctrX" refFor="ch" refForName="bullet4d"/>
                    <dgm:constr type="t" for="ch" forName="textBox4d" refType="ctrY" refFor="ch" refForName="bullet4d"/>
                    <dgm:constr type="w" for="ch" forName="textBox4d" refType="w" fact="0.21"/>
                    <dgm:constr type="h" for="ch" forName="textBox4d" refType="h" fact="0.717"/>
                    <dgm:constr type="userD" refType="h" refFor="ch" refForName="bullet4d" fact="0.53"/>
                    <dgm:constr type="lMarg" for="ch" forName="textBox4d" refType="userD" fact="2.834"/>
                    <dgm:constr type="primFontSz" for="ch" ptType="node" op="equ" val="65"/>
                  </dgm:constrLst>
                </dgm:if>
                <dgm:else name="Name82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r" for="ch" forName="textBox4a" refType="ctrX" refFor="ch" refForName="bullet4a"/>
                    <dgm:constr type="b" for="ch" forName="textBox4a" refType="ctrY" refFor="ch" refForName="bullet4a"/>
                    <dgm:constr type="w" for="ch" forName="textBox4a" refType="w" fact="0.11"/>
                    <dgm:constr type="h" for="ch" forName="textBox4a" refType="h" fact="0.762"/>
                    <dgm:constr type="userA" refType="h" refFor="ch" refForName="bullet4a" fact="0.53"/>
                    <dgm:constr type="r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r" for="ch" forName="textBox4b" refType="ctrX" refFor="ch" refForName="bullet4b"/>
                    <dgm:constr type="b" for="ch" forName="textBox4b" refType="ctrY" refFor="ch" refForName="bullet4b"/>
                    <dgm:constr type="w" for="ch" forName="textBox4b" refType="w" fact="0.171"/>
                    <dgm:constr type="h" for="ch" forName="textBox4b" refType="h" fact="0.543"/>
                    <dgm:constr type="userB" refType="h" refFor="ch" refForName="bullet4b" fact="0.53"/>
                    <dgm:constr type="r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r" for="ch" forName="textBox4c" refType="ctrX" refFor="ch" refForName="bullet4c"/>
                    <dgm:constr type="b" for="ch" forName="textBox4c" refType="ctrY" refFor="ch" refForName="bullet4c"/>
                    <dgm:constr type="w" for="ch" forName="textBox4c" refType="w" fact="0.21"/>
                    <dgm:constr type="h" for="ch" forName="textBox4c" refType="h" fact="0.382"/>
                    <dgm:constr type="userC" refType="h" refFor="ch" refForName="bullet4c" fact="0.53"/>
                    <dgm:constr type="r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r" for="ch" forName="textBox4d" refType="ctrX" refFor="ch" refForName="bullet4d"/>
                    <dgm:constr type="b" for="ch" forName="textBox4d" refType="ctrY" refFor="ch" refForName="bullet4d"/>
                    <dgm:constr type="w" for="ch" forName="textBox4d" refType="w" fact="0.21"/>
                    <dgm:constr type="h" for="ch" forName="textBox4d" refType="h" fact="0.283"/>
                    <dgm:constr type="userD" refType="h" refFor="ch" refForName="bullet4d" fact="0.53"/>
                    <dgm:constr type="rMarg" for="ch" forName="textBox4d" refType="userD" fact="2.834"/>
                    <dgm:constr type="primFontSz" for="ch" ptType="node" op="equ" val="65"/>
                  </dgm:constrLst>
                </dgm:else>
              </dgm:choose>
              <dgm:ruleLst/>
              <dgm:forEach name="Name83" axis="ch" ptType="node" cnt="1">
                <dgm:layoutNode name="bullet4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a" styleLbl="revTx">
                  <dgm:varLst>
                    <dgm:bulletEnabled val="1"/>
                  </dgm:varLst>
                  <dgm:choose name="Name84">
                    <dgm:if name="Name85" func="var" arg="dir" op="equ" val="norm">
                      <dgm:choose name="Name86">
                        <dgm:if name="Name8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8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89">
                      <dgm:choose name="Name90">
                        <dgm:if name="Name9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9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93">
                    <dgm:if name="Name9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9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96" axis="ch" ptType="node" st="2" cnt="1">
                <dgm:layoutNode name="bullet4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b" styleLbl="revTx">
                  <dgm:varLst>
                    <dgm:bulletEnabled val="1"/>
                  </dgm:varLst>
                  <dgm:choose name="Name97">
                    <dgm:if name="Name98" func="var" arg="dir" op="equ" val="norm">
                      <dgm:choose name="Name99">
                        <dgm:if name="Name10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0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0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06">
                    <dgm:if name="Name10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0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09" axis="ch" ptType="node" st="3" cnt="1">
                <dgm:layoutNode name="bullet4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c" styleLbl="revTx">
                  <dgm:varLst>
                    <dgm:bulletEnabled val="1"/>
                  </dgm:varLst>
                  <dgm:choose name="Name110">
                    <dgm:if name="Name111" func="var" arg="dir" op="equ" val="norm">
                      <dgm:choose name="Name112">
                        <dgm:if name="Name11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1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15">
                      <dgm:choose name="Name116">
                        <dgm:if name="Name11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1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19">
                    <dgm:if name="Name12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2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22" axis="ch" ptType="node" st="4" cnt="1">
                <dgm:layoutNode name="bullet4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d" styleLbl="revTx">
                  <dgm:varLst>
                    <dgm:bulletEnabled val="1"/>
                  </dgm:varLst>
                  <dgm:choose name="Name123">
                    <dgm:if name="Name124" func="var" arg="dir" op="equ" val="norm">
                      <dgm:choose name="Name125">
                        <dgm:if name="Name12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2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28">
                      <dgm:choose name="Name129">
                        <dgm:if name="Name13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3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32">
                    <dgm:if name="Name13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3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else name="Name135">
            <dgm:layoutNode name="arrowDiagram5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136">
                <dgm:if name="Name137" func="var" arg="dir" op="equ" val="norm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l" for="ch" forName="textBox5a" refType="ctrX" refFor="ch" refForName="bullet5a"/>
                    <dgm:constr type="t" for="ch" forName="textBox5a" refType="ctrY" refFor="ch" refForName="bullet5a"/>
                    <dgm:constr type="w" for="ch" forName="textBox5a" refType="w" fact="0.131"/>
                    <dgm:constr type="h" for="ch" forName="textBox5a" refType="h" fact="0.238"/>
                    <dgm:constr type="userA" refType="h" refFor="ch" refForName="bullet5a" fact="0.53"/>
                    <dgm:constr type="l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l" for="ch" forName="textBox5b" refType="ctrX" refFor="ch" refForName="bullet5b"/>
                    <dgm:constr type="t" for="ch" forName="textBox5b" refType="ctrY" refFor="ch" refForName="bullet5b"/>
                    <dgm:constr type="w" for="ch" forName="textBox5b" refType="w" fact="0.166"/>
                    <dgm:constr type="h" for="ch" forName="textBox5b" refType="h" fact="0.419"/>
                    <dgm:constr type="userB" refType="h" refFor="ch" refForName="bullet5b" fact="0.53"/>
                    <dgm:constr type="l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l" for="ch" forName="textBox5c" refType="ctrX" refFor="ch" refForName="bullet5c"/>
                    <dgm:constr type="t" for="ch" forName="textBox5c" refType="ctrY" refFor="ch" refForName="bullet5c"/>
                    <dgm:constr type="w" for="ch" forName="textBox5c" refType="w" fact="0.193"/>
                    <dgm:constr type="h" for="ch" forName="textBox5c" refType="h" fact="0.562"/>
                    <dgm:constr type="userC" refType="h" refFor="ch" refForName="bullet5c" fact="0.53"/>
                    <dgm:constr type="l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l" for="ch" forName="textBox5d" refType="ctrX" refFor="ch" refForName="bullet5d"/>
                    <dgm:constr type="t" for="ch" forName="textBox5d" refType="ctrY" refFor="ch" refForName="bullet5d"/>
                    <dgm:constr type="w" for="ch" forName="textBox5d" refType="w" fact="0.2"/>
                    <dgm:constr type="h" for="ch" forName="textBox5d" refType="h" fact="0.67"/>
                    <dgm:constr type="userD" refType="h" refFor="ch" refForName="bullet5d" fact="0.53"/>
                    <dgm:constr type="l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l" for="ch" forName="textBox5e" refType="ctrX" refFor="ch" refForName="bullet5e"/>
                    <dgm:constr type="t" for="ch" forName="textBox5e" refType="ctrY" refFor="ch" refForName="bullet5e"/>
                    <dgm:constr type="w" for="ch" forName="textBox5e" refType="w" fact="0.2"/>
                    <dgm:constr type="h" for="ch" forName="textBox5e" refType="h" fact="0.736"/>
                    <dgm:constr type="userE" refType="h" refFor="ch" refForName="bullet5e" fact="0.53"/>
                    <dgm:constr type="lMarg" for="ch" forName="textBox5e" refType="userE" fact="2.834"/>
                    <dgm:constr type="primFontSz" for="ch" ptType="node" op="equ" val="65"/>
                  </dgm:constrLst>
                </dgm:if>
                <dgm:else name="Name138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r" for="ch" forName="textBox5a" refType="ctrX" refFor="ch" refForName="bullet5a"/>
                    <dgm:constr type="b" for="ch" forName="textBox5a" refType="ctrY" refFor="ch" refForName="bullet5a"/>
                    <dgm:constr type="w" for="ch" forName="textBox5a" refType="w" fact="0.11"/>
                    <dgm:constr type="h" for="ch" forName="textBox5a" refType="h" fact="0.762"/>
                    <dgm:constr type="userA" refType="h" refFor="ch" refForName="bullet5a" fact="0.53"/>
                    <dgm:constr type="r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r" for="ch" forName="textBox5b" refType="ctrX" refFor="ch" refForName="bullet5b"/>
                    <dgm:constr type="b" for="ch" forName="textBox5b" refType="ctrY" refFor="ch" refForName="bullet5b"/>
                    <dgm:constr type="w" for="ch" forName="textBox5b" refType="w" fact="0.131"/>
                    <dgm:constr type="h" for="ch" forName="textBox5b" refType="h" fact="0.581"/>
                    <dgm:constr type="userB" refType="h" refFor="ch" refForName="bullet5b" fact="0.53"/>
                    <dgm:constr type="r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r" for="ch" forName="textBox5c" refType="ctrX" refFor="ch" refForName="bullet5c"/>
                    <dgm:constr type="b" for="ch" forName="textBox5c" refType="ctrY" refFor="ch" refForName="bullet5c"/>
                    <dgm:constr type="w" for="ch" forName="textBox5c" refType="w" fact="0.166"/>
                    <dgm:constr type="h" for="ch" forName="textBox5c" refType="h" fact="0.438"/>
                    <dgm:constr type="userC" refType="h" refFor="ch" refForName="bullet5c" fact="0.53"/>
                    <dgm:constr type="r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r" for="ch" forName="textBox5d" refType="ctrX" refFor="ch" refForName="bullet5d"/>
                    <dgm:constr type="b" for="ch" forName="textBox5d" refType="ctrY" refFor="ch" refForName="bullet5d"/>
                    <dgm:constr type="w" for="ch" forName="textBox5d" refType="w" fact="0.193"/>
                    <dgm:constr type="h" for="ch" forName="textBox5d" refType="h" fact="0.33"/>
                    <dgm:constr type="userD" refType="h" refFor="ch" refForName="bullet5d" fact="0.53"/>
                    <dgm:constr type="r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r" for="ch" forName="textBox5e" refType="ctrX" refFor="ch" refForName="bullet5e"/>
                    <dgm:constr type="b" for="ch" forName="textBox5e" refType="ctrY" refFor="ch" refForName="bullet5e"/>
                    <dgm:constr type="w" for="ch" forName="textBox5e" refType="w" fact="0.2"/>
                    <dgm:constr type="h" for="ch" forName="textBox5e" refType="h" fact="0.264"/>
                    <dgm:constr type="userE" refType="h" refFor="ch" refForName="bullet5e" fact="0.53"/>
                    <dgm:constr type="rMarg" for="ch" forName="textBox5e" refType="userE" fact="2.834"/>
                    <dgm:constr type="primFontSz" for="ch" ptType="node" op="equ" val="65"/>
                  </dgm:constrLst>
                </dgm:else>
              </dgm:choose>
              <dgm:ruleLst/>
              <dgm:forEach name="Name139" axis="ch" ptType="node" cnt="1">
                <dgm:layoutNode name="bullet5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a" styleLbl="revTx">
                  <dgm:varLst>
                    <dgm:bulletEnabled val="1"/>
                  </dgm:varLst>
                  <dgm:choose name="Name140">
                    <dgm:if name="Name141" func="var" arg="dir" op="equ" val="norm">
                      <dgm:choose name="Name142">
                        <dgm:if name="Name14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4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45">
                      <dgm:choose name="Name146">
                        <dgm:if name="Name14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4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49">
                    <dgm:if name="Name15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5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52" axis="ch" ptType="node" st="2" cnt="1">
                <dgm:layoutNode name="bullet5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b" styleLbl="revTx">
                  <dgm:varLst>
                    <dgm:bulletEnabled val="1"/>
                  </dgm:varLst>
                  <dgm:choose name="Name153">
                    <dgm:if name="Name154" func="var" arg="dir" op="equ" val="norm">
                      <dgm:choose name="Name155">
                        <dgm:if name="Name15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58">
                      <dgm:choose name="Name159">
                        <dgm:if name="Name16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6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62">
                    <dgm:if name="Name16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6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65" axis="ch" ptType="node" st="3" cnt="1">
                <dgm:layoutNode name="bullet5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c" styleLbl="revTx">
                  <dgm:varLst>
                    <dgm:bulletEnabled val="1"/>
                  </dgm:varLst>
                  <dgm:choose name="Name166">
                    <dgm:if name="Name167" func="var" arg="dir" op="equ" val="norm">
                      <dgm:choose name="Name168">
                        <dgm:if name="Name169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70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71">
                      <dgm:choose name="Name172">
                        <dgm:if name="Name173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74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75">
                    <dgm:if name="Name176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77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78" axis="ch" ptType="node" st="4" cnt="1">
                <dgm:layoutNode name="bullet5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d" styleLbl="revTx">
                  <dgm:varLst>
                    <dgm:bulletEnabled val="1"/>
                  </dgm:varLst>
                  <dgm:choose name="Name179">
                    <dgm:if name="Name180" func="var" arg="dir" op="equ" val="norm">
                      <dgm:choose name="Name181">
                        <dgm:if name="Name182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83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84">
                      <dgm:choose name="Name185">
                        <dgm:if name="Name186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87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88">
                    <dgm:if name="Name189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90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91" axis="ch" ptType="node" st="5" cnt="1">
                <dgm:layoutNode name="bullet5e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e" styleLbl="revTx">
                  <dgm:varLst>
                    <dgm:bulletEnabled val="1"/>
                  </dgm:varLst>
                  <dgm:choose name="Name192">
                    <dgm:if name="Name193" func="var" arg="dir" op="equ" val="norm">
                      <dgm:choose name="Name194">
                        <dgm:if name="Name195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96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97">
                      <dgm:choose name="Name198">
                        <dgm:if name="Name199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200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1">
                    <dgm:if name="Name202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03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else>
        </dgm:choose>
      </dgm:if>
      <dgm:else name="Name204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7526" cy="4943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9524" tIns="44762" rIns="89524" bIns="44762" numCol="1" anchor="t" anchorCtr="0" compatLnSpc="1">
            <a:prstTxWarp prst="textNoShape">
              <a:avLst/>
            </a:prstTxWarp>
          </a:bodyPr>
          <a:lstStyle>
            <a:lvl1pPr algn="l" defTabSz="895486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6731" y="0"/>
            <a:ext cx="2917526" cy="4943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9524" tIns="44762" rIns="89524" bIns="44762" numCol="1" anchor="t" anchorCtr="0" compatLnSpc="1">
            <a:prstTxWarp prst="textNoShape">
              <a:avLst/>
            </a:prstTxWarp>
          </a:bodyPr>
          <a:lstStyle>
            <a:lvl1pPr algn="r" defTabSz="895486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1843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0472"/>
            <a:ext cx="2917526" cy="4943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9524" tIns="44762" rIns="89524" bIns="44762" numCol="1" anchor="b" anchorCtr="0" compatLnSpc="1">
            <a:prstTxWarp prst="textNoShape">
              <a:avLst/>
            </a:prstTxWarp>
          </a:bodyPr>
          <a:lstStyle>
            <a:lvl1pPr algn="l" defTabSz="895486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1843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6731" y="9370472"/>
            <a:ext cx="2917526" cy="4943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9524" tIns="44762" rIns="89524" bIns="44762" numCol="1" anchor="b" anchorCtr="0" compatLnSpc="1">
            <a:prstTxWarp prst="textNoShape">
              <a:avLst/>
            </a:prstTxWarp>
          </a:bodyPr>
          <a:lstStyle>
            <a:lvl1pPr algn="r" defTabSz="895486">
              <a:defRPr sz="1200">
                <a:latin typeface="Arial" charset="0"/>
              </a:defRPr>
            </a:lvl1pPr>
          </a:lstStyle>
          <a:p>
            <a:pPr>
              <a:defRPr/>
            </a:pPr>
            <a:fld id="{F2DEB6D9-A36C-4EC8-A012-648535973323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61517857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7526" cy="4943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4851" tIns="47424" rIns="94851" bIns="47424" numCol="1" anchor="t" anchorCtr="0" compatLnSpc="1">
            <a:prstTxWarp prst="textNoShape">
              <a:avLst/>
            </a:prstTxWarp>
          </a:bodyPr>
          <a:lstStyle>
            <a:lvl1pPr algn="l" defTabSz="947178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16731" y="0"/>
            <a:ext cx="2917526" cy="4943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4851" tIns="47424" rIns="94851" bIns="47424" numCol="1" anchor="t" anchorCtr="0" compatLnSpc="1">
            <a:prstTxWarp prst="textNoShape">
              <a:avLst/>
            </a:prstTxWarp>
          </a:bodyPr>
          <a:lstStyle>
            <a:lvl1pPr algn="r" defTabSz="947178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1700" y="739775"/>
            <a:ext cx="4932363" cy="37004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4782" y="4686002"/>
            <a:ext cx="5386200" cy="44411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4851" tIns="47424" rIns="94851" bIns="4742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 noProof="0" smtClean="0"/>
              <a:t>Muokkaa tekstin perustyylejä napsauttamalla</a:t>
            </a:r>
          </a:p>
          <a:p>
            <a:pPr lvl="1"/>
            <a:r>
              <a:rPr lang="fi-FI" noProof="0" smtClean="0"/>
              <a:t>toinen taso</a:t>
            </a:r>
          </a:p>
          <a:p>
            <a:pPr lvl="2"/>
            <a:r>
              <a:rPr lang="fi-FI" noProof="0" smtClean="0"/>
              <a:t>kolmas taso</a:t>
            </a:r>
          </a:p>
          <a:p>
            <a:pPr lvl="3"/>
            <a:r>
              <a:rPr lang="fi-FI" noProof="0" smtClean="0"/>
              <a:t>neljäs taso</a:t>
            </a:r>
          </a:p>
          <a:p>
            <a:pPr lvl="4"/>
            <a:r>
              <a:rPr lang="fi-FI" noProof="0" smtClean="0"/>
              <a:t>viides taso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0472"/>
            <a:ext cx="2917526" cy="4943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4851" tIns="47424" rIns="94851" bIns="47424" numCol="1" anchor="b" anchorCtr="0" compatLnSpc="1">
            <a:prstTxWarp prst="textNoShape">
              <a:avLst/>
            </a:prstTxWarp>
          </a:bodyPr>
          <a:lstStyle>
            <a:lvl1pPr algn="l" defTabSz="947178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6731" y="9370472"/>
            <a:ext cx="2917526" cy="4943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4851" tIns="47424" rIns="94851" bIns="47424" numCol="1" anchor="b" anchorCtr="0" compatLnSpc="1">
            <a:prstTxWarp prst="textNoShape">
              <a:avLst/>
            </a:prstTxWarp>
          </a:bodyPr>
          <a:lstStyle>
            <a:lvl1pPr algn="r" defTabSz="947178">
              <a:defRPr sz="1300">
                <a:latin typeface="Arial" charset="0"/>
              </a:defRPr>
            </a:lvl1pPr>
          </a:lstStyle>
          <a:p>
            <a:pPr>
              <a:defRPr/>
            </a:pPr>
            <a:fld id="{82BA107F-6F80-47C1-95E5-A8F8A6DE3C4C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01328951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37219" y="3583120"/>
            <a:ext cx="8239125" cy="492125"/>
          </a:xfrm>
        </p:spPr>
        <p:txBody>
          <a:bodyPr/>
          <a:lstStyle>
            <a:lvl1pPr marL="0" indent="0" algn="ctr">
              <a:buFontTx/>
              <a:buNone/>
              <a:defRPr sz="2000" smtClean="0">
                <a:solidFill>
                  <a:srgbClr val="464646"/>
                </a:solidFill>
              </a:defRPr>
            </a:lvl1pPr>
          </a:lstStyle>
          <a:p>
            <a:r>
              <a:rPr lang="fi-FI" dirty="0" smtClean="0"/>
              <a:t>Muokkaa alaotsikon perustyyliä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</a:p>
        </p:txBody>
      </p:sp>
      <p:sp>
        <p:nvSpPr>
          <p:cNvPr id="43011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65138" y="2924357"/>
            <a:ext cx="8239125" cy="509587"/>
          </a:xfrm>
        </p:spPr>
        <p:txBody>
          <a:bodyPr/>
          <a:lstStyle>
            <a:lvl1pPr>
              <a:defRPr smtClean="0">
                <a:solidFill>
                  <a:schemeClr val="accent5"/>
                </a:solidFill>
              </a:defRPr>
            </a:lvl1pPr>
          </a:lstStyle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</a:p>
        </p:txBody>
      </p:sp>
      <p:sp>
        <p:nvSpPr>
          <p:cNvPr id="7" name="Rectangle 1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 algn="r">
              <a:defRPr sz="800">
                <a:solidFill>
                  <a:srgbClr val="ADAEAF"/>
                </a:solidFill>
              </a:defRPr>
            </a:lvl1pPr>
          </a:lstStyle>
          <a:p>
            <a:pPr>
              <a:defRPr/>
            </a:pPr>
            <a:r>
              <a:rPr lang="fi-FI" dirty="0" smtClean="0"/>
              <a:t> </a:t>
            </a:r>
            <a:fld id="{2A1E1B4A-B8D0-4DF1-B52E-69A69A973325}" type="datetime1">
              <a:rPr lang="fi-FI" smtClean="0"/>
              <a:pPr>
                <a:defRPr/>
              </a:pPr>
              <a:t>4.12.2014</a:t>
            </a:fld>
            <a:r>
              <a:rPr lang="fi-FI" dirty="0" smtClean="0"/>
              <a:t>  Page </a:t>
            </a:r>
            <a:fld id="{3D206CF9-7B0B-46BE-A7F8-A3E4506BB46E}" type="slidenum">
              <a:rPr lang="fi-FI" smtClean="0"/>
              <a:pPr>
                <a:defRPr/>
              </a:pPr>
              <a:t>‹#›</a:t>
            </a:fld>
            <a:endParaRPr lang="fi-FI" dirty="0"/>
          </a:p>
        </p:txBody>
      </p:sp>
      <p:sp>
        <p:nvSpPr>
          <p:cNvPr id="8" name="Footer Placeholder 1"/>
          <p:cNvSpPr>
            <a:spLocks noGrp="1"/>
          </p:cNvSpPr>
          <p:nvPr>
            <p:ph type="ftr" sz="quarter" idx="3"/>
          </p:nvPr>
        </p:nvSpPr>
        <p:spPr>
          <a:xfrm>
            <a:off x="5702400" y="147600"/>
            <a:ext cx="3178800" cy="475200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r">
              <a:defRPr sz="800">
                <a:solidFill>
                  <a:schemeClr val="tx2"/>
                </a:solidFill>
              </a:defRPr>
            </a:lvl1pPr>
          </a:lstStyle>
          <a:p>
            <a:endParaRPr lang="fi-FI" dirty="0"/>
          </a:p>
        </p:txBody>
      </p:sp>
      <p:cxnSp>
        <p:nvCxnSpPr>
          <p:cNvPr id="12" name="Suora yhdysviiva 11"/>
          <p:cNvCxnSpPr/>
          <p:nvPr userDrawn="1"/>
        </p:nvCxnSpPr>
        <p:spPr bwMode="auto">
          <a:xfrm>
            <a:off x="0" y="6256338"/>
            <a:ext cx="9144000" cy="0"/>
          </a:xfrm>
          <a:prstGeom prst="line">
            <a:avLst/>
          </a:prstGeom>
          <a:solidFill>
            <a:schemeClr val="bg2"/>
          </a:solidFill>
          <a:ln w="19050" cap="flat" cmpd="sng" algn="ctr">
            <a:solidFill>
              <a:schemeClr val="accent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pic>
        <p:nvPicPr>
          <p:cNvPr id="11" name="Kuva 10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0106" b="27529"/>
          <a:stretch/>
        </p:blipFill>
        <p:spPr>
          <a:xfrm>
            <a:off x="471489" y="229961"/>
            <a:ext cx="1324211" cy="572725"/>
          </a:xfrm>
          <a:prstGeom prst="rect">
            <a:avLst/>
          </a:prstGeom>
        </p:spPr>
      </p:pic>
      <p:sp>
        <p:nvSpPr>
          <p:cNvPr id="10" name="Ellipsi 6"/>
          <p:cNvSpPr/>
          <p:nvPr userDrawn="1"/>
        </p:nvSpPr>
        <p:spPr bwMode="auto">
          <a:xfrm>
            <a:off x="1908143" y="511648"/>
            <a:ext cx="219600" cy="219600"/>
          </a:xfrm>
          <a:prstGeom prst="ellipse">
            <a:avLst/>
          </a:prstGeom>
          <a:solidFill>
            <a:schemeClr val="accent5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i-FI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60298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fi-FI" noProof="0" dirty="0" smtClean="0"/>
              <a:t>Muokkaa perustyyl. napsautt.</a:t>
            </a:r>
            <a:endParaRPr lang="fi-FI" dirty="0"/>
          </a:p>
        </p:txBody>
      </p:sp>
      <p:sp>
        <p:nvSpPr>
          <p:cNvPr id="3" name="Rectangle 1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fi-FI"/>
              <a:t> </a:t>
            </a:r>
            <a:fld id="{BCC369D7-AD67-4007-8CD9-AD74EEED516B}" type="datetime1">
              <a:rPr lang="fi-FI" sz="800"/>
              <a:pPr/>
              <a:t>4.12.2014</a:t>
            </a:fld>
            <a:r>
              <a:rPr lang="fi-FI" sz="800"/>
              <a:t>  Page </a:t>
            </a:r>
            <a:fld id="{54992FB8-7E72-4A98-B630-A47E8B13A455}" type="slidenum">
              <a:rPr lang="fi-FI" sz="800"/>
              <a:pPr/>
              <a:t>‹#›</a:t>
            </a:fld>
            <a:endParaRPr lang="fi-FI" sz="800"/>
          </a:p>
        </p:txBody>
      </p:sp>
      <p:sp>
        <p:nvSpPr>
          <p:cNvPr id="4" name="Footer Placeholder 1"/>
          <p:cNvSpPr>
            <a:spLocks noGrp="1"/>
          </p:cNvSpPr>
          <p:nvPr>
            <p:ph type="ftr" sz="quarter" idx="3"/>
          </p:nvPr>
        </p:nvSpPr>
        <p:spPr>
          <a:xfrm>
            <a:off x="5702400" y="147600"/>
            <a:ext cx="3178800" cy="475200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r">
              <a:defRPr sz="800">
                <a:solidFill>
                  <a:schemeClr val="tx1"/>
                </a:solidFill>
              </a:defRPr>
            </a:lvl1pPr>
          </a:lstStyle>
          <a:p>
            <a:endParaRPr lang="fi-FI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92724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fi-FI"/>
              <a:t> </a:t>
            </a:r>
            <a:fld id="{BCC369D7-AD67-4007-8CD9-AD74EEED516B}" type="datetime1">
              <a:rPr lang="fi-FI" sz="800"/>
              <a:pPr/>
              <a:t>4.12.2014</a:t>
            </a:fld>
            <a:r>
              <a:rPr lang="fi-FI" sz="800"/>
              <a:t>  Page </a:t>
            </a:r>
            <a:fld id="{F5D34F43-AC36-4399-81A8-6B0807CBA859}" type="slidenum">
              <a:rPr lang="fi-FI" sz="800"/>
              <a:pPr/>
              <a:t>‹#›</a:t>
            </a:fld>
            <a:endParaRPr lang="fi-FI" sz="800"/>
          </a:p>
        </p:txBody>
      </p:sp>
      <p:sp>
        <p:nvSpPr>
          <p:cNvPr id="3" name="Footer Placeholder 1"/>
          <p:cNvSpPr>
            <a:spLocks noGrp="1"/>
          </p:cNvSpPr>
          <p:nvPr>
            <p:ph type="ftr" sz="quarter" idx="3"/>
          </p:nvPr>
        </p:nvSpPr>
        <p:spPr>
          <a:xfrm>
            <a:off x="5702400" y="147600"/>
            <a:ext cx="3178800" cy="475200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r">
              <a:defRPr sz="800">
                <a:solidFill>
                  <a:schemeClr val="tx1"/>
                </a:solidFill>
              </a:defRPr>
            </a:lvl1pPr>
          </a:lstStyle>
          <a:p>
            <a:endParaRPr lang="fi-FI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01546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2400">
                <a:solidFill>
                  <a:schemeClr val="accent5"/>
                </a:solidFill>
              </a:defRPr>
            </a:lvl1pPr>
          </a:lstStyle>
          <a:p>
            <a:r>
              <a:rPr lang="fi-FI" noProof="0" dirty="0" smtClean="0"/>
              <a:t>Muokkaa perustyyl. napsautt.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57200" y="1293813"/>
            <a:ext cx="8229600" cy="4752975"/>
          </a:xfrm>
        </p:spPr>
        <p:txBody>
          <a:bodyPr/>
          <a:lstStyle>
            <a:lvl1pPr>
              <a:buClr>
                <a:schemeClr val="accent5"/>
              </a:buClr>
              <a:defRPr/>
            </a:lvl1pPr>
          </a:lstStyle>
          <a:p>
            <a:pPr lvl="0"/>
            <a:r>
              <a:rPr lang="fi-FI" noProof="0" dirty="0" smtClean="0"/>
              <a:t>Muokkaa tekstin perustyylejä napsauttamalla</a:t>
            </a:r>
          </a:p>
          <a:p>
            <a:pPr lvl="1"/>
            <a:r>
              <a:rPr lang="fi-FI" noProof="0" dirty="0" smtClean="0"/>
              <a:t>toinen taso</a:t>
            </a:r>
          </a:p>
          <a:p>
            <a:pPr lvl="2"/>
            <a:r>
              <a:rPr lang="fi-FI" noProof="0" dirty="0" smtClean="0"/>
              <a:t>kolmas taso</a:t>
            </a:r>
          </a:p>
          <a:p>
            <a:pPr lvl="3"/>
            <a:r>
              <a:rPr lang="fi-FI" noProof="0" dirty="0" smtClean="0"/>
              <a:t>neljäs taso</a:t>
            </a:r>
          </a:p>
          <a:p>
            <a:pPr lvl="4"/>
            <a:r>
              <a:rPr lang="fi-FI" noProof="0" dirty="0" smtClean="0"/>
              <a:t>viides taso</a:t>
            </a:r>
          </a:p>
        </p:txBody>
      </p:sp>
      <p:sp>
        <p:nvSpPr>
          <p:cNvPr id="4" name="Rectangle 1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fi-FI" dirty="0"/>
              <a:t> </a:t>
            </a:r>
            <a:fld id="{BCC369D7-AD67-4007-8CD9-AD74EEED516B}" type="datetime1">
              <a:rPr lang="fi-FI" sz="800"/>
              <a:pPr/>
              <a:t>4.12.2014</a:t>
            </a:fld>
            <a:r>
              <a:rPr lang="fi-FI" sz="800" dirty="0"/>
              <a:t>  Page </a:t>
            </a:r>
            <a:fld id="{5DD9209F-FA31-42D0-9C51-079867EBFC81}" type="slidenum">
              <a:rPr lang="fi-FI" sz="800"/>
              <a:pPr/>
              <a:t>‹#›</a:t>
            </a:fld>
            <a:endParaRPr lang="fi-FI" sz="800" dirty="0"/>
          </a:p>
        </p:txBody>
      </p:sp>
      <p:sp>
        <p:nvSpPr>
          <p:cNvPr id="5" name="Footer Placeholder 1"/>
          <p:cNvSpPr>
            <a:spLocks noGrp="1"/>
          </p:cNvSpPr>
          <p:nvPr>
            <p:ph type="ftr" sz="quarter" idx="3"/>
          </p:nvPr>
        </p:nvSpPr>
        <p:spPr>
          <a:xfrm>
            <a:off x="5702400" y="147600"/>
            <a:ext cx="3178800" cy="475200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r">
              <a:defRPr sz="800">
                <a:solidFill>
                  <a:schemeClr val="tx1"/>
                </a:solidFill>
              </a:defRPr>
            </a:lvl1pPr>
          </a:lstStyle>
          <a:p>
            <a:endParaRPr lang="fi-FI" noProof="0" dirty="0"/>
          </a:p>
        </p:txBody>
      </p:sp>
      <p:grpSp>
        <p:nvGrpSpPr>
          <p:cNvPr id="8" name="Group 7"/>
          <p:cNvGrpSpPr/>
          <p:nvPr userDrawn="1"/>
        </p:nvGrpSpPr>
        <p:grpSpPr>
          <a:xfrm>
            <a:off x="471489" y="6388802"/>
            <a:ext cx="967292" cy="338400"/>
            <a:chOff x="471489" y="6388802"/>
            <a:chExt cx="967292" cy="338400"/>
          </a:xfrm>
        </p:grpSpPr>
        <p:pic>
          <p:nvPicPr>
            <p:cNvPr id="10" name="Kuva 7"/>
            <p:cNvPicPr>
              <a:picLocks noChangeAspect="1"/>
            </p:cNvPicPr>
            <p:nvPr userDrawn="1"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18487"/>
            <a:stretch/>
          </p:blipFill>
          <p:spPr>
            <a:xfrm>
              <a:off x="471489" y="6388802"/>
              <a:ext cx="792536" cy="338400"/>
            </a:xfrm>
            <a:prstGeom prst="rect">
              <a:avLst/>
            </a:prstGeom>
          </p:spPr>
        </p:pic>
        <p:sp>
          <p:nvSpPr>
            <p:cNvPr id="11" name="Ellipsi 10"/>
            <p:cNvSpPr/>
            <p:nvPr userDrawn="1"/>
          </p:nvSpPr>
          <p:spPr bwMode="auto">
            <a:xfrm>
              <a:off x="1309181" y="6554261"/>
              <a:ext cx="129600" cy="129600"/>
            </a:xfrm>
            <a:prstGeom prst="ellipse">
              <a:avLst/>
            </a:prstGeom>
            <a:solidFill>
              <a:schemeClr val="accent5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i-FI" sz="12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Verdana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1219656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2400">
                <a:solidFill>
                  <a:schemeClr val="accent5"/>
                </a:solidFill>
              </a:defRPr>
            </a:lvl1pPr>
          </a:lstStyle>
          <a:p>
            <a:r>
              <a:rPr lang="fi-FI" noProof="0" dirty="0" smtClean="0"/>
              <a:t>Muokkaa perustyyl. napsautt.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457200" y="1293813"/>
            <a:ext cx="4038600" cy="4752975"/>
          </a:xfrm>
        </p:spPr>
        <p:txBody>
          <a:bodyPr/>
          <a:lstStyle>
            <a:lvl1pPr>
              <a:defRPr sz="2000">
                <a:solidFill>
                  <a:srgbClr val="505050"/>
                </a:solidFill>
              </a:defRPr>
            </a:lvl1pPr>
            <a:lvl2pPr>
              <a:defRPr sz="1800">
                <a:solidFill>
                  <a:srgbClr val="505050"/>
                </a:solidFill>
              </a:defRPr>
            </a:lvl2pPr>
            <a:lvl3pPr>
              <a:defRPr sz="1600">
                <a:solidFill>
                  <a:srgbClr val="505050"/>
                </a:solidFill>
              </a:defRPr>
            </a:lvl3pPr>
            <a:lvl4pPr>
              <a:defRPr sz="1400">
                <a:solidFill>
                  <a:srgbClr val="505050"/>
                </a:solidFill>
              </a:defRPr>
            </a:lvl4pPr>
            <a:lvl5pPr>
              <a:defRPr sz="12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noProof="0" dirty="0" smtClean="0"/>
              <a:t>Muokkaa tekstin perustyylejä napsauttamalla</a:t>
            </a:r>
          </a:p>
          <a:p>
            <a:pPr lvl="1"/>
            <a:r>
              <a:rPr lang="fi-FI" noProof="0" dirty="0" smtClean="0"/>
              <a:t>toinen taso</a:t>
            </a:r>
          </a:p>
          <a:p>
            <a:pPr lvl="2"/>
            <a:r>
              <a:rPr lang="fi-FI" noProof="0" dirty="0" smtClean="0"/>
              <a:t>kolmas taso</a:t>
            </a:r>
          </a:p>
          <a:p>
            <a:pPr lvl="3"/>
            <a:r>
              <a:rPr lang="fi-FI" noProof="0" dirty="0" smtClean="0"/>
              <a:t>neljäs taso</a:t>
            </a:r>
          </a:p>
          <a:p>
            <a:pPr lvl="4"/>
            <a:r>
              <a:rPr lang="fi-FI" noProof="0" dirty="0" smtClean="0"/>
              <a:t>viides taso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4648200" y="1293813"/>
            <a:ext cx="4038600" cy="4752975"/>
          </a:xfrm>
        </p:spPr>
        <p:txBody>
          <a:bodyPr/>
          <a:lstStyle>
            <a:lvl1pPr>
              <a:buClr>
                <a:schemeClr val="accent5"/>
              </a:buClr>
              <a:defRPr sz="2000">
                <a:solidFill>
                  <a:srgbClr val="464646"/>
                </a:solidFill>
              </a:defRPr>
            </a:lvl1pPr>
            <a:lvl2pPr>
              <a:defRPr sz="1800">
                <a:solidFill>
                  <a:srgbClr val="464646"/>
                </a:solidFill>
              </a:defRPr>
            </a:lvl2pPr>
            <a:lvl3pPr>
              <a:defRPr sz="1600">
                <a:solidFill>
                  <a:srgbClr val="464646"/>
                </a:solidFill>
              </a:defRPr>
            </a:lvl3pPr>
            <a:lvl4pPr>
              <a:defRPr sz="1400">
                <a:solidFill>
                  <a:srgbClr val="464646"/>
                </a:solidFill>
              </a:defRPr>
            </a:lvl4pPr>
            <a:lvl5pPr>
              <a:defRPr sz="1200">
                <a:solidFill>
                  <a:srgbClr val="464646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noProof="0" dirty="0" smtClean="0"/>
              <a:t>Muokkaa tekstin perustyylejä napsauttamalla</a:t>
            </a:r>
          </a:p>
          <a:p>
            <a:pPr lvl="1"/>
            <a:r>
              <a:rPr lang="fi-FI" noProof="0" dirty="0" smtClean="0"/>
              <a:t>toinen taso</a:t>
            </a:r>
          </a:p>
          <a:p>
            <a:pPr lvl="2"/>
            <a:r>
              <a:rPr lang="fi-FI" noProof="0" dirty="0" smtClean="0"/>
              <a:t>kolmas taso</a:t>
            </a:r>
          </a:p>
          <a:p>
            <a:pPr lvl="3"/>
            <a:r>
              <a:rPr lang="fi-FI" noProof="0" dirty="0" smtClean="0"/>
              <a:t>neljäs taso</a:t>
            </a:r>
          </a:p>
          <a:p>
            <a:pPr lvl="4"/>
            <a:r>
              <a:rPr lang="fi-FI" noProof="0" dirty="0" smtClean="0"/>
              <a:t>viides taso</a:t>
            </a:r>
          </a:p>
        </p:txBody>
      </p:sp>
      <p:sp>
        <p:nvSpPr>
          <p:cNvPr id="5" name="Rectangle 1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fi-FI"/>
              <a:t> </a:t>
            </a:r>
            <a:fld id="{BCC369D7-AD67-4007-8CD9-AD74EEED516B}" type="datetime1">
              <a:rPr lang="fi-FI" sz="800"/>
              <a:pPr/>
              <a:t>4.12.2014</a:t>
            </a:fld>
            <a:r>
              <a:rPr lang="fi-FI" sz="800"/>
              <a:t>  Page </a:t>
            </a:r>
            <a:fld id="{A0C3BF9A-0CA7-4480-B906-DA1F9F412E82}" type="slidenum">
              <a:rPr lang="fi-FI" sz="800"/>
              <a:pPr/>
              <a:t>‹#›</a:t>
            </a:fld>
            <a:endParaRPr lang="fi-FI" sz="800"/>
          </a:p>
        </p:txBody>
      </p:sp>
      <p:sp>
        <p:nvSpPr>
          <p:cNvPr id="6" name="Footer Placeholder 1"/>
          <p:cNvSpPr>
            <a:spLocks noGrp="1"/>
          </p:cNvSpPr>
          <p:nvPr>
            <p:ph type="ftr" sz="quarter" idx="3"/>
          </p:nvPr>
        </p:nvSpPr>
        <p:spPr>
          <a:xfrm>
            <a:off x="5702400" y="147600"/>
            <a:ext cx="3178800" cy="475200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r">
              <a:defRPr sz="800">
                <a:solidFill>
                  <a:schemeClr val="tx1"/>
                </a:solidFill>
              </a:defRPr>
            </a:lvl1pPr>
          </a:lstStyle>
          <a:p>
            <a:endParaRPr lang="fi-FI" noProof="0" dirty="0"/>
          </a:p>
        </p:txBody>
      </p:sp>
      <p:grpSp>
        <p:nvGrpSpPr>
          <p:cNvPr id="10" name="Group 9"/>
          <p:cNvGrpSpPr/>
          <p:nvPr userDrawn="1"/>
        </p:nvGrpSpPr>
        <p:grpSpPr>
          <a:xfrm>
            <a:off x="471489" y="6388802"/>
            <a:ext cx="967292" cy="338400"/>
            <a:chOff x="471489" y="6388802"/>
            <a:chExt cx="967292" cy="338400"/>
          </a:xfrm>
        </p:grpSpPr>
        <p:pic>
          <p:nvPicPr>
            <p:cNvPr id="11" name="Kuva 7"/>
            <p:cNvPicPr>
              <a:picLocks noChangeAspect="1"/>
            </p:cNvPicPr>
            <p:nvPr userDrawn="1"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18487"/>
            <a:stretch/>
          </p:blipFill>
          <p:spPr>
            <a:xfrm>
              <a:off x="471489" y="6388802"/>
              <a:ext cx="792536" cy="338400"/>
            </a:xfrm>
            <a:prstGeom prst="rect">
              <a:avLst/>
            </a:prstGeom>
          </p:spPr>
        </p:pic>
        <p:sp>
          <p:nvSpPr>
            <p:cNvPr id="12" name="Ellipsi 10"/>
            <p:cNvSpPr/>
            <p:nvPr userDrawn="1"/>
          </p:nvSpPr>
          <p:spPr bwMode="auto">
            <a:xfrm>
              <a:off x="1309181" y="6554261"/>
              <a:ext cx="129600" cy="129600"/>
            </a:xfrm>
            <a:prstGeom prst="ellipse">
              <a:avLst/>
            </a:prstGeom>
            <a:solidFill>
              <a:schemeClr val="accent5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i-FI" sz="12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Verdana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3590155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2400">
                <a:solidFill>
                  <a:schemeClr val="accent5"/>
                </a:solidFill>
              </a:defRPr>
            </a:lvl1pPr>
          </a:lstStyle>
          <a:p>
            <a:r>
              <a:rPr lang="fi-FI" noProof="0" dirty="0" smtClean="0"/>
              <a:t>Muokkaa perustyyl. napsautt.</a:t>
            </a:r>
            <a:endParaRPr lang="fi-FI" dirty="0"/>
          </a:p>
        </p:txBody>
      </p:sp>
      <p:sp>
        <p:nvSpPr>
          <p:cNvPr id="3" name="Rectangle 1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fi-FI"/>
              <a:t> </a:t>
            </a:r>
            <a:fld id="{BCC369D7-AD67-4007-8CD9-AD74EEED516B}" type="datetime1">
              <a:rPr lang="fi-FI" sz="800"/>
              <a:pPr/>
              <a:t>4.12.2014</a:t>
            </a:fld>
            <a:r>
              <a:rPr lang="fi-FI" sz="800"/>
              <a:t>  Page </a:t>
            </a:r>
            <a:fld id="{54992FB8-7E72-4A98-B630-A47E8B13A455}" type="slidenum">
              <a:rPr lang="fi-FI" sz="800"/>
              <a:pPr/>
              <a:t>‹#›</a:t>
            </a:fld>
            <a:endParaRPr lang="fi-FI" sz="800"/>
          </a:p>
        </p:txBody>
      </p:sp>
      <p:sp>
        <p:nvSpPr>
          <p:cNvPr id="4" name="Footer Placeholder 1"/>
          <p:cNvSpPr>
            <a:spLocks noGrp="1"/>
          </p:cNvSpPr>
          <p:nvPr>
            <p:ph type="ftr" sz="quarter" idx="3"/>
          </p:nvPr>
        </p:nvSpPr>
        <p:spPr>
          <a:xfrm>
            <a:off x="5702400" y="147600"/>
            <a:ext cx="3178800" cy="475200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r">
              <a:defRPr sz="800">
                <a:solidFill>
                  <a:schemeClr val="tx2"/>
                </a:solidFill>
              </a:defRPr>
            </a:lvl1pPr>
          </a:lstStyle>
          <a:p>
            <a:endParaRPr lang="fi-FI" dirty="0"/>
          </a:p>
        </p:txBody>
      </p:sp>
      <p:grpSp>
        <p:nvGrpSpPr>
          <p:cNvPr id="8" name="Group 7"/>
          <p:cNvGrpSpPr/>
          <p:nvPr userDrawn="1"/>
        </p:nvGrpSpPr>
        <p:grpSpPr>
          <a:xfrm>
            <a:off x="471489" y="6388802"/>
            <a:ext cx="967292" cy="338400"/>
            <a:chOff x="471489" y="6388802"/>
            <a:chExt cx="967292" cy="338400"/>
          </a:xfrm>
        </p:grpSpPr>
        <p:pic>
          <p:nvPicPr>
            <p:cNvPr id="9" name="Kuva 7"/>
            <p:cNvPicPr>
              <a:picLocks noChangeAspect="1"/>
            </p:cNvPicPr>
            <p:nvPr userDrawn="1"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18487"/>
            <a:stretch/>
          </p:blipFill>
          <p:spPr>
            <a:xfrm>
              <a:off x="471489" y="6388802"/>
              <a:ext cx="792536" cy="338400"/>
            </a:xfrm>
            <a:prstGeom prst="rect">
              <a:avLst/>
            </a:prstGeom>
          </p:spPr>
        </p:pic>
        <p:sp>
          <p:nvSpPr>
            <p:cNvPr id="10" name="Ellipsi 10"/>
            <p:cNvSpPr/>
            <p:nvPr userDrawn="1"/>
          </p:nvSpPr>
          <p:spPr bwMode="auto">
            <a:xfrm>
              <a:off x="1309181" y="6554261"/>
              <a:ext cx="129600" cy="129600"/>
            </a:xfrm>
            <a:prstGeom prst="ellipse">
              <a:avLst/>
            </a:prstGeom>
            <a:solidFill>
              <a:schemeClr val="accent5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i-FI" sz="12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Verdana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97333370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kautettu asette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orakulmio 4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accent5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i-FI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3184926"/>
            <a:ext cx="8229600" cy="608012"/>
          </a:xfrm>
        </p:spPr>
        <p:txBody>
          <a:bodyPr/>
          <a:lstStyle>
            <a:lvl1pPr>
              <a:defRPr sz="2400">
                <a:solidFill>
                  <a:schemeClr val="bg1"/>
                </a:solidFill>
              </a:defRPr>
            </a:lvl1pPr>
          </a:lstStyle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</a:lstStyle>
          <a:p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fi-FI" smtClean="0"/>
              <a:t> </a:t>
            </a:r>
            <a:fld id="{BCC369D7-AD67-4007-8CD9-AD74EEED516B}" type="datetime1">
              <a:rPr lang="fi-FI" sz="800" smtClean="0"/>
              <a:pPr/>
              <a:t>4.12.2014</a:t>
            </a:fld>
            <a:r>
              <a:rPr lang="fi-FI" sz="800" smtClean="0"/>
              <a:t>  Page </a:t>
            </a:r>
            <a:fld id="{EB7EC751-C128-4BC6-B06C-92EC109D3C79}" type="slidenum">
              <a:rPr lang="fi-FI" sz="800" smtClean="0"/>
              <a:pPr/>
              <a:t>‹#›</a:t>
            </a:fld>
            <a:endParaRPr lang="fi-FI" sz="800" dirty="0"/>
          </a:p>
        </p:txBody>
      </p:sp>
      <p:cxnSp>
        <p:nvCxnSpPr>
          <p:cNvPr id="10" name="Suora yhdysviiva 9"/>
          <p:cNvCxnSpPr/>
          <p:nvPr userDrawn="1"/>
        </p:nvCxnSpPr>
        <p:spPr bwMode="auto">
          <a:xfrm>
            <a:off x="0" y="6256338"/>
            <a:ext cx="9144000" cy="0"/>
          </a:xfrm>
          <a:prstGeom prst="line">
            <a:avLst/>
          </a:prstGeom>
          <a:solidFill>
            <a:schemeClr val="bg2"/>
          </a:solidFill>
          <a:ln w="1905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1" name="Ellipsi 10"/>
          <p:cNvSpPr/>
          <p:nvPr userDrawn="1"/>
        </p:nvSpPr>
        <p:spPr bwMode="auto">
          <a:xfrm>
            <a:off x="7575959" y="6113423"/>
            <a:ext cx="285829" cy="285829"/>
          </a:xfrm>
          <a:prstGeom prst="ellipse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i-FI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pic>
        <p:nvPicPr>
          <p:cNvPr id="15" name="Kuva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8788" y="6379775"/>
            <a:ext cx="1055687" cy="3674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698015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fi-FI"/>
              <a:t> </a:t>
            </a:r>
            <a:fld id="{BCC369D7-AD67-4007-8CD9-AD74EEED516B}" type="datetime1">
              <a:rPr lang="fi-FI" sz="800"/>
              <a:pPr/>
              <a:t>4.12.2014</a:t>
            </a:fld>
            <a:r>
              <a:rPr lang="fi-FI" sz="800"/>
              <a:t>  Page </a:t>
            </a:r>
            <a:fld id="{F5D34F43-AC36-4399-81A8-6B0807CBA859}" type="slidenum">
              <a:rPr lang="fi-FI" sz="800"/>
              <a:pPr/>
              <a:t>‹#›</a:t>
            </a:fld>
            <a:endParaRPr lang="fi-FI" sz="800"/>
          </a:p>
        </p:txBody>
      </p:sp>
      <p:sp>
        <p:nvSpPr>
          <p:cNvPr id="3" name="Footer Placeholder 1"/>
          <p:cNvSpPr>
            <a:spLocks noGrp="1"/>
          </p:cNvSpPr>
          <p:nvPr>
            <p:ph type="ftr" sz="quarter" idx="3"/>
          </p:nvPr>
        </p:nvSpPr>
        <p:spPr>
          <a:xfrm>
            <a:off x="5702400" y="147600"/>
            <a:ext cx="3178800" cy="475200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r">
              <a:defRPr sz="800">
                <a:solidFill>
                  <a:schemeClr val="tx2"/>
                </a:solidFill>
              </a:defRPr>
            </a:lvl1pPr>
          </a:lstStyle>
          <a:p>
            <a:endParaRPr lang="fi-FI" dirty="0"/>
          </a:p>
        </p:txBody>
      </p:sp>
      <p:grpSp>
        <p:nvGrpSpPr>
          <p:cNvPr id="7" name="Group 6"/>
          <p:cNvGrpSpPr/>
          <p:nvPr userDrawn="1"/>
        </p:nvGrpSpPr>
        <p:grpSpPr>
          <a:xfrm>
            <a:off x="471489" y="6388802"/>
            <a:ext cx="967292" cy="338400"/>
            <a:chOff x="471489" y="6388802"/>
            <a:chExt cx="967292" cy="338400"/>
          </a:xfrm>
        </p:grpSpPr>
        <p:pic>
          <p:nvPicPr>
            <p:cNvPr id="8" name="Kuva 7"/>
            <p:cNvPicPr>
              <a:picLocks noChangeAspect="1"/>
            </p:cNvPicPr>
            <p:nvPr userDrawn="1"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18487"/>
            <a:stretch/>
          </p:blipFill>
          <p:spPr>
            <a:xfrm>
              <a:off x="471489" y="6388802"/>
              <a:ext cx="792536" cy="338400"/>
            </a:xfrm>
            <a:prstGeom prst="rect">
              <a:avLst/>
            </a:prstGeom>
          </p:spPr>
        </p:pic>
        <p:sp>
          <p:nvSpPr>
            <p:cNvPr id="9" name="Ellipsi 10"/>
            <p:cNvSpPr/>
            <p:nvPr userDrawn="1"/>
          </p:nvSpPr>
          <p:spPr bwMode="auto">
            <a:xfrm>
              <a:off x="1309181" y="6554261"/>
              <a:ext cx="129600" cy="129600"/>
            </a:xfrm>
            <a:prstGeom prst="ellipse">
              <a:avLst/>
            </a:prstGeom>
            <a:solidFill>
              <a:schemeClr val="accent5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i-FI" sz="12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Verdana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235475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9" descr="puzzle_0910_ppt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30525" y="682625"/>
            <a:ext cx="2979738" cy="32781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11" descr="FCG_Finnish_Consulting_Group_vari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613" y="6091238"/>
            <a:ext cx="2655887" cy="431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3010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55613" y="5146675"/>
            <a:ext cx="8239125" cy="492125"/>
          </a:xfrm>
        </p:spPr>
        <p:txBody>
          <a:bodyPr/>
          <a:lstStyle>
            <a:lvl1pPr marL="0" indent="0" algn="ctr">
              <a:buFontTx/>
              <a:buNone/>
              <a:defRPr sz="1800" smtClean="0"/>
            </a:lvl1pPr>
          </a:lstStyle>
          <a:p>
            <a:r>
              <a:rPr lang="fi-FI" smtClean="0"/>
              <a:t>Muokkaa alaotsikon perustyyliä napsautt.</a:t>
            </a:r>
            <a:endParaRPr lang="fi-FI" dirty="0" smtClean="0"/>
          </a:p>
        </p:txBody>
      </p:sp>
      <p:sp>
        <p:nvSpPr>
          <p:cNvPr id="43011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55612" y="4557713"/>
            <a:ext cx="8239125" cy="509587"/>
          </a:xfrm>
        </p:spPr>
        <p:txBody>
          <a:bodyPr/>
          <a:lstStyle>
            <a:lvl1pPr>
              <a:defRPr smtClean="0"/>
            </a:lvl1pPr>
          </a:lstStyle>
          <a:p>
            <a:r>
              <a:rPr lang="fi-FI" smtClean="0"/>
              <a:t>Muokkaa perustyyl. napsautt.</a:t>
            </a:r>
          </a:p>
        </p:txBody>
      </p:sp>
      <p:sp>
        <p:nvSpPr>
          <p:cNvPr id="7" name="Rectangle 1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 algn="r">
              <a:defRPr sz="800">
                <a:solidFill>
                  <a:srgbClr val="ADAEAF"/>
                </a:solidFill>
              </a:defRPr>
            </a:lvl1pPr>
          </a:lstStyle>
          <a:p>
            <a:pPr>
              <a:defRPr/>
            </a:pPr>
            <a:r>
              <a:rPr lang="fi-FI" dirty="0" smtClean="0"/>
              <a:t> </a:t>
            </a:r>
            <a:fld id="{2A1E1B4A-B8D0-4DF1-B52E-69A69A973325}" type="datetime1">
              <a:rPr lang="fi-FI" smtClean="0"/>
              <a:pPr>
                <a:defRPr/>
              </a:pPr>
              <a:t>4.12.2014</a:t>
            </a:fld>
            <a:r>
              <a:rPr lang="fi-FI" dirty="0" smtClean="0"/>
              <a:t>  Page </a:t>
            </a:r>
            <a:fld id="{3D206CF9-7B0B-46BE-A7F8-A3E4506BB46E}" type="slidenum">
              <a:rPr lang="fi-FI" smtClean="0"/>
              <a:pPr>
                <a:defRPr/>
              </a:pPr>
              <a:t>‹#›</a:t>
            </a:fld>
            <a:endParaRPr lang="fi-FI" dirty="0"/>
          </a:p>
        </p:txBody>
      </p:sp>
      <p:sp>
        <p:nvSpPr>
          <p:cNvPr id="8" name="Footer Placeholder 1"/>
          <p:cNvSpPr>
            <a:spLocks noGrp="1"/>
          </p:cNvSpPr>
          <p:nvPr>
            <p:ph type="ftr" sz="quarter" idx="3"/>
          </p:nvPr>
        </p:nvSpPr>
        <p:spPr>
          <a:xfrm>
            <a:off x="5702400" y="147600"/>
            <a:ext cx="3178800" cy="475200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r">
              <a:defRPr sz="800">
                <a:solidFill>
                  <a:schemeClr val="tx1"/>
                </a:solidFill>
              </a:defRPr>
            </a:lvl1pPr>
          </a:lstStyle>
          <a:p>
            <a:endParaRPr lang="fi-FI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46126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fi-FI" noProof="0" dirty="0" smtClean="0"/>
              <a:t>Muokkaa perustyyl. napsautt.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fi-FI" noProof="0" dirty="0" smtClean="0"/>
              <a:t>Muokkaa tekstin perustyylejä napsauttamalla</a:t>
            </a:r>
          </a:p>
          <a:p>
            <a:pPr lvl="1"/>
            <a:r>
              <a:rPr lang="fi-FI" noProof="0" dirty="0" smtClean="0"/>
              <a:t>toinen taso</a:t>
            </a:r>
          </a:p>
          <a:p>
            <a:pPr lvl="2"/>
            <a:r>
              <a:rPr lang="fi-FI" noProof="0" dirty="0" smtClean="0"/>
              <a:t>kolmas taso</a:t>
            </a:r>
          </a:p>
          <a:p>
            <a:pPr lvl="3"/>
            <a:r>
              <a:rPr lang="fi-FI" noProof="0" dirty="0" smtClean="0"/>
              <a:t>neljäs taso</a:t>
            </a:r>
          </a:p>
          <a:p>
            <a:pPr lvl="4"/>
            <a:r>
              <a:rPr lang="fi-FI" noProof="0" dirty="0" smtClean="0"/>
              <a:t>viides taso</a:t>
            </a:r>
          </a:p>
        </p:txBody>
      </p:sp>
      <p:sp>
        <p:nvSpPr>
          <p:cNvPr id="4" name="Rectangle 1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fi-FI" dirty="0"/>
              <a:t> </a:t>
            </a:r>
            <a:fld id="{BCC369D7-AD67-4007-8CD9-AD74EEED516B}" type="datetime1">
              <a:rPr lang="fi-FI" sz="800"/>
              <a:pPr/>
              <a:t>4.12.2014</a:t>
            </a:fld>
            <a:r>
              <a:rPr lang="fi-FI" sz="800" dirty="0"/>
              <a:t>  Page </a:t>
            </a:r>
            <a:fld id="{5DD9209F-FA31-42D0-9C51-079867EBFC81}" type="slidenum">
              <a:rPr lang="fi-FI" sz="800"/>
              <a:pPr/>
              <a:t>‹#›</a:t>
            </a:fld>
            <a:endParaRPr lang="fi-FI" sz="800" dirty="0"/>
          </a:p>
        </p:txBody>
      </p:sp>
      <p:sp>
        <p:nvSpPr>
          <p:cNvPr id="5" name="Footer Placeholder 1"/>
          <p:cNvSpPr>
            <a:spLocks noGrp="1"/>
          </p:cNvSpPr>
          <p:nvPr>
            <p:ph type="ftr" sz="quarter" idx="3"/>
          </p:nvPr>
        </p:nvSpPr>
        <p:spPr>
          <a:xfrm>
            <a:off x="5702400" y="147600"/>
            <a:ext cx="3178800" cy="475200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r">
              <a:defRPr sz="800">
                <a:solidFill>
                  <a:schemeClr val="tx1"/>
                </a:solidFill>
              </a:defRPr>
            </a:lvl1pPr>
          </a:lstStyle>
          <a:p>
            <a:endParaRPr lang="fi-FI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25708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fi-FI" noProof="0" dirty="0" smtClean="0"/>
              <a:t>Muokkaa perustyyl. napsautt.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457200" y="1293813"/>
            <a:ext cx="4038600" cy="4276725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noProof="0" dirty="0" smtClean="0"/>
              <a:t>Muokkaa tekstin perustyylejä napsauttamalla</a:t>
            </a:r>
          </a:p>
          <a:p>
            <a:pPr lvl="1"/>
            <a:r>
              <a:rPr lang="fi-FI" noProof="0" dirty="0" smtClean="0"/>
              <a:t>toinen taso</a:t>
            </a:r>
          </a:p>
          <a:p>
            <a:pPr lvl="2"/>
            <a:r>
              <a:rPr lang="fi-FI" noProof="0" dirty="0" smtClean="0"/>
              <a:t>kolmas taso</a:t>
            </a:r>
          </a:p>
          <a:p>
            <a:pPr lvl="3"/>
            <a:r>
              <a:rPr lang="fi-FI" noProof="0" dirty="0" smtClean="0"/>
              <a:t>neljäs taso</a:t>
            </a:r>
          </a:p>
          <a:p>
            <a:pPr lvl="4"/>
            <a:r>
              <a:rPr lang="fi-FI" noProof="0" dirty="0" smtClean="0"/>
              <a:t>viides taso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4648200" y="1293813"/>
            <a:ext cx="4038600" cy="4276725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noProof="0" dirty="0" smtClean="0"/>
              <a:t>Muokkaa tekstin perustyylejä napsauttamalla</a:t>
            </a:r>
          </a:p>
          <a:p>
            <a:pPr lvl="1"/>
            <a:r>
              <a:rPr lang="fi-FI" noProof="0" dirty="0" smtClean="0"/>
              <a:t>toinen taso</a:t>
            </a:r>
          </a:p>
          <a:p>
            <a:pPr lvl="2"/>
            <a:r>
              <a:rPr lang="fi-FI" noProof="0" dirty="0" smtClean="0"/>
              <a:t>kolmas taso</a:t>
            </a:r>
          </a:p>
          <a:p>
            <a:pPr lvl="3"/>
            <a:r>
              <a:rPr lang="fi-FI" noProof="0" dirty="0" smtClean="0"/>
              <a:t>neljäs taso</a:t>
            </a:r>
          </a:p>
          <a:p>
            <a:pPr lvl="4"/>
            <a:r>
              <a:rPr lang="fi-FI" noProof="0" dirty="0" smtClean="0"/>
              <a:t>viides taso</a:t>
            </a:r>
          </a:p>
        </p:txBody>
      </p:sp>
      <p:sp>
        <p:nvSpPr>
          <p:cNvPr id="5" name="Rectangle 1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fi-FI"/>
              <a:t> </a:t>
            </a:r>
            <a:fld id="{BCC369D7-AD67-4007-8CD9-AD74EEED516B}" type="datetime1">
              <a:rPr lang="fi-FI" sz="800"/>
              <a:pPr/>
              <a:t>4.12.2014</a:t>
            </a:fld>
            <a:r>
              <a:rPr lang="fi-FI" sz="800"/>
              <a:t>  Page </a:t>
            </a:r>
            <a:fld id="{A0C3BF9A-0CA7-4480-B906-DA1F9F412E82}" type="slidenum">
              <a:rPr lang="fi-FI" sz="800"/>
              <a:pPr/>
              <a:t>‹#›</a:t>
            </a:fld>
            <a:endParaRPr lang="fi-FI" sz="800"/>
          </a:p>
        </p:txBody>
      </p:sp>
      <p:sp>
        <p:nvSpPr>
          <p:cNvPr id="6" name="Footer Placeholder 1"/>
          <p:cNvSpPr>
            <a:spLocks noGrp="1"/>
          </p:cNvSpPr>
          <p:nvPr>
            <p:ph type="ftr" sz="quarter" idx="3"/>
          </p:nvPr>
        </p:nvSpPr>
        <p:spPr>
          <a:xfrm>
            <a:off x="5702400" y="147600"/>
            <a:ext cx="3178800" cy="475200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r">
              <a:defRPr sz="800">
                <a:solidFill>
                  <a:schemeClr val="tx1"/>
                </a:solidFill>
              </a:defRPr>
            </a:lvl1pPr>
          </a:lstStyle>
          <a:p>
            <a:endParaRPr lang="fi-FI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78904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9.xml"/><Relationship Id="rId7" Type="http://schemas.openxmlformats.org/officeDocument/2006/relationships/image" Target="../media/image4.emf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6" Type="http://schemas.openxmlformats.org/officeDocument/2006/relationships/theme" Target="../theme/theme2.xml"/><Relationship Id="rId5" Type="http://schemas.openxmlformats.org/officeDocument/2006/relationships/slideLayout" Target="../slideLayouts/slideLayout11.xml"/><Relationship Id="rId4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3"/>
          </p:nvPr>
        </p:nvSpPr>
        <p:spPr>
          <a:xfrm>
            <a:off x="5702400" y="147600"/>
            <a:ext cx="3178800" cy="475200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r">
              <a:defRPr sz="800">
                <a:solidFill>
                  <a:srgbClr val="ADAEAF"/>
                </a:solidFill>
              </a:defRPr>
            </a:lvl1pPr>
          </a:lstStyle>
          <a:p>
            <a:endParaRPr lang="fi-FI" dirty="0"/>
          </a:p>
        </p:txBody>
      </p:sp>
      <p:sp>
        <p:nvSpPr>
          <p:cNvPr id="2050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93813"/>
            <a:ext cx="8229600" cy="427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 noProof="0" dirty="0" smtClean="0"/>
              <a:t>Muokkaa tekstin perustyylejä napsauttamalla</a:t>
            </a:r>
          </a:p>
          <a:p>
            <a:pPr lvl="1"/>
            <a:r>
              <a:rPr lang="fi-FI" noProof="0" dirty="0" smtClean="0"/>
              <a:t>toinen taso</a:t>
            </a:r>
          </a:p>
          <a:p>
            <a:pPr lvl="2"/>
            <a:r>
              <a:rPr lang="fi-FI" noProof="0" dirty="0" smtClean="0"/>
              <a:t>kolmas taso</a:t>
            </a:r>
          </a:p>
          <a:p>
            <a:pPr lvl="3"/>
            <a:r>
              <a:rPr lang="fi-FI" noProof="0" dirty="0" smtClean="0"/>
              <a:t>neljäs taso</a:t>
            </a:r>
          </a:p>
          <a:p>
            <a:pPr lvl="4"/>
            <a:r>
              <a:rPr lang="fi-FI" noProof="0" dirty="0" smtClean="0"/>
              <a:t>viides taso</a:t>
            </a:r>
          </a:p>
        </p:txBody>
      </p:sp>
      <p:sp>
        <p:nvSpPr>
          <p:cNvPr id="2051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560388"/>
            <a:ext cx="8229600" cy="608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b" anchorCtr="1" compatLnSpc="1">
            <a:prstTxWarp prst="textNoShape">
              <a:avLst/>
            </a:prstTxWarp>
          </a:bodyPr>
          <a:lstStyle/>
          <a:p>
            <a:pPr lvl="0"/>
            <a:r>
              <a:rPr lang="fi-FI" noProof="0" dirty="0" smtClean="0"/>
              <a:t>Muokkaa perustyyl. napsautt.</a:t>
            </a:r>
          </a:p>
        </p:txBody>
      </p:sp>
      <p:sp>
        <p:nvSpPr>
          <p:cNvPr id="1038" name="Rectangle 1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707063" y="6491288"/>
            <a:ext cx="3179762" cy="238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rgbClr val="ADAEAF"/>
                </a:solidFill>
              </a:defRPr>
            </a:lvl1pPr>
          </a:lstStyle>
          <a:p>
            <a:r>
              <a:rPr lang="fi-FI" smtClean="0"/>
              <a:t> </a:t>
            </a:r>
            <a:fld id="{BCC369D7-AD67-4007-8CD9-AD74EEED516B}" type="datetime1">
              <a:rPr lang="fi-FI" sz="800" smtClean="0"/>
              <a:pPr/>
              <a:t>4.12.2014</a:t>
            </a:fld>
            <a:r>
              <a:rPr lang="fi-FI" sz="800" smtClean="0"/>
              <a:t>  Page </a:t>
            </a:r>
            <a:fld id="{EB7EC751-C128-4BC6-B06C-92EC109D3C79}" type="slidenum">
              <a:rPr lang="fi-FI" sz="800" smtClean="0"/>
              <a:pPr/>
              <a:t>‹#›</a:t>
            </a:fld>
            <a:endParaRPr lang="fi-FI" sz="800" dirty="0"/>
          </a:p>
        </p:txBody>
      </p:sp>
      <p:cxnSp>
        <p:nvCxnSpPr>
          <p:cNvPr id="7" name="Suora yhdysviiva 6"/>
          <p:cNvCxnSpPr/>
          <p:nvPr userDrawn="1"/>
        </p:nvCxnSpPr>
        <p:spPr bwMode="auto">
          <a:xfrm>
            <a:off x="0" y="6256338"/>
            <a:ext cx="9144000" cy="0"/>
          </a:xfrm>
          <a:prstGeom prst="line">
            <a:avLst/>
          </a:prstGeom>
          <a:solidFill>
            <a:schemeClr val="bg2"/>
          </a:solidFill>
          <a:ln w="19050" cap="flat" cmpd="sng" algn="ctr">
            <a:solidFill>
              <a:schemeClr val="accent5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8" name="Ellipsi 5"/>
          <p:cNvSpPr/>
          <p:nvPr userDrawn="1"/>
        </p:nvSpPr>
        <p:spPr bwMode="auto">
          <a:xfrm>
            <a:off x="7575959" y="6113423"/>
            <a:ext cx="285829" cy="285829"/>
          </a:xfrm>
          <a:prstGeom prst="ellipse">
            <a:avLst/>
          </a:prstGeom>
          <a:solidFill>
            <a:schemeClr val="accent5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i-FI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9" r:id="rId1"/>
    <p:sldLayoutId id="2147483709" r:id="rId2"/>
    <p:sldLayoutId id="2147483711" r:id="rId3"/>
    <p:sldLayoutId id="2147483713" r:id="rId4"/>
    <p:sldLayoutId id="2147483720" r:id="rId5"/>
    <p:sldLayoutId id="2147483714" r:id="rId6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2600" b="0">
          <a:solidFill>
            <a:schemeClr val="accent5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2200" b="1">
          <a:solidFill>
            <a:schemeClr val="bg2"/>
          </a:solidFill>
          <a:latin typeface="Verdana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2200" b="1">
          <a:solidFill>
            <a:schemeClr val="bg2"/>
          </a:solidFill>
          <a:latin typeface="Verdana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2200" b="1">
          <a:solidFill>
            <a:schemeClr val="bg2"/>
          </a:solidFill>
          <a:latin typeface="Verdana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2200" b="1">
          <a:solidFill>
            <a:schemeClr val="bg2"/>
          </a:solidFill>
          <a:latin typeface="Verdana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2200" b="1">
          <a:solidFill>
            <a:schemeClr val="bg2"/>
          </a:solidFill>
          <a:latin typeface="Verdana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2200" b="1">
          <a:solidFill>
            <a:schemeClr val="bg2"/>
          </a:solidFill>
          <a:latin typeface="Verdana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2200" b="1">
          <a:solidFill>
            <a:schemeClr val="bg2"/>
          </a:solidFill>
          <a:latin typeface="Verdana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2200" b="1">
          <a:solidFill>
            <a:schemeClr val="bg2"/>
          </a:solidFill>
          <a:latin typeface="Verdana" pitchFamily="34" charset="0"/>
        </a:defRPr>
      </a:lvl9pPr>
    </p:titleStyle>
    <p:bodyStyle>
      <a:lvl1pPr marL="238125" indent="-238125" algn="l" rtl="0" eaLnBrk="1" fontAlgn="base" hangingPunct="1">
        <a:spcBef>
          <a:spcPct val="20000"/>
        </a:spcBef>
        <a:spcAft>
          <a:spcPct val="0"/>
        </a:spcAft>
        <a:buClr>
          <a:schemeClr val="accent5"/>
        </a:buClr>
        <a:buChar char="•"/>
        <a:defRPr sz="2000">
          <a:solidFill>
            <a:srgbClr val="464646"/>
          </a:solidFill>
          <a:latin typeface="+mn-lt"/>
          <a:ea typeface="+mn-ea"/>
          <a:cs typeface="+mn-cs"/>
        </a:defRPr>
      </a:lvl1pPr>
      <a:lvl2pPr marL="495300" indent="-255588" algn="l" rtl="0" eaLnBrk="1" fontAlgn="base" hangingPunct="1">
        <a:spcBef>
          <a:spcPct val="20000"/>
        </a:spcBef>
        <a:spcAft>
          <a:spcPct val="0"/>
        </a:spcAft>
        <a:buClr>
          <a:srgbClr val="505050"/>
        </a:buClr>
        <a:buChar char="•"/>
        <a:defRPr>
          <a:solidFill>
            <a:srgbClr val="464646"/>
          </a:solidFill>
          <a:latin typeface="+mn-lt"/>
        </a:defRPr>
      </a:lvl2pPr>
      <a:lvl3pPr marL="752475" indent="-255588" algn="l" rtl="0" eaLnBrk="1" fontAlgn="base" hangingPunct="1">
        <a:spcBef>
          <a:spcPct val="20000"/>
        </a:spcBef>
        <a:spcAft>
          <a:spcPct val="0"/>
        </a:spcAft>
        <a:buClr>
          <a:srgbClr val="505050"/>
        </a:buClr>
        <a:buChar char="•"/>
        <a:defRPr sz="1600">
          <a:solidFill>
            <a:srgbClr val="464646"/>
          </a:solidFill>
          <a:latin typeface="+mn-lt"/>
        </a:defRPr>
      </a:lvl3pPr>
      <a:lvl4pPr marL="990600" indent="-236538" algn="l" rtl="0" eaLnBrk="1" fontAlgn="base" hangingPunct="1">
        <a:spcBef>
          <a:spcPct val="20000"/>
        </a:spcBef>
        <a:spcAft>
          <a:spcPct val="0"/>
        </a:spcAft>
        <a:buClr>
          <a:srgbClr val="505050"/>
        </a:buClr>
        <a:buChar char="•"/>
        <a:defRPr sz="1400">
          <a:solidFill>
            <a:srgbClr val="464646"/>
          </a:solidFill>
          <a:latin typeface="+mn-lt"/>
        </a:defRPr>
      </a:lvl4pPr>
      <a:lvl5pPr marL="1162050" indent="-142875" algn="l" rtl="0" eaLnBrk="1" fontAlgn="base" hangingPunct="1">
        <a:spcBef>
          <a:spcPct val="20000"/>
        </a:spcBef>
        <a:spcAft>
          <a:spcPct val="0"/>
        </a:spcAft>
        <a:buClr>
          <a:srgbClr val="505050"/>
        </a:buClr>
        <a:buChar char="•"/>
        <a:defRPr sz="1400">
          <a:solidFill>
            <a:srgbClr val="464646"/>
          </a:solidFill>
          <a:latin typeface="+mn-lt"/>
        </a:defRPr>
      </a:lvl5pPr>
      <a:lvl6pPr marL="1619250" indent="-142875" algn="l" rtl="0" eaLnBrk="1" fontAlgn="base" hangingPunct="1">
        <a:spcBef>
          <a:spcPct val="200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</a:defRPr>
      </a:lvl6pPr>
      <a:lvl7pPr marL="2076450" indent="-142875" algn="l" rtl="0" eaLnBrk="1" fontAlgn="base" hangingPunct="1">
        <a:spcBef>
          <a:spcPct val="200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</a:defRPr>
      </a:lvl7pPr>
      <a:lvl8pPr marL="2533650" indent="-142875" algn="l" rtl="0" eaLnBrk="1" fontAlgn="base" hangingPunct="1">
        <a:spcBef>
          <a:spcPct val="200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</a:defRPr>
      </a:lvl8pPr>
      <a:lvl9pPr marL="2990850" indent="-142875" algn="l" rtl="0" eaLnBrk="1" fontAlgn="base" hangingPunct="1">
        <a:spcBef>
          <a:spcPct val="200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3"/>
          </p:nvPr>
        </p:nvSpPr>
        <p:spPr>
          <a:xfrm>
            <a:off x="5702400" y="147600"/>
            <a:ext cx="3178800" cy="475200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r">
              <a:defRPr sz="800">
                <a:solidFill>
                  <a:schemeClr val="tx1"/>
                </a:solidFill>
              </a:defRPr>
            </a:lvl1pPr>
          </a:lstStyle>
          <a:p>
            <a:endParaRPr lang="fi-FI" dirty="0">
              <a:solidFill>
                <a:srgbClr val="000000"/>
              </a:solidFill>
            </a:endParaRPr>
          </a:p>
        </p:txBody>
      </p:sp>
      <p:sp>
        <p:nvSpPr>
          <p:cNvPr id="2050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93813"/>
            <a:ext cx="8229600" cy="427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 noProof="0" dirty="0" smtClean="0"/>
              <a:t>Muokkaa tekstin perustyylejä napsauttamalla</a:t>
            </a:r>
          </a:p>
          <a:p>
            <a:pPr lvl="1"/>
            <a:r>
              <a:rPr lang="fi-FI" noProof="0" dirty="0" smtClean="0"/>
              <a:t>toinen taso</a:t>
            </a:r>
          </a:p>
          <a:p>
            <a:pPr lvl="2"/>
            <a:r>
              <a:rPr lang="fi-FI" noProof="0" dirty="0" smtClean="0"/>
              <a:t>kolmas taso</a:t>
            </a:r>
          </a:p>
          <a:p>
            <a:pPr lvl="3"/>
            <a:r>
              <a:rPr lang="fi-FI" noProof="0" dirty="0" smtClean="0"/>
              <a:t>neljäs taso</a:t>
            </a:r>
          </a:p>
          <a:p>
            <a:pPr lvl="4"/>
            <a:r>
              <a:rPr lang="fi-FI" noProof="0" dirty="0" smtClean="0"/>
              <a:t>viides taso</a:t>
            </a:r>
          </a:p>
        </p:txBody>
      </p:sp>
      <p:sp>
        <p:nvSpPr>
          <p:cNvPr id="2051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560388"/>
            <a:ext cx="8229600" cy="608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b" anchorCtr="1" compatLnSpc="1">
            <a:prstTxWarp prst="textNoShape">
              <a:avLst/>
            </a:prstTxWarp>
          </a:bodyPr>
          <a:lstStyle/>
          <a:p>
            <a:pPr lvl="0"/>
            <a:r>
              <a:rPr lang="fi-FI" noProof="0" dirty="0" smtClean="0"/>
              <a:t>Muokkaa perustyyl. napsautt.</a:t>
            </a:r>
          </a:p>
        </p:txBody>
      </p:sp>
      <p:sp>
        <p:nvSpPr>
          <p:cNvPr id="1038" name="Rectangle 1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707063" y="6491288"/>
            <a:ext cx="3179762" cy="238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rgbClr val="ADAEAF"/>
                </a:solidFill>
              </a:defRPr>
            </a:lvl1pPr>
          </a:lstStyle>
          <a:p>
            <a:r>
              <a:rPr lang="fi-FI" dirty="0" smtClean="0"/>
              <a:t> </a:t>
            </a:r>
            <a:fld id="{BCC369D7-AD67-4007-8CD9-AD74EEED516B}" type="datetime1">
              <a:rPr lang="fi-FI" sz="800" smtClean="0"/>
              <a:pPr/>
              <a:t>4.12.2014</a:t>
            </a:fld>
            <a:r>
              <a:rPr lang="fi-FI" sz="800" dirty="0" smtClean="0"/>
              <a:t>  Page </a:t>
            </a:r>
            <a:fld id="{EB7EC751-C128-4BC6-B06C-92EC109D3C79}" type="slidenum">
              <a:rPr lang="fi-FI" sz="800" smtClean="0"/>
              <a:pPr/>
              <a:t>‹#›</a:t>
            </a:fld>
            <a:endParaRPr lang="fi-FI" sz="800" dirty="0"/>
          </a:p>
        </p:txBody>
      </p:sp>
      <p:pic>
        <p:nvPicPr>
          <p:cNvPr id="2057" name="Picture 9" descr="FCG_Finnish_Consulting_Group_vari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613" y="6091238"/>
            <a:ext cx="2655887" cy="431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546861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2" r:id="rId1"/>
    <p:sldLayoutId id="2147483723" r:id="rId2"/>
    <p:sldLayoutId id="2147483724" r:id="rId3"/>
    <p:sldLayoutId id="2147483725" r:id="rId4"/>
    <p:sldLayoutId id="2147483726" r:id="rId5"/>
  </p:sldLayoutIdLst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2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2200" b="1">
          <a:solidFill>
            <a:schemeClr val="bg2"/>
          </a:solidFill>
          <a:latin typeface="Verdana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2200" b="1">
          <a:solidFill>
            <a:schemeClr val="bg2"/>
          </a:solidFill>
          <a:latin typeface="Verdana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2200" b="1">
          <a:solidFill>
            <a:schemeClr val="bg2"/>
          </a:solidFill>
          <a:latin typeface="Verdana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2200" b="1">
          <a:solidFill>
            <a:schemeClr val="bg2"/>
          </a:solidFill>
          <a:latin typeface="Verdana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2200" b="1">
          <a:solidFill>
            <a:schemeClr val="bg2"/>
          </a:solidFill>
          <a:latin typeface="Verdana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2200" b="1">
          <a:solidFill>
            <a:schemeClr val="bg2"/>
          </a:solidFill>
          <a:latin typeface="Verdana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2200" b="1">
          <a:solidFill>
            <a:schemeClr val="bg2"/>
          </a:solidFill>
          <a:latin typeface="Verdana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2200" b="1">
          <a:solidFill>
            <a:schemeClr val="bg2"/>
          </a:solidFill>
          <a:latin typeface="Verdana" pitchFamily="34" charset="0"/>
        </a:defRPr>
      </a:lvl9pPr>
    </p:titleStyle>
    <p:bodyStyle>
      <a:lvl1pPr marL="238125" indent="-238125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495300" indent="-255588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2pPr>
      <a:lvl3pPr marL="752475" indent="-255588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3pPr>
      <a:lvl4pPr marL="990600" indent="-236538" algn="l" rtl="0" eaLnBrk="1" fontAlgn="base" hangingPunct="1">
        <a:spcBef>
          <a:spcPct val="200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</a:defRPr>
      </a:lvl4pPr>
      <a:lvl5pPr marL="1162050" indent="-142875" algn="l" rtl="0" eaLnBrk="1" fontAlgn="base" hangingPunct="1">
        <a:spcBef>
          <a:spcPct val="200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</a:defRPr>
      </a:lvl5pPr>
      <a:lvl6pPr marL="1619250" indent="-142875" algn="l" rtl="0" eaLnBrk="1" fontAlgn="base" hangingPunct="1">
        <a:spcBef>
          <a:spcPct val="200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</a:defRPr>
      </a:lvl6pPr>
      <a:lvl7pPr marL="2076450" indent="-142875" algn="l" rtl="0" eaLnBrk="1" fontAlgn="base" hangingPunct="1">
        <a:spcBef>
          <a:spcPct val="200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</a:defRPr>
      </a:lvl7pPr>
      <a:lvl8pPr marL="2533650" indent="-142875" algn="l" rtl="0" eaLnBrk="1" fontAlgn="base" hangingPunct="1">
        <a:spcBef>
          <a:spcPct val="200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</a:defRPr>
      </a:lvl8pPr>
      <a:lvl9pPr marL="2990850" indent="-142875" algn="l" rtl="0" eaLnBrk="1" fontAlgn="base" hangingPunct="1">
        <a:spcBef>
          <a:spcPct val="200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mailto:raila.oksanen@fcg.fi" TargetMode="External"/><Relationship Id="rId2" Type="http://schemas.openxmlformats.org/officeDocument/2006/relationships/hyperlink" Target="mailto:taina.ketola@fcg.fi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435503" y="3591586"/>
            <a:ext cx="8239125" cy="492125"/>
          </a:xfrm>
        </p:spPr>
        <p:txBody>
          <a:bodyPr/>
          <a:lstStyle/>
          <a:p>
            <a:r>
              <a:rPr lang="fi-FI" dirty="0" smtClean="0">
                <a:solidFill>
                  <a:schemeClr val="tx1"/>
                </a:solidFill>
              </a:rPr>
              <a:t>Oppimismatka opetussuunnitelmasta </a:t>
            </a:r>
          </a:p>
          <a:p>
            <a:r>
              <a:rPr lang="fi-FI" dirty="0" smtClean="0">
                <a:solidFill>
                  <a:schemeClr val="tx1"/>
                </a:solidFill>
              </a:rPr>
              <a:t>tulevaisuuden kouluun</a:t>
            </a:r>
          </a:p>
          <a:p>
            <a:endParaRPr lang="fi-FI" dirty="0">
              <a:solidFill>
                <a:schemeClr val="tx1"/>
              </a:solidFill>
            </a:endParaRPr>
          </a:p>
        </p:txBody>
      </p:sp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 smtClean="0"/>
              <a:t>Nova </a:t>
            </a:r>
            <a:r>
              <a:rPr lang="fi-FI" dirty="0" err="1" smtClean="0"/>
              <a:t>Schola</a:t>
            </a:r>
            <a:r>
              <a:rPr lang="fi-FI" dirty="0" smtClean="0"/>
              <a:t> Finlandia</a:t>
            </a:r>
            <a:endParaRPr lang="fi-FI" dirty="0"/>
          </a:p>
        </p:txBody>
      </p:sp>
      <p:pic>
        <p:nvPicPr>
          <p:cNvPr id="2" name="Kuva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15266" y="956733"/>
            <a:ext cx="1879601" cy="206779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Nova </a:t>
            </a:r>
            <a:r>
              <a:rPr lang="fi-FI" dirty="0" err="1" smtClean="0"/>
              <a:t>Schola</a:t>
            </a:r>
            <a:r>
              <a:rPr lang="fi-FI" dirty="0" smtClean="0"/>
              <a:t> Finlandian eteneminen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i-FI" sz="1800" dirty="0" smtClean="0">
                <a:solidFill>
                  <a:schemeClr val="tx1"/>
                </a:solidFill>
              </a:rPr>
              <a:t>2015</a:t>
            </a:r>
          </a:p>
          <a:p>
            <a:pPr>
              <a:buFontTx/>
              <a:buChar char="-"/>
            </a:pPr>
            <a:r>
              <a:rPr lang="fi-FI" sz="1800" dirty="0" smtClean="0">
                <a:solidFill>
                  <a:schemeClr val="tx1"/>
                </a:solidFill>
              </a:rPr>
              <a:t>Ajatuspaja 2:					20.1.2015</a:t>
            </a:r>
          </a:p>
          <a:p>
            <a:pPr>
              <a:buFontTx/>
              <a:buChar char="-"/>
            </a:pPr>
            <a:r>
              <a:rPr lang="fi-FI" sz="1800" dirty="0" smtClean="0">
                <a:solidFill>
                  <a:schemeClr val="tx1"/>
                </a:solidFill>
              </a:rPr>
              <a:t>Aloitusseminaari ja teemaseminaari I 	25.-26.3.2015</a:t>
            </a:r>
          </a:p>
          <a:p>
            <a:pPr>
              <a:buFontTx/>
              <a:buChar char="-"/>
            </a:pPr>
            <a:r>
              <a:rPr lang="fi-FI" sz="1800" dirty="0" smtClean="0">
                <a:solidFill>
                  <a:schemeClr val="tx1"/>
                </a:solidFill>
              </a:rPr>
              <a:t>Teemaseminaari II: 				2.-3.9.2015</a:t>
            </a:r>
          </a:p>
          <a:p>
            <a:pPr>
              <a:buFontTx/>
              <a:buChar char="-"/>
            </a:pPr>
            <a:r>
              <a:rPr lang="fi-FI" sz="1800" dirty="0" smtClean="0">
                <a:solidFill>
                  <a:schemeClr val="tx1"/>
                </a:solidFill>
              </a:rPr>
              <a:t>Teemaseminaari III: 				18.-19.11.2015</a:t>
            </a:r>
          </a:p>
          <a:p>
            <a:pPr marL="0" indent="0">
              <a:buNone/>
            </a:pPr>
            <a:endParaRPr lang="fi-FI" sz="1800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fi-FI" sz="1800" dirty="0" smtClean="0">
                <a:solidFill>
                  <a:schemeClr val="tx1"/>
                </a:solidFill>
              </a:rPr>
              <a:t>2016</a:t>
            </a:r>
          </a:p>
          <a:p>
            <a:pPr>
              <a:buFontTx/>
              <a:buChar char="-"/>
            </a:pPr>
            <a:r>
              <a:rPr lang="fi-FI" sz="1800" dirty="0" smtClean="0">
                <a:solidFill>
                  <a:schemeClr val="tx1"/>
                </a:solidFill>
              </a:rPr>
              <a:t>Teemaseminaari IV: Huhtikuussa 2016 ensimmäisen vaiheen kansallinen päätösseminaari</a:t>
            </a:r>
            <a:endParaRPr lang="fi-FI" sz="1800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fi-FI" sz="1800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fi-FI" sz="1800" dirty="0" smtClean="0">
                <a:solidFill>
                  <a:schemeClr val="tx1"/>
                </a:solidFill>
              </a:rPr>
              <a:t>Ohjausryhmän ja projektiryhmän kokoukset sovitaan erikseen ryhmien nimeämisen jälkeen.</a:t>
            </a:r>
            <a:endParaRPr lang="fi-FI" sz="1800" dirty="0">
              <a:solidFill>
                <a:schemeClr val="tx1"/>
              </a:solidFill>
            </a:endParaRPr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fi-FI" dirty="0" smtClean="0"/>
              <a:t> </a:t>
            </a:r>
            <a:fld id="{BCC369D7-AD67-4007-8CD9-AD74EEED516B}" type="datetime1">
              <a:rPr lang="fi-FI" sz="800" smtClean="0"/>
              <a:pPr/>
              <a:t>4.12.2014</a:t>
            </a:fld>
            <a:r>
              <a:rPr lang="fi-FI" sz="800" dirty="0" smtClean="0"/>
              <a:t>  </a:t>
            </a:r>
            <a:r>
              <a:rPr lang="fi-FI" sz="800" dirty="0" err="1" smtClean="0"/>
              <a:t>Page</a:t>
            </a:r>
            <a:r>
              <a:rPr lang="fi-FI" sz="800" dirty="0" smtClean="0"/>
              <a:t> </a:t>
            </a:r>
            <a:fld id="{5DD9209F-FA31-42D0-9C51-079867EBFC81}" type="slidenum">
              <a:rPr lang="fi-FI" sz="800" smtClean="0"/>
              <a:pPr/>
              <a:t>10</a:t>
            </a:fld>
            <a:endParaRPr lang="fi-FI" sz="800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fi-FI" noProof="0" dirty="0" smtClean="0"/>
              <a:t>Raila Oksanen</a:t>
            </a:r>
            <a:endParaRPr lang="fi-FI" noProof="0" dirty="0"/>
          </a:p>
        </p:txBody>
      </p:sp>
    </p:spTree>
    <p:extLst>
      <p:ext uri="{BB962C8B-B14F-4D97-AF65-F5344CB8AC3E}">
        <p14:creationId xmlns:p14="http://schemas.microsoft.com/office/powerpoint/2010/main" val="437681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1" name="Suora nuoliyhdysviiva 60"/>
          <p:cNvCxnSpPr/>
          <p:nvPr/>
        </p:nvCxnSpPr>
        <p:spPr bwMode="auto">
          <a:xfrm>
            <a:off x="7777291" y="3191933"/>
            <a:ext cx="0" cy="2055281"/>
          </a:xfrm>
          <a:prstGeom prst="straightConnector1">
            <a:avLst/>
          </a:prstGeom>
          <a:ln>
            <a:solidFill>
              <a:srgbClr val="464646"/>
            </a:solidFill>
            <a:headEnd type="arrow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5" name="Suora nuoliyhdysviiva 54"/>
          <p:cNvCxnSpPr/>
          <p:nvPr/>
        </p:nvCxnSpPr>
        <p:spPr bwMode="auto">
          <a:xfrm>
            <a:off x="3608470" y="3206749"/>
            <a:ext cx="0" cy="2040465"/>
          </a:xfrm>
          <a:prstGeom prst="straightConnector1">
            <a:avLst/>
          </a:prstGeom>
          <a:ln>
            <a:solidFill>
              <a:srgbClr val="464646"/>
            </a:solidFill>
            <a:headEnd type="arrow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8" name="Suora nuoliyhdysviiva 57"/>
          <p:cNvCxnSpPr/>
          <p:nvPr/>
        </p:nvCxnSpPr>
        <p:spPr bwMode="auto">
          <a:xfrm>
            <a:off x="953159" y="3191933"/>
            <a:ext cx="4679" cy="2055281"/>
          </a:xfrm>
          <a:prstGeom prst="straightConnector1">
            <a:avLst/>
          </a:prstGeom>
          <a:ln>
            <a:solidFill>
              <a:srgbClr val="464646"/>
            </a:solidFill>
            <a:headEnd type="arrow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0" name="Nuoli ylös ja alas 49"/>
          <p:cNvSpPr/>
          <p:nvPr/>
        </p:nvSpPr>
        <p:spPr bwMode="auto">
          <a:xfrm>
            <a:off x="1916630" y="2539996"/>
            <a:ext cx="181585" cy="2099735"/>
          </a:xfrm>
          <a:prstGeom prst="upDownArrow">
            <a:avLst/>
          </a:prstGeom>
          <a:solidFill>
            <a:srgbClr val="33CCCC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i-FI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sp>
        <p:nvSpPr>
          <p:cNvPr id="64" name="Ellipsi 63"/>
          <p:cNvSpPr/>
          <p:nvPr/>
        </p:nvSpPr>
        <p:spPr bwMode="auto">
          <a:xfrm>
            <a:off x="443730" y="4353983"/>
            <a:ext cx="8165860" cy="893231"/>
          </a:xfrm>
          <a:prstGeom prst="ellipse">
            <a:avLst/>
          </a:prstGeom>
          <a:solidFill>
            <a:srgbClr val="FFC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softEdge rad="127000"/>
          </a:effec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fi-FI" i="1" dirty="0" smtClean="0">
                <a:solidFill>
                  <a:srgbClr val="000000"/>
                </a:solidFill>
              </a:rPr>
              <a:t>Vertaisverkoston kollektiivisen tiedon jakaminen </a:t>
            </a:r>
          </a:p>
          <a:p>
            <a:r>
              <a:rPr lang="fi-FI" i="1" dirty="0" smtClean="0">
                <a:solidFill>
                  <a:srgbClr val="000000"/>
                </a:solidFill>
              </a:rPr>
              <a:t>sähköisissä oppimisympäristöissä </a:t>
            </a:r>
            <a:endParaRPr lang="fi-FI" i="1" dirty="0">
              <a:solidFill>
                <a:srgbClr val="000000"/>
              </a:solidFill>
            </a:endParaRPr>
          </a:p>
        </p:txBody>
      </p:sp>
      <p:sp>
        <p:nvSpPr>
          <p:cNvPr id="41" name="Nuoli ylös ja alas 40"/>
          <p:cNvSpPr/>
          <p:nvPr/>
        </p:nvSpPr>
        <p:spPr bwMode="auto">
          <a:xfrm>
            <a:off x="5544782" y="2488139"/>
            <a:ext cx="181585" cy="2099735"/>
          </a:xfrm>
          <a:prstGeom prst="upDownArrow">
            <a:avLst/>
          </a:prstGeom>
          <a:solidFill>
            <a:srgbClr val="33CCCC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i-FI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sp>
        <p:nvSpPr>
          <p:cNvPr id="49" name="Nuoli ylös ja alas 48"/>
          <p:cNvSpPr/>
          <p:nvPr/>
        </p:nvSpPr>
        <p:spPr bwMode="auto">
          <a:xfrm>
            <a:off x="7148027" y="2488138"/>
            <a:ext cx="181585" cy="2099735"/>
          </a:xfrm>
          <a:prstGeom prst="upDownArrow">
            <a:avLst/>
          </a:prstGeom>
          <a:solidFill>
            <a:srgbClr val="33CCCC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i-FI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sp>
        <p:nvSpPr>
          <p:cNvPr id="37" name="Nuoli ylös ja alas 36"/>
          <p:cNvSpPr/>
          <p:nvPr/>
        </p:nvSpPr>
        <p:spPr bwMode="auto">
          <a:xfrm>
            <a:off x="3723602" y="2488139"/>
            <a:ext cx="181585" cy="2099735"/>
          </a:xfrm>
          <a:prstGeom prst="upDownArrow">
            <a:avLst/>
          </a:prstGeom>
          <a:solidFill>
            <a:srgbClr val="33CCCC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i-FI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sp>
        <p:nvSpPr>
          <p:cNvPr id="63" name="Otsikko 6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z="1800" dirty="0" smtClean="0"/>
              <a:t>Nova </a:t>
            </a:r>
            <a:r>
              <a:rPr lang="fi-FI" sz="1800" dirty="0" err="1" smtClean="0"/>
              <a:t>Schola</a:t>
            </a:r>
            <a:r>
              <a:rPr lang="fi-FI" sz="1800" dirty="0" smtClean="0"/>
              <a:t> Finlandia –hankkeen työsuunnitelma, 2. vaihe</a:t>
            </a:r>
            <a:endParaRPr lang="fi-FI" sz="1800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fi-FI" dirty="0" smtClean="0"/>
              <a:t> </a:t>
            </a:r>
            <a:fld id="{BCC369D7-AD67-4007-8CD9-AD74EEED516B}" type="datetime1">
              <a:rPr lang="fi-FI" sz="800" smtClean="0"/>
              <a:pPr/>
              <a:t>4.12.2014</a:t>
            </a:fld>
            <a:r>
              <a:rPr lang="fi-FI" sz="800" dirty="0" smtClean="0"/>
              <a:t>  </a:t>
            </a:r>
            <a:r>
              <a:rPr lang="fi-FI" sz="800" dirty="0" err="1" smtClean="0"/>
              <a:t>Page</a:t>
            </a:r>
            <a:r>
              <a:rPr lang="fi-FI" sz="800" dirty="0" smtClean="0"/>
              <a:t> </a:t>
            </a:r>
            <a:fld id="{5DD9209F-FA31-42D0-9C51-079867EBFC81}" type="slidenum">
              <a:rPr lang="fi-FI" sz="800" smtClean="0"/>
              <a:pPr/>
              <a:t>11</a:t>
            </a:fld>
            <a:endParaRPr lang="fi-FI" sz="800" dirty="0"/>
          </a:p>
        </p:txBody>
      </p:sp>
      <p:sp>
        <p:nvSpPr>
          <p:cNvPr id="11" name="Viisikulmio 10"/>
          <p:cNvSpPr/>
          <p:nvPr/>
        </p:nvSpPr>
        <p:spPr bwMode="auto">
          <a:xfrm>
            <a:off x="245533" y="2700866"/>
            <a:ext cx="8652934" cy="491067"/>
          </a:xfrm>
          <a:prstGeom prst="homePlate">
            <a:avLst/>
          </a:prstGeom>
          <a:solidFill>
            <a:srgbClr val="C00000"/>
          </a:solidFill>
          <a:ln>
            <a:headEnd type="none" w="med" len="med"/>
            <a:tailEnd type="none" w="med" len="med"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i-FI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sp>
        <p:nvSpPr>
          <p:cNvPr id="14" name="Viisikulmio 13"/>
          <p:cNvSpPr/>
          <p:nvPr/>
        </p:nvSpPr>
        <p:spPr bwMode="auto">
          <a:xfrm>
            <a:off x="443730" y="3805739"/>
            <a:ext cx="1563693" cy="508000"/>
          </a:xfrm>
          <a:prstGeom prst="homePlate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fi-FI" sz="1000" dirty="0" smtClean="0">
                <a:solidFill>
                  <a:schemeClr val="tx1"/>
                </a:solidFill>
                <a:latin typeface="Verdana" pitchFamily="34" charset="0"/>
              </a:rPr>
              <a:t>Opetussuunnitelman 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fi-FI" sz="1000" dirty="0" smtClean="0">
                <a:solidFill>
                  <a:schemeClr val="tx1"/>
                </a:solidFill>
                <a:latin typeface="Verdana" pitchFamily="34" charset="0"/>
              </a:rPr>
              <a:t>toteuttaminen</a:t>
            </a:r>
            <a:endParaRPr kumimoji="0" lang="fi-FI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sp>
        <p:nvSpPr>
          <p:cNvPr id="16" name="Viisikulmio 15"/>
          <p:cNvSpPr/>
          <p:nvPr/>
        </p:nvSpPr>
        <p:spPr bwMode="auto">
          <a:xfrm>
            <a:off x="2026097" y="3801531"/>
            <a:ext cx="1582373" cy="508000"/>
          </a:xfrm>
          <a:prstGeom prst="homePlate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i-FI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rPr>
              <a:t>Opetussuunnitelman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i-FI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rPr>
              <a:t>toteuttaminen</a:t>
            </a:r>
          </a:p>
        </p:txBody>
      </p:sp>
      <p:sp>
        <p:nvSpPr>
          <p:cNvPr id="20" name="Viisikulmio 19"/>
          <p:cNvSpPr/>
          <p:nvPr/>
        </p:nvSpPr>
        <p:spPr bwMode="auto">
          <a:xfrm>
            <a:off x="3608469" y="3783063"/>
            <a:ext cx="1683973" cy="508000"/>
          </a:xfrm>
          <a:prstGeom prst="homePlate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fi-FI" sz="1000" dirty="0" smtClean="0">
                <a:solidFill>
                  <a:schemeClr val="tx1"/>
                </a:solidFill>
                <a:latin typeface="Verdana" pitchFamily="34" charset="0"/>
              </a:rPr>
              <a:t>Oppimisympäristöjen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i-FI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rPr>
              <a:t>suunnittelu</a:t>
            </a:r>
          </a:p>
        </p:txBody>
      </p:sp>
      <p:sp>
        <p:nvSpPr>
          <p:cNvPr id="21" name="Viisikulmio 20"/>
          <p:cNvSpPr/>
          <p:nvPr/>
        </p:nvSpPr>
        <p:spPr bwMode="auto">
          <a:xfrm>
            <a:off x="5292444" y="3790923"/>
            <a:ext cx="1734773" cy="507999"/>
          </a:xfrm>
          <a:prstGeom prst="homePlate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i-FI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rPr>
              <a:t>Muuntuvan</a:t>
            </a:r>
            <a:r>
              <a:rPr kumimoji="0" lang="fi-FI" sz="10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rPr>
              <a:t> 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i-FI" sz="10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rPr>
              <a:t>koulurakennuksen 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i-FI" sz="10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rPr>
              <a:t>suunnittelu</a:t>
            </a:r>
            <a:endParaRPr kumimoji="0" lang="fi-FI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sp>
        <p:nvSpPr>
          <p:cNvPr id="22" name="Viisikulmio 21"/>
          <p:cNvSpPr/>
          <p:nvPr/>
        </p:nvSpPr>
        <p:spPr bwMode="auto">
          <a:xfrm>
            <a:off x="7027217" y="3783063"/>
            <a:ext cx="1582373" cy="507998"/>
          </a:xfrm>
          <a:prstGeom prst="homePlate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i-FI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rPr>
              <a:t>Arviointi,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fi-FI" sz="1000" dirty="0" smtClean="0">
                <a:solidFill>
                  <a:schemeClr val="tx1"/>
                </a:solidFill>
                <a:latin typeface="Verdana" pitchFamily="34" charset="0"/>
              </a:rPr>
              <a:t>Tilasuunnittelu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i-FI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rPr>
              <a:t>Tarvesuunnittelu</a:t>
            </a:r>
          </a:p>
        </p:txBody>
      </p:sp>
      <p:sp>
        <p:nvSpPr>
          <p:cNvPr id="24" name="Vinoneliö 23"/>
          <p:cNvSpPr/>
          <p:nvPr/>
        </p:nvSpPr>
        <p:spPr bwMode="auto">
          <a:xfrm>
            <a:off x="5890000" y="2738966"/>
            <a:ext cx="431800" cy="414866"/>
          </a:xfrm>
          <a:prstGeom prst="diamond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i-FI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rPr>
              <a:t>IV</a:t>
            </a:r>
          </a:p>
        </p:txBody>
      </p:sp>
      <p:sp>
        <p:nvSpPr>
          <p:cNvPr id="25" name="Vinoneliö 24"/>
          <p:cNvSpPr/>
          <p:nvPr/>
        </p:nvSpPr>
        <p:spPr bwMode="auto">
          <a:xfrm>
            <a:off x="7377464" y="2725899"/>
            <a:ext cx="431800" cy="414866"/>
          </a:xfrm>
          <a:prstGeom prst="diamond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i-FI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rPr>
              <a:t>V</a:t>
            </a:r>
          </a:p>
        </p:txBody>
      </p:sp>
      <p:sp>
        <p:nvSpPr>
          <p:cNvPr id="26" name="Vinoneliö 25"/>
          <p:cNvSpPr/>
          <p:nvPr/>
        </p:nvSpPr>
        <p:spPr bwMode="auto">
          <a:xfrm>
            <a:off x="4202599" y="2725899"/>
            <a:ext cx="431800" cy="414866"/>
          </a:xfrm>
          <a:prstGeom prst="diamond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i-FI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rPr>
              <a:t>III</a:t>
            </a:r>
          </a:p>
        </p:txBody>
      </p:sp>
      <p:sp>
        <p:nvSpPr>
          <p:cNvPr id="28" name="Vinoneliö 27"/>
          <p:cNvSpPr/>
          <p:nvPr/>
        </p:nvSpPr>
        <p:spPr bwMode="auto">
          <a:xfrm>
            <a:off x="2630352" y="2735692"/>
            <a:ext cx="431800" cy="414866"/>
          </a:xfrm>
          <a:prstGeom prst="diamond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i-FI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rPr>
              <a:t>II</a:t>
            </a:r>
          </a:p>
        </p:txBody>
      </p:sp>
      <p:sp>
        <p:nvSpPr>
          <p:cNvPr id="34" name="Tekstiruutu 33"/>
          <p:cNvSpPr txBox="1"/>
          <p:nvPr/>
        </p:nvSpPr>
        <p:spPr>
          <a:xfrm rot="19541210">
            <a:off x="2463390" y="1624316"/>
            <a:ext cx="270200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fi-FI" sz="1000" b="1" dirty="0" smtClean="0"/>
              <a:t>Vertaisverkoston seminaari</a:t>
            </a:r>
            <a:endParaRPr lang="fi-FI" sz="1000" b="1" dirty="0"/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fi-FI" sz="1000" dirty="0"/>
              <a:t>v</a:t>
            </a:r>
            <a:r>
              <a:rPr lang="fi-FI" sz="1000" dirty="0" smtClean="0"/>
              <a:t>ertaisverkoston työskentely alkaa </a:t>
            </a:r>
            <a:endParaRPr lang="fi-FI" sz="1000" dirty="0"/>
          </a:p>
        </p:txBody>
      </p:sp>
      <p:sp>
        <p:nvSpPr>
          <p:cNvPr id="35" name="Tekstiruutu 34"/>
          <p:cNvSpPr txBox="1"/>
          <p:nvPr/>
        </p:nvSpPr>
        <p:spPr>
          <a:xfrm rot="19541210">
            <a:off x="3189549" y="1883400"/>
            <a:ext cx="245789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000" dirty="0" smtClean="0"/>
              <a:t>Paikallista työskentelyä</a:t>
            </a:r>
            <a:endParaRPr lang="fi-FI" sz="1000" dirty="0"/>
          </a:p>
        </p:txBody>
      </p:sp>
      <p:sp>
        <p:nvSpPr>
          <p:cNvPr id="36" name="Tekstiruutu 35"/>
          <p:cNvSpPr txBox="1"/>
          <p:nvPr/>
        </p:nvSpPr>
        <p:spPr>
          <a:xfrm rot="19541210">
            <a:off x="4055179" y="1923525"/>
            <a:ext cx="222922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fi-FI" sz="1000" b="1" dirty="0" smtClean="0"/>
              <a:t>Vertaisverkoston seminaari</a:t>
            </a:r>
            <a:endParaRPr lang="fi-FI" sz="1000" b="1" dirty="0"/>
          </a:p>
        </p:txBody>
      </p:sp>
      <p:sp>
        <p:nvSpPr>
          <p:cNvPr id="38" name="Tekstiruutu 37"/>
          <p:cNvSpPr txBox="1"/>
          <p:nvPr/>
        </p:nvSpPr>
        <p:spPr>
          <a:xfrm rot="19541210">
            <a:off x="5731862" y="1977141"/>
            <a:ext cx="222922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000" b="1" dirty="0" smtClean="0"/>
              <a:t>Vertaisverkoston seminaari</a:t>
            </a:r>
            <a:endParaRPr lang="fi-FI" sz="1000" b="1" dirty="0"/>
          </a:p>
        </p:txBody>
      </p:sp>
      <p:sp>
        <p:nvSpPr>
          <p:cNvPr id="39" name="Tekstiruutu 38"/>
          <p:cNvSpPr txBox="1"/>
          <p:nvPr/>
        </p:nvSpPr>
        <p:spPr>
          <a:xfrm rot="19541210">
            <a:off x="7410410" y="1853401"/>
            <a:ext cx="18458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fi-FI" sz="1000" b="1" dirty="0" smtClean="0"/>
              <a:t>Kansallinen </a:t>
            </a:r>
          </a:p>
          <a:p>
            <a:pPr algn="l"/>
            <a:r>
              <a:rPr lang="fi-FI" sz="1000" b="1" dirty="0" smtClean="0"/>
              <a:t>päätösseminaari</a:t>
            </a:r>
            <a:endParaRPr lang="fi-FI" sz="1000" b="1" dirty="0"/>
          </a:p>
        </p:txBody>
      </p:sp>
      <p:sp>
        <p:nvSpPr>
          <p:cNvPr id="40" name="Vinoneliö 39"/>
          <p:cNvSpPr/>
          <p:nvPr/>
        </p:nvSpPr>
        <p:spPr bwMode="auto">
          <a:xfrm>
            <a:off x="929377" y="2725899"/>
            <a:ext cx="431800" cy="414866"/>
          </a:xfrm>
          <a:prstGeom prst="diamond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fi-FI" dirty="0">
                <a:solidFill>
                  <a:schemeClr val="tx1"/>
                </a:solidFill>
                <a:latin typeface="Verdana" pitchFamily="34" charset="0"/>
              </a:rPr>
              <a:t>I</a:t>
            </a:r>
            <a:endParaRPr kumimoji="0" lang="fi-FI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sp>
        <p:nvSpPr>
          <p:cNvPr id="42" name="Tekstiruutu 41"/>
          <p:cNvSpPr txBox="1"/>
          <p:nvPr/>
        </p:nvSpPr>
        <p:spPr>
          <a:xfrm rot="19541210">
            <a:off x="4890530" y="1883399"/>
            <a:ext cx="26386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000" dirty="0" smtClean="0"/>
              <a:t>Paikallista työskentelyä</a:t>
            </a:r>
            <a:endParaRPr lang="fi-FI" sz="1000" dirty="0"/>
          </a:p>
        </p:txBody>
      </p:sp>
      <p:sp>
        <p:nvSpPr>
          <p:cNvPr id="43" name="Tekstiruutu 42"/>
          <p:cNvSpPr txBox="1"/>
          <p:nvPr/>
        </p:nvSpPr>
        <p:spPr>
          <a:xfrm rot="19541210">
            <a:off x="6439331" y="1883399"/>
            <a:ext cx="279436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000" dirty="0" smtClean="0"/>
              <a:t>Paikallista työskentelyä</a:t>
            </a:r>
            <a:endParaRPr lang="fi-FI" sz="1000" dirty="0"/>
          </a:p>
        </p:txBody>
      </p:sp>
      <p:sp>
        <p:nvSpPr>
          <p:cNvPr id="45" name="Pyöristetty suorakulmio 44"/>
          <p:cNvSpPr/>
          <p:nvPr/>
        </p:nvSpPr>
        <p:spPr bwMode="auto">
          <a:xfrm>
            <a:off x="2026100" y="3575629"/>
            <a:ext cx="1582370" cy="211667"/>
          </a:xfrm>
          <a:prstGeom prst="roundRect">
            <a:avLst/>
          </a:prstGeom>
          <a:solidFill>
            <a:srgbClr val="92D050"/>
          </a:solidFill>
          <a:ln>
            <a:headEnd type="none" w="med" len="med"/>
            <a:tailEnd type="none" w="med" len="med"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i-FI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rPr>
              <a:t>Kevät 2017</a:t>
            </a:r>
          </a:p>
        </p:txBody>
      </p:sp>
      <p:sp>
        <p:nvSpPr>
          <p:cNvPr id="46" name="Pyöristetty suorakulmio 45"/>
          <p:cNvSpPr/>
          <p:nvPr/>
        </p:nvSpPr>
        <p:spPr bwMode="auto">
          <a:xfrm>
            <a:off x="443730" y="3589864"/>
            <a:ext cx="1582370" cy="211667"/>
          </a:xfrm>
          <a:prstGeom prst="roundRect">
            <a:avLst/>
          </a:prstGeom>
          <a:solidFill>
            <a:srgbClr val="92D050"/>
          </a:solidFill>
          <a:ln>
            <a:headEnd type="none" w="med" len="med"/>
            <a:tailEnd type="none" w="med" len="med"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fi-FI" dirty="0" smtClean="0">
                <a:solidFill>
                  <a:schemeClr val="tx1"/>
                </a:solidFill>
                <a:latin typeface="Verdana" pitchFamily="34" charset="0"/>
              </a:rPr>
              <a:t>Syksy 2016</a:t>
            </a:r>
            <a:endParaRPr kumimoji="0" lang="fi-FI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sp>
        <p:nvSpPr>
          <p:cNvPr id="47" name="Pyöristetty suorakulmio 46"/>
          <p:cNvSpPr/>
          <p:nvPr/>
        </p:nvSpPr>
        <p:spPr bwMode="auto">
          <a:xfrm>
            <a:off x="3608470" y="3571397"/>
            <a:ext cx="3418747" cy="211667"/>
          </a:xfrm>
          <a:prstGeom prst="roundRect">
            <a:avLst/>
          </a:prstGeom>
          <a:solidFill>
            <a:srgbClr val="92D050"/>
          </a:solidFill>
          <a:ln>
            <a:headEnd type="none" w="med" len="med"/>
            <a:tailEnd type="none" w="med" len="med"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fi-FI" dirty="0" smtClean="0">
                <a:solidFill>
                  <a:schemeClr val="tx1"/>
                </a:solidFill>
                <a:latin typeface="Verdana" pitchFamily="34" charset="0"/>
              </a:rPr>
              <a:t>Syksy </a:t>
            </a:r>
            <a:r>
              <a:rPr kumimoji="0" lang="fi-FI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rPr>
              <a:t>2017</a:t>
            </a:r>
          </a:p>
        </p:txBody>
      </p:sp>
      <p:sp>
        <p:nvSpPr>
          <p:cNvPr id="48" name="Pyöristetty suorakulmio 47"/>
          <p:cNvSpPr/>
          <p:nvPr/>
        </p:nvSpPr>
        <p:spPr bwMode="auto">
          <a:xfrm>
            <a:off x="7027217" y="3571396"/>
            <a:ext cx="1582373" cy="211667"/>
          </a:xfrm>
          <a:prstGeom prst="roundRect">
            <a:avLst/>
          </a:prstGeom>
          <a:solidFill>
            <a:srgbClr val="92D050"/>
          </a:solidFill>
          <a:ln>
            <a:headEnd type="none" w="med" len="med"/>
            <a:tailEnd type="none" w="med" len="med"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fi-FI" dirty="0" smtClean="0">
                <a:solidFill>
                  <a:schemeClr val="tx1"/>
                </a:solidFill>
                <a:latin typeface="Verdana" pitchFamily="34" charset="0"/>
              </a:rPr>
              <a:t>Kevät </a:t>
            </a:r>
            <a:r>
              <a:rPr kumimoji="0" lang="fi-FI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rPr>
              <a:t>2018</a:t>
            </a:r>
          </a:p>
        </p:txBody>
      </p:sp>
      <p:sp>
        <p:nvSpPr>
          <p:cNvPr id="52" name="Tekstiruutu 51"/>
          <p:cNvSpPr txBox="1"/>
          <p:nvPr/>
        </p:nvSpPr>
        <p:spPr>
          <a:xfrm rot="19541210">
            <a:off x="907025" y="1963554"/>
            <a:ext cx="14984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fi-FI" sz="1000" b="1" dirty="0" smtClean="0"/>
              <a:t>2. Vaiheen aloitusseminaari</a:t>
            </a:r>
            <a:endParaRPr lang="fi-FI" sz="1000" b="1" dirty="0"/>
          </a:p>
        </p:txBody>
      </p:sp>
      <p:cxnSp>
        <p:nvCxnSpPr>
          <p:cNvPr id="53" name="Suora nuoliyhdysviiva 52"/>
          <p:cNvCxnSpPr>
            <a:endCxn id="44" idx="0"/>
          </p:cNvCxnSpPr>
          <p:nvPr/>
        </p:nvCxnSpPr>
        <p:spPr bwMode="auto">
          <a:xfrm>
            <a:off x="7777292" y="3191933"/>
            <a:ext cx="88614" cy="2055281"/>
          </a:xfrm>
          <a:prstGeom prst="straightConnector1">
            <a:avLst/>
          </a:prstGeom>
          <a:solidFill>
            <a:schemeClr val="bg2"/>
          </a:solidFill>
          <a:ln w="9525" cap="flat" cmpd="sng" algn="ctr">
            <a:noFill/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56" name="Vuokaaviosymboli: Useita dokumentteja 55"/>
          <p:cNvSpPr/>
          <p:nvPr/>
        </p:nvSpPr>
        <p:spPr bwMode="auto">
          <a:xfrm>
            <a:off x="2969934" y="5247214"/>
            <a:ext cx="1084025" cy="929270"/>
          </a:xfrm>
          <a:prstGeom prst="flowChartMultidocumen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i-FI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rPr>
              <a:t>Väliarviointi, 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i-FI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rPr>
              <a:t>raportti</a:t>
            </a:r>
          </a:p>
        </p:txBody>
      </p:sp>
      <p:sp>
        <p:nvSpPr>
          <p:cNvPr id="60" name="Vuokaaviosymboli: Useita dokumentteja 59"/>
          <p:cNvSpPr/>
          <p:nvPr/>
        </p:nvSpPr>
        <p:spPr bwMode="auto">
          <a:xfrm>
            <a:off x="302149" y="5232398"/>
            <a:ext cx="1013175" cy="944086"/>
          </a:xfrm>
          <a:prstGeom prst="flowChartMultidocumen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fi-FI" sz="1000" dirty="0" smtClean="0">
                <a:solidFill>
                  <a:schemeClr val="tx1"/>
                </a:solidFill>
                <a:latin typeface="Verdana" pitchFamily="34" charset="0"/>
              </a:rPr>
              <a:t>Tarkennettu 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fi-FI" sz="1000" dirty="0" smtClean="0">
                <a:solidFill>
                  <a:schemeClr val="tx1"/>
                </a:solidFill>
                <a:latin typeface="Verdana" pitchFamily="34" charset="0"/>
              </a:rPr>
              <a:t>toiminta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fi-FI" sz="1000" dirty="0">
                <a:solidFill>
                  <a:schemeClr val="tx1"/>
                </a:solidFill>
                <a:latin typeface="Verdana" pitchFamily="34" charset="0"/>
              </a:rPr>
              <a:t>s</a:t>
            </a:r>
            <a:r>
              <a:rPr lang="fi-FI" sz="1000" dirty="0" smtClean="0">
                <a:solidFill>
                  <a:schemeClr val="tx1"/>
                </a:solidFill>
                <a:latin typeface="Verdana" pitchFamily="34" charset="0"/>
              </a:rPr>
              <a:t>uunnitelma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fi-FI" sz="1000" dirty="0" smtClean="0">
                <a:solidFill>
                  <a:schemeClr val="tx1"/>
                </a:solidFill>
                <a:latin typeface="Verdana" pitchFamily="34" charset="0"/>
              </a:rPr>
              <a:t> 2016-2018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i-FI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sp>
        <p:nvSpPr>
          <p:cNvPr id="44" name="Vuokaaviosymboli: Useita dokumentteja 43"/>
          <p:cNvSpPr/>
          <p:nvPr/>
        </p:nvSpPr>
        <p:spPr bwMode="auto">
          <a:xfrm>
            <a:off x="7249317" y="5247214"/>
            <a:ext cx="1084025" cy="929270"/>
          </a:xfrm>
          <a:prstGeom prst="flowChartMultidocumen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fi-FI" sz="1000" dirty="0" smtClean="0">
                <a:solidFill>
                  <a:schemeClr val="tx1"/>
                </a:solidFill>
                <a:latin typeface="Verdana" pitchFamily="34" charset="0"/>
              </a:rPr>
              <a:t>Hankkeen 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fi-FI" sz="1000" dirty="0" smtClean="0">
                <a:solidFill>
                  <a:schemeClr val="tx1"/>
                </a:solidFill>
                <a:latin typeface="Verdana" pitchFamily="34" charset="0"/>
              </a:rPr>
              <a:t>arviointi,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i-FI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rPr>
              <a:t>loppuraportti</a:t>
            </a:r>
          </a:p>
        </p:txBody>
      </p:sp>
      <p:sp>
        <p:nvSpPr>
          <p:cNvPr id="51" name="Tekstiruutu 50"/>
          <p:cNvSpPr txBox="1"/>
          <p:nvPr/>
        </p:nvSpPr>
        <p:spPr>
          <a:xfrm rot="19541210">
            <a:off x="1343137" y="1923526"/>
            <a:ext cx="245789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000" dirty="0" smtClean="0"/>
              <a:t>Paikallista työskentelyä</a:t>
            </a:r>
            <a:endParaRPr lang="fi-FI" sz="1000" dirty="0"/>
          </a:p>
        </p:txBody>
      </p:sp>
    </p:spTree>
    <p:extLst>
      <p:ext uri="{BB962C8B-B14F-4D97-AF65-F5344CB8AC3E}">
        <p14:creationId xmlns:p14="http://schemas.microsoft.com/office/powerpoint/2010/main" val="3287875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tsikko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Nova </a:t>
            </a:r>
            <a:r>
              <a:rPr lang="fi-FI" dirty="0" err="1" smtClean="0"/>
              <a:t>Schola</a:t>
            </a:r>
            <a:r>
              <a:rPr lang="fi-FI" dirty="0" smtClean="0"/>
              <a:t> Finlandia teemat</a:t>
            </a:r>
            <a:br>
              <a:rPr lang="fi-FI" dirty="0" smtClean="0"/>
            </a:br>
            <a:r>
              <a:rPr lang="fi-FI" dirty="0" smtClean="0"/>
              <a:t>- Oppimisympäristöltään uusi koulu</a:t>
            </a:r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fi-FI" dirty="0" smtClean="0"/>
              <a:t> </a:t>
            </a:r>
            <a:fld id="{BCC369D7-AD67-4007-8CD9-AD74EEED516B}" type="datetime1">
              <a:rPr lang="fi-FI" sz="800" smtClean="0"/>
              <a:pPr/>
              <a:t>4.12.2014</a:t>
            </a:fld>
            <a:r>
              <a:rPr lang="fi-FI" sz="800" dirty="0" smtClean="0"/>
              <a:t>  </a:t>
            </a:r>
            <a:r>
              <a:rPr lang="fi-FI" sz="800" dirty="0" err="1" smtClean="0"/>
              <a:t>Page</a:t>
            </a:r>
            <a:r>
              <a:rPr lang="fi-FI" sz="800" dirty="0" smtClean="0"/>
              <a:t> </a:t>
            </a:r>
            <a:fld id="{5DD9209F-FA31-42D0-9C51-079867EBFC81}" type="slidenum">
              <a:rPr lang="fi-FI" sz="800" smtClean="0"/>
              <a:pPr/>
              <a:t>12</a:t>
            </a:fld>
            <a:endParaRPr lang="fi-FI" sz="800" dirty="0"/>
          </a:p>
        </p:txBody>
      </p:sp>
      <p:graphicFrame>
        <p:nvGraphicFramePr>
          <p:cNvPr id="7" name="Taulukko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07206624"/>
              </p:ext>
            </p:extLst>
          </p:nvPr>
        </p:nvGraphicFramePr>
        <p:xfrm>
          <a:off x="599871" y="1336453"/>
          <a:ext cx="7848872" cy="474002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848872"/>
              </a:tblGrid>
              <a:tr h="4740022"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endParaRPr lang="fi-FI" sz="1400" b="0" dirty="0" smtClean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  <a:p>
                      <a:pPr marL="342900" lvl="0" indent="-342900">
                        <a:buFont typeface="+mj-lt"/>
                        <a:buAutoNum type="arabicPeriod"/>
                      </a:pPr>
                      <a:r>
                        <a:rPr lang="fi-FI" sz="1400" b="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Motivoitunut oppilas ja oppiminen moderneissa</a:t>
                      </a:r>
                      <a:r>
                        <a:rPr lang="fi-FI" sz="1400" b="0" baseline="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oppimisympäristöissä</a:t>
                      </a:r>
                    </a:p>
                    <a:p>
                      <a:pPr marL="742950" lvl="1" indent="-285750">
                        <a:buFont typeface="Arial" panose="020B0604020202020204" pitchFamily="34" charset="0"/>
                        <a:buChar char="•"/>
                      </a:pPr>
                      <a:r>
                        <a:rPr lang="fi-FI" sz="1400" b="0" baseline="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Modernit oppimisympäristöt </a:t>
                      </a:r>
                    </a:p>
                    <a:p>
                      <a:pPr marL="742950" lvl="1" indent="-285750">
                        <a:buFont typeface="Arial" panose="020B0604020202020204" pitchFamily="34" charset="0"/>
                        <a:buChar char="•"/>
                      </a:pPr>
                      <a:r>
                        <a:rPr lang="fi-FI" sz="1400" b="0" baseline="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Oppimisen eri tavat erilaisissa oppimisympäristöissä</a:t>
                      </a:r>
                    </a:p>
                    <a:p>
                      <a:pPr marL="742950" lvl="1" indent="-285750">
                        <a:buFont typeface="Arial" panose="020B0604020202020204" pitchFamily="34" charset="0"/>
                        <a:buChar char="•"/>
                      </a:pPr>
                      <a:r>
                        <a:rPr lang="fi-FI" sz="1400" b="0" baseline="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Modernin oppimisympäristön vaatimukset </a:t>
                      </a:r>
                      <a:r>
                        <a:rPr lang="fi-FI" sz="1400" b="0" baseline="0" dirty="0" err="1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lapsellle</a:t>
                      </a:r>
                      <a:endParaRPr lang="fi-FI" sz="1400" b="0" baseline="0" dirty="0" smtClean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  <a:p>
                      <a:pPr marL="742950" marR="0" lvl="1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fi-FI" sz="1400" b="0" baseline="0" dirty="0" err="1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Diginatiivin</a:t>
                      </a:r>
                      <a:r>
                        <a:rPr lang="fi-FI" sz="1400" b="0" baseline="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kyky käsitellä ja hyödyntää tietoa</a:t>
                      </a:r>
                    </a:p>
                    <a:p>
                      <a:pPr marL="742950" marR="0" lvl="1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fi-FI" sz="1400" b="0" baseline="0" dirty="0" smtClean="0">
                          <a:solidFill>
                            <a:schemeClr val="tx1"/>
                          </a:solidFill>
                        </a:rPr>
                        <a:t>Sosiaalisuus moderneissa oppimisympäristöissä</a:t>
                      </a:r>
                      <a:endParaRPr lang="fi-FI" sz="14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342900" lvl="0" indent="-342900">
                        <a:buFont typeface="+mj-lt"/>
                        <a:buAutoNum type="arabicPeriod"/>
                      </a:pPr>
                      <a:r>
                        <a:rPr lang="fi-FI" sz="1400" b="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Paikallisen</a:t>
                      </a:r>
                      <a:r>
                        <a:rPr lang="fi-FI" sz="1400" b="0" baseline="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o</a:t>
                      </a:r>
                      <a:r>
                        <a:rPr lang="fi-FI" sz="1400" b="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petussuunnitelman soveltaminen ja toteuttaminen modernissa koulussa</a:t>
                      </a:r>
                    </a:p>
                    <a:p>
                      <a:pPr marL="742950" lvl="1" indent="-285750">
                        <a:buFont typeface="Arial" panose="020B0604020202020204" pitchFamily="34" charset="0"/>
                        <a:buChar char="•"/>
                      </a:pPr>
                      <a:r>
                        <a:rPr lang="fi-FI" sz="1400" b="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Opetussuunnitelman mahdollisuudet oppimisympäristöjen kehittämiseen</a:t>
                      </a:r>
                    </a:p>
                    <a:p>
                      <a:pPr marL="742950" lvl="1" indent="-285750">
                        <a:buFont typeface="Arial" panose="020B0604020202020204" pitchFamily="34" charset="0"/>
                        <a:buChar char="•"/>
                      </a:pPr>
                      <a:r>
                        <a:rPr lang="fi-FI" sz="1400" b="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Paikallisen</a:t>
                      </a:r>
                      <a:r>
                        <a:rPr lang="fi-FI" sz="1400" b="0" baseline="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opetussuunnitelman ja kollektiivisen tietomassa yhdistäminen</a:t>
                      </a:r>
                      <a:endParaRPr lang="fi-FI" sz="1400" b="0" dirty="0" smtClean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  <a:p>
                      <a:pPr marL="742950" lvl="1" indent="-285750">
                        <a:buFont typeface="Arial" panose="020B0604020202020204" pitchFamily="34" charset="0"/>
                        <a:buChar char="•"/>
                      </a:pPr>
                      <a:r>
                        <a:rPr lang="fi-FI" sz="1400" b="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Teknologia osana opetussuunnitelman toteuttamista</a:t>
                      </a:r>
                    </a:p>
                    <a:p>
                      <a:pPr marL="342900" lvl="0" indent="-342900">
                        <a:buFont typeface="+mj-lt"/>
                        <a:buAutoNum type="arabicPeriod"/>
                      </a:pPr>
                      <a:r>
                        <a:rPr lang="fi-FI" sz="1400" b="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Oppimisympäristöön integroitunut teknologia</a:t>
                      </a:r>
                    </a:p>
                    <a:p>
                      <a:pPr marL="742950" lvl="1" indent="-285750">
                        <a:buFont typeface="Arial" panose="020B0604020202020204" pitchFamily="34" charset="0"/>
                        <a:buChar char="•"/>
                      </a:pPr>
                      <a:r>
                        <a:rPr lang="fi-FI" sz="1400" b="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Teknologia opetus-</a:t>
                      </a:r>
                      <a:r>
                        <a:rPr lang="fi-FI" sz="1400" b="0" baseline="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ja oppimisympäristöissä, ml. pilvet</a:t>
                      </a:r>
                    </a:p>
                    <a:p>
                      <a:pPr marL="742950" lvl="1" indent="-285750">
                        <a:buFont typeface="Arial" panose="020B0604020202020204" pitchFamily="34" charset="0"/>
                        <a:buChar char="•"/>
                      </a:pPr>
                      <a:r>
                        <a:rPr lang="fi-FI" sz="1400" b="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Digitaalisen oppimateriaalin,</a:t>
                      </a:r>
                      <a:r>
                        <a:rPr lang="fi-FI" sz="1400" b="0" baseline="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  <a:r>
                        <a:rPr lang="fi-FI" sz="1400" b="0" baseline="0" dirty="0" err="1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mobiilipalvelujen</a:t>
                      </a:r>
                      <a:r>
                        <a:rPr lang="fi-FI" sz="1400" b="0" baseline="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ja pelien </a:t>
                      </a:r>
                      <a:r>
                        <a:rPr lang="fi-FI" sz="1400" b="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käyttö oppimisessa</a:t>
                      </a:r>
                      <a:r>
                        <a:rPr lang="fi-FI" sz="1400" b="0" baseline="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ja </a:t>
                      </a:r>
                      <a:r>
                        <a:rPr lang="fi-FI" sz="1400" b="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opetuksessa</a:t>
                      </a:r>
                    </a:p>
                    <a:p>
                      <a:pPr marL="742950" marR="0" lvl="1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fi-FI" sz="1400" b="0" dirty="0" smtClean="0">
                          <a:solidFill>
                            <a:schemeClr val="tx1"/>
                          </a:solidFill>
                        </a:rPr>
                        <a:t>Virtuaalisen oppimisympäristön</a:t>
                      </a:r>
                      <a:r>
                        <a:rPr lang="fi-FI" sz="1400" b="0" baseline="0" dirty="0" smtClean="0">
                          <a:solidFill>
                            <a:schemeClr val="tx1"/>
                          </a:solidFill>
                        </a:rPr>
                        <a:t> luominen</a:t>
                      </a:r>
                      <a:endParaRPr lang="fi-FI" sz="14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fi-FI" sz="1400" b="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Muuntuvat</a:t>
                      </a:r>
                      <a:r>
                        <a:rPr lang="fi-FI" sz="1400" b="0" baseline="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oppimistilat muuttuvassa</a:t>
                      </a:r>
                      <a:r>
                        <a:rPr lang="fi-FI" sz="1400" b="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koulurakennuksessa</a:t>
                      </a:r>
                    </a:p>
                    <a:p>
                      <a:pPr marL="742950" marR="0" lvl="1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fi-FI" sz="1400" b="0" baseline="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Oppimisympäristön ja -tilojen vaikutus oppimiseen</a:t>
                      </a:r>
                    </a:p>
                    <a:p>
                      <a:pPr marL="742950" marR="0" lvl="1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fi-FI" sz="1400" b="0" baseline="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Koulurakentamisen uudet mahdollisuudet</a:t>
                      </a:r>
                    </a:p>
                    <a:p>
                      <a:pPr marL="742950" marR="0" lvl="1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fi-FI" sz="1400" b="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Virtuaaliset</a:t>
                      </a:r>
                      <a:r>
                        <a:rPr lang="fi-FI" sz="1400" b="0" baseline="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oppimisympäristöt osana oppijan laajennettua todellisuutta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97573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Projektin toimijat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i-FI" sz="1800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fi-FI" sz="1600" dirty="0">
                <a:solidFill>
                  <a:schemeClr val="tx1"/>
                </a:solidFill>
              </a:rPr>
              <a:t>Projektin toteutuksesta vastaa </a:t>
            </a:r>
            <a:r>
              <a:rPr lang="fi-FI" sz="1600" b="1" dirty="0">
                <a:solidFill>
                  <a:schemeClr val="tx1"/>
                </a:solidFill>
              </a:rPr>
              <a:t>FCG </a:t>
            </a:r>
            <a:r>
              <a:rPr lang="fi-FI" sz="1600" b="1" dirty="0" err="1">
                <a:solidFill>
                  <a:schemeClr val="tx1"/>
                </a:solidFill>
              </a:rPr>
              <a:t>Finnish</a:t>
            </a:r>
            <a:r>
              <a:rPr lang="fi-FI" sz="1600" b="1" dirty="0">
                <a:solidFill>
                  <a:schemeClr val="tx1"/>
                </a:solidFill>
              </a:rPr>
              <a:t> </a:t>
            </a:r>
            <a:r>
              <a:rPr lang="fi-FI" sz="1600" b="1" dirty="0" err="1">
                <a:solidFill>
                  <a:schemeClr val="tx1"/>
                </a:solidFill>
              </a:rPr>
              <a:t>Consulting</a:t>
            </a:r>
            <a:r>
              <a:rPr lang="fi-FI" sz="1600" b="1" dirty="0">
                <a:solidFill>
                  <a:schemeClr val="tx1"/>
                </a:solidFill>
              </a:rPr>
              <a:t> Group Oy</a:t>
            </a:r>
            <a:r>
              <a:rPr lang="fi-FI" sz="1600" dirty="0">
                <a:solidFill>
                  <a:schemeClr val="tx1"/>
                </a:solidFill>
              </a:rPr>
              <a:t>, jonka tukena toimivat </a:t>
            </a:r>
            <a:r>
              <a:rPr lang="fi-FI" sz="1600" dirty="0" smtClean="0">
                <a:solidFill>
                  <a:schemeClr val="tx1"/>
                </a:solidFill>
              </a:rPr>
              <a:t>kansallisten yhteistyötahojen asiantuntijat</a:t>
            </a:r>
            <a:r>
              <a:rPr lang="fi-FI" sz="1600" dirty="0">
                <a:solidFill>
                  <a:schemeClr val="tx1"/>
                </a:solidFill>
              </a:rPr>
              <a:t>. </a:t>
            </a:r>
            <a:endParaRPr lang="fi-FI" sz="1600" dirty="0" smtClean="0">
              <a:solidFill>
                <a:schemeClr val="tx1"/>
              </a:solidFill>
            </a:endParaRPr>
          </a:p>
          <a:p>
            <a:endParaRPr lang="fi-FI" sz="1600" dirty="0" smtClean="0">
              <a:solidFill>
                <a:schemeClr val="tx1"/>
              </a:solidFill>
            </a:endParaRPr>
          </a:p>
          <a:p>
            <a:r>
              <a:rPr lang="fi-FI" sz="1600" b="1" dirty="0" smtClean="0">
                <a:solidFill>
                  <a:schemeClr val="tx1"/>
                </a:solidFill>
              </a:rPr>
              <a:t>Kunnat</a:t>
            </a:r>
            <a:endParaRPr lang="fi-FI" sz="1600" b="1" i="1" dirty="0" smtClean="0">
              <a:solidFill>
                <a:schemeClr val="tx1"/>
              </a:solidFill>
            </a:endParaRPr>
          </a:p>
          <a:p>
            <a:endParaRPr lang="fi-FI" sz="1600" dirty="0" smtClean="0">
              <a:solidFill>
                <a:schemeClr val="tx1"/>
              </a:solidFill>
            </a:endParaRPr>
          </a:p>
          <a:p>
            <a:r>
              <a:rPr lang="fi-FI" sz="1600" b="1" dirty="0" smtClean="0">
                <a:solidFill>
                  <a:schemeClr val="tx1"/>
                </a:solidFill>
              </a:rPr>
              <a:t>Kansalliset toimijat</a:t>
            </a:r>
            <a:endParaRPr lang="fi-FI" sz="1600" dirty="0">
              <a:solidFill>
                <a:schemeClr val="tx1"/>
              </a:solidFill>
            </a:endParaRPr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fi-FI" dirty="0" smtClean="0"/>
              <a:t> </a:t>
            </a:r>
            <a:fld id="{BCC369D7-AD67-4007-8CD9-AD74EEED516B}" type="datetime1">
              <a:rPr lang="fi-FI" sz="800" smtClean="0"/>
              <a:pPr/>
              <a:t>4.12.2014</a:t>
            </a:fld>
            <a:r>
              <a:rPr lang="fi-FI" sz="800" dirty="0" smtClean="0"/>
              <a:t>  </a:t>
            </a:r>
            <a:r>
              <a:rPr lang="fi-FI" sz="800" dirty="0" err="1" smtClean="0"/>
              <a:t>Page</a:t>
            </a:r>
            <a:r>
              <a:rPr lang="fi-FI" sz="800" dirty="0" smtClean="0"/>
              <a:t> </a:t>
            </a:r>
            <a:fld id="{5DD9209F-FA31-42D0-9C51-079867EBFC81}" type="slidenum">
              <a:rPr lang="fi-FI" sz="800" smtClean="0"/>
              <a:pPr/>
              <a:t>13</a:t>
            </a:fld>
            <a:endParaRPr lang="fi-FI" sz="800" dirty="0"/>
          </a:p>
        </p:txBody>
      </p:sp>
    </p:spTree>
    <p:extLst>
      <p:ext uri="{BB962C8B-B14F-4D97-AF65-F5344CB8AC3E}">
        <p14:creationId xmlns:p14="http://schemas.microsoft.com/office/powerpoint/2010/main" val="164717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iruutu 2"/>
          <p:cNvSpPr txBox="1"/>
          <p:nvPr/>
        </p:nvSpPr>
        <p:spPr>
          <a:xfrm>
            <a:off x="967740" y="1645920"/>
            <a:ext cx="1074420" cy="3600986"/>
          </a:xfrm>
          <a:prstGeom prst="rect">
            <a:avLst/>
          </a:prstGeom>
          <a:solidFill>
            <a:srgbClr val="FF9966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fi-FI" dirty="0" err="1" smtClean="0">
                <a:solidFill>
                  <a:schemeClr val="tx1"/>
                </a:solidFill>
              </a:rPr>
              <a:t>Kustan-nus-säästöt</a:t>
            </a:r>
            <a:endParaRPr lang="fi-FI" dirty="0">
              <a:solidFill>
                <a:schemeClr val="tx1"/>
              </a:solidFill>
            </a:endParaRPr>
          </a:p>
          <a:p>
            <a:endParaRPr lang="fi-FI" dirty="0" smtClean="0">
              <a:solidFill>
                <a:schemeClr val="tx1"/>
              </a:solidFill>
            </a:endParaRPr>
          </a:p>
          <a:p>
            <a:endParaRPr lang="fi-FI" dirty="0">
              <a:solidFill>
                <a:schemeClr val="tx1"/>
              </a:solidFill>
            </a:endParaRPr>
          </a:p>
          <a:p>
            <a:endParaRPr lang="fi-FI" dirty="0" smtClean="0">
              <a:solidFill>
                <a:schemeClr val="tx1"/>
              </a:solidFill>
            </a:endParaRPr>
          </a:p>
          <a:p>
            <a:endParaRPr lang="fi-FI" dirty="0">
              <a:solidFill>
                <a:schemeClr val="tx1"/>
              </a:solidFill>
            </a:endParaRPr>
          </a:p>
          <a:p>
            <a:endParaRPr lang="fi-FI" dirty="0" smtClean="0">
              <a:solidFill>
                <a:schemeClr val="tx1"/>
              </a:solidFill>
            </a:endParaRPr>
          </a:p>
          <a:p>
            <a:endParaRPr lang="fi-FI" dirty="0">
              <a:solidFill>
                <a:schemeClr val="tx1"/>
              </a:solidFill>
            </a:endParaRPr>
          </a:p>
          <a:p>
            <a:endParaRPr lang="fi-FI" dirty="0" smtClean="0">
              <a:solidFill>
                <a:schemeClr val="tx1"/>
              </a:solidFill>
            </a:endParaRPr>
          </a:p>
          <a:p>
            <a:endParaRPr lang="fi-FI" dirty="0">
              <a:solidFill>
                <a:schemeClr val="tx1"/>
              </a:solidFill>
            </a:endParaRPr>
          </a:p>
          <a:p>
            <a:endParaRPr lang="fi-FI" dirty="0" smtClean="0">
              <a:solidFill>
                <a:schemeClr val="tx1"/>
              </a:solidFill>
            </a:endParaRPr>
          </a:p>
          <a:p>
            <a:endParaRPr lang="fi-FI" dirty="0">
              <a:solidFill>
                <a:schemeClr val="tx1"/>
              </a:solidFill>
            </a:endParaRPr>
          </a:p>
          <a:p>
            <a:endParaRPr lang="fi-FI" dirty="0" smtClean="0">
              <a:solidFill>
                <a:schemeClr val="tx1"/>
              </a:solidFill>
            </a:endParaRPr>
          </a:p>
          <a:p>
            <a:endParaRPr lang="fi-FI" dirty="0">
              <a:solidFill>
                <a:schemeClr val="tx1"/>
              </a:solidFill>
            </a:endParaRPr>
          </a:p>
          <a:p>
            <a:endParaRPr lang="fi-FI" dirty="0" smtClean="0">
              <a:solidFill>
                <a:schemeClr val="tx1"/>
              </a:solidFill>
            </a:endParaRPr>
          </a:p>
          <a:p>
            <a:endParaRPr lang="fi-FI" dirty="0">
              <a:solidFill>
                <a:schemeClr val="tx1"/>
              </a:solidFill>
            </a:endParaRPr>
          </a:p>
          <a:p>
            <a:endParaRPr lang="fi-FI" dirty="0" smtClean="0">
              <a:solidFill>
                <a:schemeClr val="tx1"/>
              </a:solidFill>
            </a:endParaRPr>
          </a:p>
          <a:p>
            <a:endParaRPr lang="fi-FI" dirty="0">
              <a:solidFill>
                <a:schemeClr val="tx1"/>
              </a:solidFill>
            </a:endParaRPr>
          </a:p>
        </p:txBody>
      </p:sp>
      <p:sp>
        <p:nvSpPr>
          <p:cNvPr id="6" name="Tekstiruutu 5"/>
          <p:cNvSpPr txBox="1"/>
          <p:nvPr/>
        </p:nvSpPr>
        <p:spPr>
          <a:xfrm>
            <a:off x="6438900" y="1645920"/>
            <a:ext cx="1074420" cy="3600986"/>
          </a:xfrm>
          <a:prstGeom prst="rect">
            <a:avLst/>
          </a:prstGeom>
          <a:solidFill>
            <a:srgbClr val="FF9966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fi-FI" dirty="0" smtClean="0">
                <a:solidFill>
                  <a:schemeClr val="tx1"/>
                </a:solidFill>
              </a:rPr>
              <a:t>Laatu</a:t>
            </a:r>
          </a:p>
          <a:p>
            <a:endParaRPr lang="fi-FI" dirty="0" smtClean="0">
              <a:solidFill>
                <a:schemeClr val="tx1"/>
              </a:solidFill>
            </a:endParaRPr>
          </a:p>
          <a:p>
            <a:endParaRPr lang="fi-FI" dirty="0">
              <a:solidFill>
                <a:schemeClr val="tx1"/>
              </a:solidFill>
            </a:endParaRPr>
          </a:p>
          <a:p>
            <a:endParaRPr lang="fi-FI" dirty="0" smtClean="0">
              <a:solidFill>
                <a:schemeClr val="tx1"/>
              </a:solidFill>
            </a:endParaRPr>
          </a:p>
          <a:p>
            <a:endParaRPr lang="fi-FI" dirty="0">
              <a:solidFill>
                <a:schemeClr val="tx1"/>
              </a:solidFill>
            </a:endParaRPr>
          </a:p>
          <a:p>
            <a:endParaRPr lang="fi-FI" dirty="0" smtClean="0">
              <a:solidFill>
                <a:schemeClr val="tx1"/>
              </a:solidFill>
            </a:endParaRPr>
          </a:p>
          <a:p>
            <a:endParaRPr lang="fi-FI" dirty="0">
              <a:solidFill>
                <a:schemeClr val="tx1"/>
              </a:solidFill>
            </a:endParaRPr>
          </a:p>
          <a:p>
            <a:endParaRPr lang="fi-FI" dirty="0" smtClean="0">
              <a:solidFill>
                <a:schemeClr val="tx1"/>
              </a:solidFill>
            </a:endParaRPr>
          </a:p>
          <a:p>
            <a:endParaRPr lang="fi-FI" dirty="0">
              <a:solidFill>
                <a:schemeClr val="tx1"/>
              </a:solidFill>
            </a:endParaRPr>
          </a:p>
          <a:p>
            <a:endParaRPr lang="fi-FI" dirty="0" smtClean="0">
              <a:solidFill>
                <a:schemeClr val="tx1"/>
              </a:solidFill>
            </a:endParaRPr>
          </a:p>
          <a:p>
            <a:endParaRPr lang="fi-FI" dirty="0">
              <a:solidFill>
                <a:schemeClr val="tx1"/>
              </a:solidFill>
            </a:endParaRPr>
          </a:p>
          <a:p>
            <a:endParaRPr lang="fi-FI" dirty="0" smtClean="0">
              <a:solidFill>
                <a:schemeClr val="tx1"/>
              </a:solidFill>
            </a:endParaRPr>
          </a:p>
          <a:p>
            <a:endParaRPr lang="fi-FI" dirty="0">
              <a:solidFill>
                <a:schemeClr val="tx1"/>
              </a:solidFill>
            </a:endParaRPr>
          </a:p>
          <a:p>
            <a:endParaRPr lang="fi-FI" dirty="0" smtClean="0">
              <a:solidFill>
                <a:schemeClr val="tx1"/>
              </a:solidFill>
            </a:endParaRPr>
          </a:p>
          <a:p>
            <a:endParaRPr lang="fi-FI" dirty="0">
              <a:solidFill>
                <a:schemeClr val="tx1"/>
              </a:solidFill>
            </a:endParaRPr>
          </a:p>
          <a:p>
            <a:endParaRPr lang="fi-FI" dirty="0" smtClean="0">
              <a:solidFill>
                <a:schemeClr val="tx1"/>
              </a:solidFill>
            </a:endParaRPr>
          </a:p>
          <a:p>
            <a:endParaRPr lang="fi-FI" dirty="0">
              <a:solidFill>
                <a:schemeClr val="tx1"/>
              </a:solidFill>
            </a:endParaRPr>
          </a:p>
          <a:p>
            <a:endParaRPr lang="fi-FI" dirty="0" smtClean="0">
              <a:solidFill>
                <a:schemeClr val="tx1"/>
              </a:solidFill>
            </a:endParaRPr>
          </a:p>
          <a:p>
            <a:endParaRPr lang="fi-FI" dirty="0">
              <a:solidFill>
                <a:schemeClr val="tx1"/>
              </a:solidFill>
            </a:endParaRPr>
          </a:p>
        </p:txBody>
      </p:sp>
      <p:sp>
        <p:nvSpPr>
          <p:cNvPr id="7" name="Tekstiruutu 6"/>
          <p:cNvSpPr txBox="1"/>
          <p:nvPr/>
        </p:nvSpPr>
        <p:spPr>
          <a:xfrm>
            <a:off x="4602480" y="1645920"/>
            <a:ext cx="1074420" cy="3600986"/>
          </a:xfrm>
          <a:prstGeom prst="rect">
            <a:avLst/>
          </a:prstGeom>
          <a:solidFill>
            <a:srgbClr val="FF9966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fi-FI" dirty="0" smtClean="0">
                <a:solidFill>
                  <a:schemeClr val="tx1"/>
                </a:solidFill>
              </a:rPr>
              <a:t>Hyvinvointi</a:t>
            </a:r>
          </a:p>
          <a:p>
            <a:endParaRPr lang="fi-FI" dirty="0" smtClean="0">
              <a:solidFill>
                <a:schemeClr val="tx1"/>
              </a:solidFill>
            </a:endParaRPr>
          </a:p>
          <a:p>
            <a:endParaRPr lang="fi-FI" dirty="0">
              <a:solidFill>
                <a:schemeClr val="tx1"/>
              </a:solidFill>
            </a:endParaRPr>
          </a:p>
          <a:p>
            <a:endParaRPr lang="fi-FI" dirty="0" smtClean="0">
              <a:solidFill>
                <a:schemeClr val="tx1"/>
              </a:solidFill>
            </a:endParaRPr>
          </a:p>
          <a:p>
            <a:endParaRPr lang="fi-FI" dirty="0">
              <a:solidFill>
                <a:schemeClr val="tx1"/>
              </a:solidFill>
            </a:endParaRPr>
          </a:p>
          <a:p>
            <a:endParaRPr lang="fi-FI" dirty="0" smtClean="0">
              <a:solidFill>
                <a:schemeClr val="tx1"/>
              </a:solidFill>
            </a:endParaRPr>
          </a:p>
          <a:p>
            <a:endParaRPr lang="fi-FI" dirty="0">
              <a:solidFill>
                <a:schemeClr val="tx1"/>
              </a:solidFill>
            </a:endParaRPr>
          </a:p>
          <a:p>
            <a:endParaRPr lang="fi-FI" dirty="0" smtClean="0">
              <a:solidFill>
                <a:schemeClr val="tx1"/>
              </a:solidFill>
            </a:endParaRPr>
          </a:p>
          <a:p>
            <a:endParaRPr lang="fi-FI" dirty="0">
              <a:solidFill>
                <a:schemeClr val="tx1"/>
              </a:solidFill>
            </a:endParaRPr>
          </a:p>
          <a:p>
            <a:endParaRPr lang="fi-FI" dirty="0" smtClean="0">
              <a:solidFill>
                <a:schemeClr val="tx1"/>
              </a:solidFill>
            </a:endParaRPr>
          </a:p>
          <a:p>
            <a:endParaRPr lang="fi-FI" dirty="0">
              <a:solidFill>
                <a:schemeClr val="tx1"/>
              </a:solidFill>
            </a:endParaRPr>
          </a:p>
          <a:p>
            <a:endParaRPr lang="fi-FI" dirty="0" smtClean="0">
              <a:solidFill>
                <a:schemeClr val="tx1"/>
              </a:solidFill>
            </a:endParaRPr>
          </a:p>
          <a:p>
            <a:endParaRPr lang="fi-FI" dirty="0">
              <a:solidFill>
                <a:schemeClr val="tx1"/>
              </a:solidFill>
            </a:endParaRPr>
          </a:p>
          <a:p>
            <a:endParaRPr lang="fi-FI" dirty="0" smtClean="0">
              <a:solidFill>
                <a:schemeClr val="tx1"/>
              </a:solidFill>
            </a:endParaRPr>
          </a:p>
          <a:p>
            <a:endParaRPr lang="fi-FI" dirty="0">
              <a:solidFill>
                <a:schemeClr val="tx1"/>
              </a:solidFill>
            </a:endParaRPr>
          </a:p>
          <a:p>
            <a:endParaRPr lang="fi-FI" dirty="0" smtClean="0">
              <a:solidFill>
                <a:schemeClr val="tx1"/>
              </a:solidFill>
            </a:endParaRPr>
          </a:p>
          <a:p>
            <a:endParaRPr lang="fi-FI" dirty="0">
              <a:solidFill>
                <a:schemeClr val="tx1"/>
              </a:solidFill>
            </a:endParaRPr>
          </a:p>
          <a:p>
            <a:endParaRPr lang="fi-FI" dirty="0" smtClean="0">
              <a:solidFill>
                <a:schemeClr val="tx1"/>
              </a:solidFill>
            </a:endParaRPr>
          </a:p>
          <a:p>
            <a:endParaRPr lang="fi-FI" dirty="0">
              <a:solidFill>
                <a:schemeClr val="tx1"/>
              </a:solidFill>
            </a:endParaRPr>
          </a:p>
        </p:txBody>
      </p:sp>
      <p:sp>
        <p:nvSpPr>
          <p:cNvPr id="8" name="Tekstiruutu 7"/>
          <p:cNvSpPr txBox="1"/>
          <p:nvPr/>
        </p:nvSpPr>
        <p:spPr>
          <a:xfrm>
            <a:off x="2689860" y="1645920"/>
            <a:ext cx="1074420" cy="3600986"/>
          </a:xfrm>
          <a:prstGeom prst="rect">
            <a:avLst/>
          </a:prstGeom>
          <a:solidFill>
            <a:srgbClr val="FF9966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fi-FI" dirty="0" smtClean="0">
                <a:solidFill>
                  <a:schemeClr val="tx1"/>
                </a:solidFill>
              </a:rPr>
              <a:t>Tilojen monikäyttö</a:t>
            </a:r>
            <a:endParaRPr lang="fi-FI" dirty="0">
              <a:solidFill>
                <a:schemeClr val="tx1"/>
              </a:solidFill>
            </a:endParaRPr>
          </a:p>
          <a:p>
            <a:endParaRPr lang="fi-FI" dirty="0" smtClean="0">
              <a:solidFill>
                <a:schemeClr val="tx1"/>
              </a:solidFill>
            </a:endParaRPr>
          </a:p>
          <a:p>
            <a:endParaRPr lang="fi-FI" dirty="0">
              <a:solidFill>
                <a:schemeClr val="tx1"/>
              </a:solidFill>
            </a:endParaRPr>
          </a:p>
          <a:p>
            <a:endParaRPr lang="fi-FI" dirty="0" smtClean="0">
              <a:solidFill>
                <a:schemeClr val="tx1"/>
              </a:solidFill>
            </a:endParaRPr>
          </a:p>
          <a:p>
            <a:endParaRPr lang="fi-FI" dirty="0">
              <a:solidFill>
                <a:schemeClr val="tx1"/>
              </a:solidFill>
            </a:endParaRPr>
          </a:p>
          <a:p>
            <a:endParaRPr lang="fi-FI" dirty="0" smtClean="0">
              <a:solidFill>
                <a:schemeClr val="tx1"/>
              </a:solidFill>
            </a:endParaRPr>
          </a:p>
          <a:p>
            <a:endParaRPr lang="fi-FI" dirty="0">
              <a:solidFill>
                <a:schemeClr val="tx1"/>
              </a:solidFill>
            </a:endParaRPr>
          </a:p>
          <a:p>
            <a:endParaRPr lang="fi-FI" dirty="0" smtClean="0">
              <a:solidFill>
                <a:schemeClr val="tx1"/>
              </a:solidFill>
            </a:endParaRPr>
          </a:p>
          <a:p>
            <a:endParaRPr lang="fi-FI" dirty="0">
              <a:solidFill>
                <a:schemeClr val="tx1"/>
              </a:solidFill>
            </a:endParaRPr>
          </a:p>
          <a:p>
            <a:endParaRPr lang="fi-FI" dirty="0" smtClean="0">
              <a:solidFill>
                <a:schemeClr val="tx1"/>
              </a:solidFill>
            </a:endParaRPr>
          </a:p>
          <a:p>
            <a:endParaRPr lang="fi-FI" dirty="0">
              <a:solidFill>
                <a:schemeClr val="tx1"/>
              </a:solidFill>
            </a:endParaRPr>
          </a:p>
          <a:p>
            <a:endParaRPr lang="fi-FI" dirty="0" smtClean="0">
              <a:solidFill>
                <a:schemeClr val="tx1"/>
              </a:solidFill>
            </a:endParaRPr>
          </a:p>
          <a:p>
            <a:endParaRPr lang="fi-FI" dirty="0">
              <a:solidFill>
                <a:schemeClr val="tx1"/>
              </a:solidFill>
            </a:endParaRPr>
          </a:p>
          <a:p>
            <a:endParaRPr lang="fi-FI" dirty="0" smtClean="0">
              <a:solidFill>
                <a:schemeClr val="tx1"/>
              </a:solidFill>
            </a:endParaRPr>
          </a:p>
          <a:p>
            <a:endParaRPr lang="fi-FI" dirty="0">
              <a:solidFill>
                <a:schemeClr val="tx1"/>
              </a:solidFill>
            </a:endParaRPr>
          </a:p>
          <a:p>
            <a:endParaRPr lang="fi-FI" dirty="0" smtClean="0">
              <a:solidFill>
                <a:schemeClr val="tx1"/>
              </a:solidFill>
            </a:endParaRPr>
          </a:p>
          <a:p>
            <a:endParaRPr lang="fi-FI" dirty="0">
              <a:solidFill>
                <a:schemeClr val="tx1"/>
              </a:solidFill>
            </a:endParaRPr>
          </a:p>
          <a:p>
            <a:endParaRPr lang="fi-FI" dirty="0" smtClean="0">
              <a:solidFill>
                <a:schemeClr val="tx1"/>
              </a:solidFill>
            </a:endParaRPr>
          </a:p>
        </p:txBody>
      </p:sp>
      <p:graphicFrame>
        <p:nvGraphicFramePr>
          <p:cNvPr id="4" name="Kaaviokuva 3"/>
          <p:cNvGraphicFramePr/>
          <p:nvPr>
            <p:extLst>
              <p:ext uri="{D42A27DB-BD31-4B8C-83A1-F6EECF244321}">
                <p14:modId xmlns:p14="http://schemas.microsoft.com/office/powerpoint/2010/main" val="1536599773"/>
              </p:ext>
            </p:extLst>
          </p:nvPr>
        </p:nvGraphicFramePr>
        <p:xfrm>
          <a:off x="626165" y="914400"/>
          <a:ext cx="8338931" cy="550627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Nova </a:t>
            </a:r>
            <a:r>
              <a:rPr lang="fi-FI" dirty="0" err="1" smtClean="0"/>
              <a:t>Schola</a:t>
            </a:r>
            <a:r>
              <a:rPr lang="fi-FI" dirty="0" smtClean="0"/>
              <a:t> Finlandia –verkoston hyödyt koululle</a:t>
            </a:r>
            <a:endParaRPr lang="fi-FI" dirty="0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fi-FI" smtClean="0"/>
              <a:t> </a:t>
            </a:r>
            <a:fld id="{BCC369D7-AD67-4007-8CD9-AD74EEED516B}" type="datetime1">
              <a:rPr lang="fi-FI" sz="800" smtClean="0"/>
              <a:pPr/>
              <a:t>4.12.2014</a:t>
            </a:fld>
            <a:r>
              <a:rPr lang="fi-FI" sz="800" smtClean="0"/>
              <a:t>  Page </a:t>
            </a:r>
            <a:fld id="{54992FB8-7E72-4A98-B630-A47E8B13A455}" type="slidenum">
              <a:rPr lang="fi-FI" sz="800" smtClean="0"/>
              <a:pPr/>
              <a:t>14</a:t>
            </a:fld>
            <a:endParaRPr lang="fi-FI" sz="800"/>
          </a:p>
        </p:txBody>
      </p:sp>
    </p:spTree>
    <p:extLst>
      <p:ext uri="{BB962C8B-B14F-4D97-AF65-F5344CB8AC3E}">
        <p14:creationId xmlns:p14="http://schemas.microsoft.com/office/powerpoint/2010/main" val="872648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Kuva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55999" y="2886023"/>
            <a:ext cx="1921933" cy="1862878"/>
          </a:xfrm>
          <a:prstGeom prst="rect">
            <a:avLst/>
          </a:prstGeom>
        </p:spPr>
      </p:pic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FCG </a:t>
            </a:r>
            <a:r>
              <a:rPr lang="fi-FI" dirty="0" err="1" smtClean="0"/>
              <a:t>Finnish</a:t>
            </a:r>
            <a:r>
              <a:rPr lang="fi-FI" dirty="0" smtClean="0"/>
              <a:t> </a:t>
            </a:r>
            <a:r>
              <a:rPr lang="fi-FI" dirty="0" err="1" smtClean="0"/>
              <a:t>Consulting</a:t>
            </a:r>
            <a:r>
              <a:rPr lang="fi-FI" dirty="0" smtClean="0"/>
              <a:t> Group – hyvä elämän tekijät</a:t>
            </a:r>
            <a:endParaRPr lang="fi-FI" dirty="0"/>
          </a:p>
        </p:txBody>
      </p:sp>
      <p:sp>
        <p:nvSpPr>
          <p:cNvPr id="3" name="Dian numeron paikkamerkki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fi-FI" dirty="0" smtClean="0"/>
              <a:t> </a:t>
            </a:r>
            <a:fld id="{BCC369D7-AD67-4007-8CD9-AD74EEED516B}" type="datetime1">
              <a:rPr lang="fi-FI" sz="800" smtClean="0"/>
              <a:pPr/>
              <a:t>4.12.2014</a:t>
            </a:fld>
            <a:r>
              <a:rPr lang="fi-FI" sz="800" dirty="0" smtClean="0"/>
              <a:t>  </a:t>
            </a:r>
            <a:r>
              <a:rPr lang="fi-FI" sz="800" dirty="0" err="1" smtClean="0"/>
              <a:t>Page</a:t>
            </a:r>
            <a:r>
              <a:rPr lang="fi-FI" sz="800" dirty="0" smtClean="0"/>
              <a:t> </a:t>
            </a:r>
            <a:fld id="{54992FB8-7E72-4A98-B630-A47E8B13A455}" type="slidenum">
              <a:rPr lang="fi-FI" sz="800" smtClean="0"/>
              <a:pPr/>
              <a:t>15</a:t>
            </a:fld>
            <a:endParaRPr lang="fi-FI" sz="800" dirty="0"/>
          </a:p>
        </p:txBody>
      </p:sp>
      <p:sp>
        <p:nvSpPr>
          <p:cNvPr id="5" name="Sisällön paikkamerkki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fi-FI" sz="1400" dirty="0" smtClean="0">
              <a:solidFill>
                <a:schemeClr val="tx1"/>
              </a:solidFill>
            </a:endParaRPr>
          </a:p>
          <a:p>
            <a:pPr marL="0" indent="0" algn="ctr">
              <a:buNone/>
            </a:pPr>
            <a:r>
              <a:rPr lang="fi-FI" sz="1400" dirty="0" err="1" smtClean="0">
                <a:solidFill>
                  <a:schemeClr val="tx1"/>
                </a:solidFill>
              </a:rPr>
              <a:t>FCG:n</a:t>
            </a:r>
            <a:r>
              <a:rPr lang="fi-FI" sz="1400" dirty="0" smtClean="0">
                <a:solidFill>
                  <a:schemeClr val="tx1"/>
                </a:solidFill>
              </a:rPr>
              <a:t> </a:t>
            </a:r>
            <a:r>
              <a:rPr lang="fi-FI" sz="1400" dirty="0">
                <a:solidFill>
                  <a:schemeClr val="tx1"/>
                </a:solidFill>
              </a:rPr>
              <a:t>tuote- ja palveluvalikoima on jatkumo, joka alkaa asiakkaiden strategisen päätöksenteon tukemisesta, jatkuu siitä yhdyskunta- ja palvelurakenteiden suunnitteluun, toteuttamiseen ja kehittämiseen sekä näyttäytyy tavallisille kansalaisille terveellisenä ja turvallisena ympäristönä ja toimivina palveluina. </a:t>
            </a:r>
            <a:endParaRPr lang="fi-FI" sz="1400" dirty="0" smtClean="0">
              <a:solidFill>
                <a:schemeClr val="tx1"/>
              </a:solidFill>
            </a:endParaRPr>
          </a:p>
          <a:p>
            <a:pPr marL="0" indent="0" algn="ctr">
              <a:buNone/>
            </a:pPr>
            <a:r>
              <a:rPr lang="fi-FI" sz="1400" dirty="0" smtClean="0">
                <a:solidFill>
                  <a:schemeClr val="tx1"/>
                </a:solidFill>
              </a:rPr>
              <a:t>Tätä </a:t>
            </a:r>
            <a:r>
              <a:rPr lang="fi-FI" sz="1400" dirty="0">
                <a:solidFill>
                  <a:schemeClr val="tx1"/>
                </a:solidFill>
              </a:rPr>
              <a:t>jatkumoa kuvaa </a:t>
            </a:r>
            <a:r>
              <a:rPr lang="fi-FI" sz="1400" dirty="0" err="1">
                <a:solidFill>
                  <a:schemeClr val="tx1"/>
                </a:solidFill>
              </a:rPr>
              <a:t>FCG:n</a:t>
            </a:r>
            <a:r>
              <a:rPr lang="fi-FI" sz="1400" dirty="0">
                <a:solidFill>
                  <a:schemeClr val="tx1"/>
                </a:solidFill>
              </a:rPr>
              <a:t> </a:t>
            </a:r>
            <a:r>
              <a:rPr lang="fi-FI" sz="1400" dirty="0" err="1">
                <a:solidFill>
                  <a:schemeClr val="tx1"/>
                </a:solidFill>
              </a:rPr>
              <a:t>slogan</a:t>
            </a:r>
            <a:r>
              <a:rPr lang="fi-FI" sz="1400" dirty="0">
                <a:solidFill>
                  <a:schemeClr val="tx1"/>
                </a:solidFill>
              </a:rPr>
              <a:t> ”FCG – Hyvän elämän tekijät</a:t>
            </a:r>
            <a:r>
              <a:rPr lang="fi-FI" sz="1400" dirty="0" smtClean="0">
                <a:solidFill>
                  <a:schemeClr val="tx1"/>
                </a:solidFill>
              </a:rPr>
              <a:t>”.</a:t>
            </a:r>
          </a:p>
          <a:p>
            <a:pPr marL="0" indent="0" algn="ctr">
              <a:buNone/>
            </a:pPr>
            <a:endParaRPr lang="fi-FI" sz="1400" dirty="0" smtClean="0">
              <a:solidFill>
                <a:schemeClr val="tx1"/>
              </a:solidFill>
            </a:endParaRPr>
          </a:p>
          <a:p>
            <a:pPr marL="0" indent="0" algn="ctr">
              <a:buNone/>
            </a:pPr>
            <a:endParaRPr lang="fi-FI" sz="1400" dirty="0">
              <a:solidFill>
                <a:schemeClr val="tx1"/>
              </a:solidFill>
            </a:endParaRPr>
          </a:p>
          <a:p>
            <a:endParaRPr lang="fi-FI" sz="1400" dirty="0" smtClean="0">
              <a:solidFill>
                <a:schemeClr val="tx1"/>
              </a:solidFill>
            </a:endParaRPr>
          </a:p>
          <a:p>
            <a:endParaRPr lang="fi-FI" sz="1400" dirty="0">
              <a:solidFill>
                <a:schemeClr val="tx1"/>
              </a:solidFill>
            </a:endParaRPr>
          </a:p>
          <a:p>
            <a:endParaRPr lang="fi-FI" sz="1400" dirty="0" smtClean="0">
              <a:solidFill>
                <a:schemeClr val="tx1"/>
              </a:solidFill>
            </a:endParaRPr>
          </a:p>
          <a:p>
            <a:endParaRPr lang="fi-FI" sz="1400" dirty="0">
              <a:solidFill>
                <a:schemeClr val="tx1"/>
              </a:solidFill>
            </a:endParaRPr>
          </a:p>
          <a:p>
            <a:endParaRPr lang="fi-FI" sz="1400" dirty="0" smtClean="0">
              <a:solidFill>
                <a:schemeClr val="tx1"/>
              </a:solidFill>
            </a:endParaRPr>
          </a:p>
          <a:p>
            <a:endParaRPr lang="fi-FI" sz="1400" dirty="0">
              <a:solidFill>
                <a:schemeClr val="tx1"/>
              </a:solidFill>
            </a:endParaRPr>
          </a:p>
          <a:p>
            <a:pPr marL="0" indent="0" algn="ctr">
              <a:buNone/>
            </a:pPr>
            <a:r>
              <a:rPr lang="fi-FI" sz="1400" dirty="0" smtClean="0">
                <a:solidFill>
                  <a:schemeClr val="tx1"/>
                </a:solidFill>
              </a:rPr>
              <a:t>FCG on 100 % Suomen Kuntaliiton omistama yhtiö.</a:t>
            </a:r>
          </a:p>
          <a:p>
            <a:pPr marL="0" indent="0" algn="ctr">
              <a:buNone/>
            </a:pPr>
            <a:r>
              <a:rPr lang="fi-FI" sz="1400" dirty="0" smtClean="0">
                <a:solidFill>
                  <a:schemeClr val="tx1"/>
                </a:solidFill>
              </a:rPr>
              <a:t>Tarjoamme kuntien näkökulmasta neutraalin linkin kuntien vertaisverkostoille.</a:t>
            </a:r>
          </a:p>
          <a:p>
            <a:pPr marL="0" indent="0" algn="ctr">
              <a:buNone/>
            </a:pPr>
            <a:r>
              <a:rPr lang="fi-FI" sz="1400" dirty="0" smtClean="0">
                <a:solidFill>
                  <a:schemeClr val="tx1"/>
                </a:solidFill>
              </a:rPr>
              <a:t>Olemme tottunut verkostoituja ja verkostojen linkittäjä.</a:t>
            </a:r>
          </a:p>
          <a:p>
            <a:pPr marL="0" indent="0" algn="ctr">
              <a:buNone/>
            </a:pPr>
            <a:r>
              <a:rPr lang="fi-FI" sz="1400" dirty="0" smtClean="0">
                <a:solidFill>
                  <a:schemeClr val="tx1"/>
                </a:solidFill>
              </a:rPr>
              <a:t>Viime vuosikymmenien aikana olemme toteuttaneet lukuisia pilottihankkeita.</a:t>
            </a:r>
          </a:p>
          <a:p>
            <a:pPr marL="0" indent="0" algn="ctr">
              <a:buNone/>
            </a:pPr>
            <a:r>
              <a:rPr lang="fi-FI" sz="1400" dirty="0" smtClean="0">
                <a:solidFill>
                  <a:schemeClr val="tx1"/>
                </a:solidFill>
              </a:rPr>
              <a:t>Oppi ja laatu –hanke ja Opetustoimen laadun arviointiperusteet –hanke kokosivat yhteen kaikki kansalliset avaintoimijat.</a:t>
            </a:r>
          </a:p>
          <a:p>
            <a:endParaRPr lang="fi-FI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9172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Yhteydenotot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fi-FI" dirty="0" smtClean="0"/>
          </a:p>
          <a:p>
            <a:pPr marL="0" indent="0" algn="ctr">
              <a:buNone/>
            </a:pPr>
            <a:r>
              <a:rPr lang="fi-FI" sz="1600" dirty="0" smtClean="0">
                <a:solidFill>
                  <a:schemeClr val="tx1"/>
                </a:solidFill>
              </a:rPr>
              <a:t>Johtava konsultti Taina Ketola</a:t>
            </a:r>
          </a:p>
          <a:p>
            <a:pPr marL="0" indent="0" algn="ctr">
              <a:buNone/>
            </a:pPr>
            <a:r>
              <a:rPr lang="fi-FI" sz="1600" dirty="0" smtClean="0">
                <a:solidFill>
                  <a:schemeClr val="tx1"/>
                </a:solidFill>
              </a:rPr>
              <a:t>044 298 2052, </a:t>
            </a:r>
          </a:p>
          <a:p>
            <a:pPr marL="0" indent="0" algn="ctr">
              <a:buNone/>
            </a:pPr>
            <a:r>
              <a:rPr lang="fi-FI" sz="1600" dirty="0" err="1" smtClean="0">
                <a:solidFill>
                  <a:schemeClr val="tx1"/>
                </a:solidFill>
                <a:hlinkClick r:id="rId2"/>
              </a:rPr>
              <a:t>taina.ketola@fcg.fi</a:t>
            </a:r>
            <a:endParaRPr lang="fi-FI" sz="1600" dirty="0" smtClean="0">
              <a:solidFill>
                <a:schemeClr val="tx1"/>
              </a:solidFill>
            </a:endParaRPr>
          </a:p>
          <a:p>
            <a:pPr marL="0" indent="0" algn="ctr">
              <a:buNone/>
            </a:pPr>
            <a:endParaRPr lang="fi-FI" sz="1600" dirty="0">
              <a:solidFill>
                <a:schemeClr val="tx1"/>
              </a:solidFill>
            </a:endParaRPr>
          </a:p>
          <a:p>
            <a:pPr marL="0" indent="0" algn="ctr">
              <a:buNone/>
            </a:pPr>
            <a:endParaRPr lang="fi-FI" sz="1600" dirty="0" smtClean="0">
              <a:solidFill>
                <a:schemeClr val="tx1"/>
              </a:solidFill>
            </a:endParaRPr>
          </a:p>
          <a:p>
            <a:pPr marL="0" indent="0" algn="ctr">
              <a:buNone/>
            </a:pPr>
            <a:r>
              <a:rPr lang="fi-FI" sz="1600" dirty="0" smtClean="0">
                <a:solidFill>
                  <a:schemeClr val="tx1"/>
                </a:solidFill>
              </a:rPr>
              <a:t>Johtava konsultti Raila Oksanen</a:t>
            </a:r>
          </a:p>
          <a:p>
            <a:pPr marL="0" indent="0" algn="ctr">
              <a:buNone/>
            </a:pPr>
            <a:r>
              <a:rPr lang="fi-FI" sz="1600" dirty="0" smtClean="0">
                <a:solidFill>
                  <a:schemeClr val="tx1"/>
                </a:solidFill>
              </a:rPr>
              <a:t>050 4395619</a:t>
            </a:r>
          </a:p>
          <a:p>
            <a:pPr marL="0" indent="0" algn="ctr">
              <a:buNone/>
            </a:pPr>
            <a:r>
              <a:rPr lang="fi-FI" sz="1600" dirty="0" err="1" smtClean="0">
                <a:solidFill>
                  <a:schemeClr val="tx1"/>
                </a:solidFill>
                <a:hlinkClick r:id="rId3"/>
              </a:rPr>
              <a:t>raila.oksanen@fcg.fi</a:t>
            </a:r>
            <a:endParaRPr lang="fi-FI" sz="1600" dirty="0" smtClean="0">
              <a:solidFill>
                <a:schemeClr val="tx1"/>
              </a:solidFill>
            </a:endParaRPr>
          </a:p>
          <a:p>
            <a:pPr marL="0" indent="0" algn="ctr">
              <a:buNone/>
            </a:pPr>
            <a:endParaRPr lang="fi-FI" sz="1600" dirty="0">
              <a:solidFill>
                <a:schemeClr val="tx1"/>
              </a:solidFill>
            </a:endParaRPr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fi-FI" dirty="0" smtClean="0"/>
              <a:t> </a:t>
            </a:r>
            <a:fld id="{BCC369D7-AD67-4007-8CD9-AD74EEED516B}" type="datetime1">
              <a:rPr lang="fi-FI" sz="800" smtClean="0"/>
              <a:pPr/>
              <a:t>4.12.2014</a:t>
            </a:fld>
            <a:r>
              <a:rPr lang="fi-FI" sz="800" dirty="0" smtClean="0"/>
              <a:t>  </a:t>
            </a:r>
            <a:r>
              <a:rPr lang="fi-FI" sz="800" dirty="0" err="1" smtClean="0"/>
              <a:t>Page</a:t>
            </a:r>
            <a:r>
              <a:rPr lang="fi-FI" sz="800" dirty="0" smtClean="0"/>
              <a:t> </a:t>
            </a:r>
            <a:fld id="{5DD9209F-FA31-42D0-9C51-079867EBFC81}" type="slidenum">
              <a:rPr lang="fi-FI" sz="800" smtClean="0"/>
              <a:pPr/>
              <a:t>16</a:t>
            </a:fld>
            <a:endParaRPr lang="fi-FI" sz="800" dirty="0"/>
          </a:p>
        </p:txBody>
      </p:sp>
    </p:spTree>
    <p:extLst>
      <p:ext uri="{BB962C8B-B14F-4D97-AF65-F5344CB8AC3E}">
        <p14:creationId xmlns:p14="http://schemas.microsoft.com/office/powerpoint/2010/main" val="467752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Ajatuspajan eteneminen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AutoNum type="arabicParenR"/>
            </a:pPr>
            <a:r>
              <a:rPr lang="fi-FI" sz="1400" b="1" dirty="0" smtClean="0"/>
              <a:t>Ongelmien kartoitus (5 min.)</a:t>
            </a:r>
          </a:p>
          <a:p>
            <a:pPr marL="800100" lvl="2" indent="-285750"/>
            <a:r>
              <a:rPr lang="fi-FI" sz="1400" dirty="0" smtClean="0"/>
              <a:t>Tarkoituksena kartoittaa teemaan liittyvät ongelmat.</a:t>
            </a:r>
          </a:p>
          <a:p>
            <a:pPr marL="800100" lvl="2" indent="-285750"/>
            <a:r>
              <a:rPr lang="fi-FI" sz="1400" dirty="0" smtClean="0"/>
              <a:t>Etsitään ongelmat, kirjataan ja tunnistetaan ne. (Apukysymys: Mikä on ongelmallista.)</a:t>
            </a:r>
          </a:p>
          <a:p>
            <a:pPr marL="800100" lvl="2" indent="-285750"/>
            <a:r>
              <a:rPr lang="fi-FI" sz="1400" dirty="0" smtClean="0"/>
              <a:t>Tässä vaiheessa ei kritisointia eikä laajempaa keskustelua! </a:t>
            </a:r>
          </a:p>
          <a:p>
            <a:pPr marL="800100" lvl="2" indent="-285750"/>
            <a:r>
              <a:rPr lang="fi-FI" sz="1400" dirty="0" smtClean="0"/>
              <a:t>Käydään löydetyt ongelmat yhdessä läpi.</a:t>
            </a:r>
          </a:p>
          <a:p>
            <a:pPr marL="800100" lvl="2" indent="-285750"/>
            <a:r>
              <a:rPr lang="fi-FI" sz="1400" dirty="0" smtClean="0"/>
              <a:t>Äänestys: 3 ääntä/osallistuja</a:t>
            </a:r>
          </a:p>
          <a:p>
            <a:pPr marL="800100" lvl="2" indent="-285750"/>
            <a:r>
              <a:rPr lang="fi-FI" sz="1400" dirty="0" smtClean="0"/>
              <a:t>Listataan 4-5 keskeisintä ongelmaa</a:t>
            </a:r>
          </a:p>
          <a:p>
            <a:pPr marL="457200" indent="-457200">
              <a:buAutoNum type="arabicParenR"/>
            </a:pPr>
            <a:r>
              <a:rPr lang="fi-FI" sz="1400" b="1" dirty="0" smtClean="0"/>
              <a:t>Ideointivaihe (10 min)</a:t>
            </a:r>
          </a:p>
          <a:p>
            <a:pPr marL="800100" lvl="2" indent="-285750"/>
            <a:r>
              <a:rPr lang="fi-FI" sz="1400" dirty="0" smtClean="0"/>
              <a:t>Ideoidaan ja luodaan unelmia siitä, miten tilannetta voidaan parantaa.</a:t>
            </a:r>
          </a:p>
          <a:p>
            <a:pPr marL="800100" lvl="2" indent="-285750"/>
            <a:r>
              <a:rPr lang="fi-FI" sz="1400" dirty="0" smtClean="0"/>
              <a:t>Ei kritisointia ei keskustelua! Ei ole tyhmiä ideoita! Ei teilata toista.</a:t>
            </a:r>
          </a:p>
          <a:p>
            <a:pPr marL="800100" lvl="2" indent="-285750"/>
            <a:r>
              <a:rPr lang="fi-FI" sz="1400" dirty="0" smtClean="0"/>
              <a:t>Käydään löydetyt ideat yhdessä läpi.</a:t>
            </a:r>
          </a:p>
          <a:p>
            <a:pPr marL="800100" lvl="2" indent="-285750"/>
            <a:r>
              <a:rPr lang="fi-FI" sz="1400" dirty="0" smtClean="0"/>
              <a:t>Äänestys: 3 ääntä/osallistuja</a:t>
            </a:r>
          </a:p>
          <a:p>
            <a:pPr marL="800100" lvl="2" indent="-285750"/>
            <a:r>
              <a:rPr lang="fi-FI" sz="1400" dirty="0" smtClean="0"/>
              <a:t>Ideakooste 4-5 keskeistä ideaa</a:t>
            </a:r>
          </a:p>
          <a:p>
            <a:pPr marL="457200" indent="-457200">
              <a:buAutoNum type="arabicParenR"/>
            </a:pPr>
            <a:r>
              <a:rPr lang="fi-FI" sz="1400" b="1" dirty="0" smtClean="0"/>
              <a:t>Todentamisvaihe (15 min)</a:t>
            </a:r>
          </a:p>
          <a:p>
            <a:pPr marL="800100" lvl="2" indent="-285750"/>
            <a:r>
              <a:rPr lang="fi-FI" sz="1400" dirty="0" smtClean="0"/>
              <a:t>Arvioidaan ideoiden toteuttamistahdollisuuksia ja laaditaan toimintasuunnitelma.</a:t>
            </a:r>
          </a:p>
          <a:p>
            <a:pPr marL="800100" lvl="2" indent="-285750"/>
            <a:r>
              <a:rPr lang="fi-FI" sz="1400" dirty="0" smtClean="0"/>
              <a:t>Organisaattori huolehtii yhdessä ryhmän kanssa, että kaikki sanottu tulee kirjatuksi.</a:t>
            </a:r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fi-FI" dirty="0" smtClean="0"/>
              <a:t> </a:t>
            </a:r>
            <a:fld id="{BCC369D7-AD67-4007-8CD9-AD74EEED516B}" type="datetime1">
              <a:rPr lang="fi-FI" sz="800" smtClean="0"/>
              <a:pPr/>
              <a:t>4.12.2014</a:t>
            </a:fld>
            <a:r>
              <a:rPr lang="fi-FI" sz="800" dirty="0" smtClean="0"/>
              <a:t>  </a:t>
            </a:r>
            <a:r>
              <a:rPr lang="fi-FI" sz="800" dirty="0" err="1" smtClean="0"/>
              <a:t>Page</a:t>
            </a:r>
            <a:r>
              <a:rPr lang="fi-FI" sz="800" dirty="0" smtClean="0"/>
              <a:t> </a:t>
            </a:r>
            <a:fld id="{5DD9209F-FA31-42D0-9C51-079867EBFC81}" type="slidenum">
              <a:rPr lang="fi-FI" sz="800" smtClean="0"/>
              <a:pPr/>
              <a:t>17</a:t>
            </a:fld>
            <a:endParaRPr lang="fi-FI" sz="800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fi-FI" noProof="0" dirty="0" smtClean="0"/>
              <a:t>Raila Oksanen</a:t>
            </a:r>
            <a:endParaRPr lang="fi-FI" noProof="0" dirty="0"/>
          </a:p>
        </p:txBody>
      </p:sp>
    </p:spTree>
    <p:extLst>
      <p:ext uri="{BB962C8B-B14F-4D97-AF65-F5344CB8AC3E}">
        <p14:creationId xmlns:p14="http://schemas.microsoft.com/office/powerpoint/2010/main" val="682224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Nova </a:t>
            </a:r>
            <a:r>
              <a:rPr lang="fi-FI" dirty="0" err="1" smtClean="0"/>
              <a:t>Schola</a:t>
            </a:r>
            <a:r>
              <a:rPr lang="fi-FI" dirty="0" smtClean="0"/>
              <a:t> Finlandia tulevaisuuspajan lähtötilanne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i-FI" sz="1800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fi-FI" sz="1800" b="1" dirty="0" smtClean="0">
                <a:solidFill>
                  <a:schemeClr val="tx1"/>
                </a:solidFill>
              </a:rPr>
              <a:t>Yhteinen haaste</a:t>
            </a:r>
            <a:r>
              <a:rPr lang="fi-FI" sz="1800" dirty="0">
                <a:solidFill>
                  <a:schemeClr val="tx1"/>
                </a:solidFill>
              </a:rPr>
              <a:t>: </a:t>
            </a:r>
            <a:endParaRPr lang="fi-FI" sz="1800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fi-FI" sz="1800" dirty="0" smtClean="0">
                <a:solidFill>
                  <a:schemeClr val="tx1"/>
                </a:solidFill>
              </a:rPr>
              <a:t>Tulevaisuuspajan </a:t>
            </a:r>
            <a:r>
              <a:rPr lang="fi-FI" sz="1800" dirty="0">
                <a:solidFill>
                  <a:schemeClr val="tx1"/>
                </a:solidFill>
              </a:rPr>
              <a:t>tarkoituksena on pohtia ”polkua” paikallisen opetussuunnitelman laadinnan kautta </a:t>
            </a:r>
            <a:r>
              <a:rPr lang="fi-FI" sz="1800" dirty="0" smtClean="0">
                <a:solidFill>
                  <a:schemeClr val="tx1"/>
                </a:solidFill>
              </a:rPr>
              <a:t>oppimisympäristöjen kehittämiseen </a:t>
            </a:r>
            <a:r>
              <a:rPr lang="fi-FI" sz="1800" dirty="0">
                <a:solidFill>
                  <a:schemeClr val="tx1"/>
                </a:solidFill>
              </a:rPr>
              <a:t>ja koulutilojen modernisointiin. </a:t>
            </a:r>
          </a:p>
          <a:p>
            <a:pPr marL="0" indent="0">
              <a:buNone/>
            </a:pPr>
            <a:endParaRPr lang="fi-FI" sz="1800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fi-FI" sz="1800" b="1" dirty="0" smtClean="0">
                <a:solidFill>
                  <a:schemeClr val="tx1"/>
                </a:solidFill>
              </a:rPr>
              <a:t>Vaihe 1. Ongelmien kartoitus</a:t>
            </a:r>
            <a:endParaRPr lang="fi-FI" b="1" dirty="0" smtClean="0">
              <a:solidFill>
                <a:schemeClr val="tx1"/>
              </a:solidFill>
            </a:endParaRPr>
          </a:p>
          <a:p>
            <a:r>
              <a:rPr lang="fi-FI" sz="1800" dirty="0" smtClean="0">
                <a:solidFill>
                  <a:schemeClr val="tx1"/>
                </a:solidFill>
              </a:rPr>
              <a:t>Mitä esteitä etenemiselle ja kehittämiselle on ja mitä ongelmia ilmenee?</a:t>
            </a:r>
          </a:p>
          <a:p>
            <a:endParaRPr lang="fi-FI" sz="1800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fi-FI" sz="1800" b="1" dirty="0" smtClean="0">
                <a:solidFill>
                  <a:schemeClr val="tx1"/>
                </a:solidFill>
              </a:rPr>
              <a:t>Vaihe 2. Ideointivaihe</a:t>
            </a:r>
            <a:endParaRPr lang="fi-FI" sz="1800" b="1" dirty="0">
              <a:solidFill>
                <a:schemeClr val="tx1"/>
              </a:solidFill>
            </a:endParaRPr>
          </a:p>
          <a:p>
            <a:pPr marL="238125" lvl="1" indent="-238125">
              <a:buClr>
                <a:schemeClr val="accent5"/>
              </a:buClr>
            </a:pPr>
            <a:r>
              <a:rPr lang="fi-FI" dirty="0" smtClean="0">
                <a:solidFill>
                  <a:schemeClr val="tx1"/>
                </a:solidFill>
              </a:rPr>
              <a:t>Miten tämä hanke voi tukea osallistujia näissä ongelmissa?</a:t>
            </a:r>
            <a:endParaRPr lang="fi-FI" dirty="0">
              <a:solidFill>
                <a:schemeClr val="tx1"/>
              </a:solidFill>
            </a:endParaRPr>
          </a:p>
          <a:p>
            <a:endParaRPr lang="fi-FI" sz="1800" dirty="0">
              <a:solidFill>
                <a:schemeClr val="tx1"/>
              </a:solidFill>
            </a:endParaRPr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fi-FI" dirty="0" smtClean="0"/>
              <a:t> </a:t>
            </a:r>
            <a:fld id="{BCC369D7-AD67-4007-8CD9-AD74EEED516B}" type="datetime1">
              <a:rPr lang="fi-FI" sz="800" smtClean="0"/>
              <a:pPr/>
              <a:t>4.12.2014</a:t>
            </a:fld>
            <a:r>
              <a:rPr lang="fi-FI" sz="800" dirty="0" smtClean="0"/>
              <a:t>  </a:t>
            </a:r>
            <a:r>
              <a:rPr lang="fi-FI" sz="800" dirty="0" err="1" smtClean="0"/>
              <a:t>Page</a:t>
            </a:r>
            <a:r>
              <a:rPr lang="fi-FI" sz="800" dirty="0" smtClean="0"/>
              <a:t> </a:t>
            </a:r>
            <a:fld id="{5DD9209F-FA31-42D0-9C51-079867EBFC81}" type="slidenum">
              <a:rPr lang="fi-FI" sz="800" smtClean="0"/>
              <a:pPr/>
              <a:t>18</a:t>
            </a:fld>
            <a:endParaRPr lang="fi-FI" sz="800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fi-FI" noProof="0" dirty="0" smtClean="0"/>
              <a:t>Raila Oksanen</a:t>
            </a:r>
            <a:endParaRPr lang="fi-FI" noProof="0" dirty="0"/>
          </a:p>
        </p:txBody>
      </p:sp>
    </p:spTree>
    <p:extLst>
      <p:ext uri="{BB962C8B-B14F-4D97-AF65-F5344CB8AC3E}">
        <p14:creationId xmlns:p14="http://schemas.microsoft.com/office/powerpoint/2010/main" val="26349767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Muuttuva koulurakennus oppimisympäristönä -paneelikeskustelu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i-FI" sz="1600" dirty="0" smtClean="0">
                <a:solidFill>
                  <a:schemeClr val="tx1"/>
                </a:solidFill>
              </a:rPr>
              <a:t>Paneelin teemat</a:t>
            </a:r>
          </a:p>
          <a:p>
            <a:pPr lvl="1"/>
            <a:r>
              <a:rPr lang="fi-FI" sz="1600" i="1" dirty="0" smtClean="0">
                <a:solidFill>
                  <a:schemeClr val="tx1"/>
                </a:solidFill>
              </a:rPr>
              <a:t>Motivoitunut </a:t>
            </a:r>
            <a:r>
              <a:rPr lang="fi-FI" sz="1600" i="1" dirty="0">
                <a:solidFill>
                  <a:schemeClr val="tx1"/>
                </a:solidFill>
              </a:rPr>
              <a:t>oppilas ja </a:t>
            </a:r>
            <a:r>
              <a:rPr lang="fi-FI" sz="1600" i="1" dirty="0" smtClean="0">
                <a:solidFill>
                  <a:schemeClr val="tx1"/>
                </a:solidFill>
              </a:rPr>
              <a:t>oppiminen</a:t>
            </a:r>
          </a:p>
          <a:p>
            <a:pPr lvl="1"/>
            <a:r>
              <a:rPr lang="fi-FI" sz="1600" i="1" dirty="0" smtClean="0">
                <a:solidFill>
                  <a:schemeClr val="tx1"/>
                </a:solidFill>
              </a:rPr>
              <a:t>Opetussuunnitelman </a:t>
            </a:r>
            <a:r>
              <a:rPr lang="fi-FI" sz="1600" i="1" dirty="0">
                <a:solidFill>
                  <a:schemeClr val="tx1"/>
                </a:solidFill>
              </a:rPr>
              <a:t>soveltaminen </a:t>
            </a:r>
            <a:r>
              <a:rPr lang="fi-FI" sz="1600" i="1" dirty="0" smtClean="0">
                <a:solidFill>
                  <a:schemeClr val="tx1"/>
                </a:solidFill>
              </a:rPr>
              <a:t>kouluissa</a:t>
            </a:r>
          </a:p>
          <a:p>
            <a:pPr lvl="1"/>
            <a:r>
              <a:rPr lang="fi-FI" sz="1600" i="1" dirty="0" smtClean="0">
                <a:solidFill>
                  <a:schemeClr val="tx1"/>
                </a:solidFill>
              </a:rPr>
              <a:t>Oppimisympäristöön </a:t>
            </a:r>
            <a:r>
              <a:rPr lang="fi-FI" sz="1600" i="1" dirty="0">
                <a:solidFill>
                  <a:schemeClr val="tx1"/>
                </a:solidFill>
              </a:rPr>
              <a:t>integroitunut </a:t>
            </a:r>
            <a:r>
              <a:rPr lang="fi-FI" sz="1600" i="1" dirty="0" smtClean="0">
                <a:solidFill>
                  <a:schemeClr val="tx1"/>
                </a:solidFill>
              </a:rPr>
              <a:t>teknologia</a:t>
            </a:r>
          </a:p>
          <a:p>
            <a:pPr lvl="1"/>
            <a:r>
              <a:rPr lang="fi-FI" sz="1600" i="1" dirty="0" smtClean="0">
                <a:solidFill>
                  <a:schemeClr val="tx1"/>
                </a:solidFill>
              </a:rPr>
              <a:t>Muuntuva koulurakennus</a:t>
            </a:r>
            <a:endParaRPr lang="fi-FI" sz="1600" dirty="0" smtClean="0">
              <a:solidFill>
                <a:schemeClr val="tx1"/>
              </a:solidFill>
            </a:endParaRPr>
          </a:p>
          <a:p>
            <a:pPr marL="0" indent="-17463">
              <a:buNone/>
            </a:pPr>
            <a:endParaRPr lang="fi-FI" sz="1600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fi-FI" sz="1600" dirty="0" smtClean="0">
                <a:solidFill>
                  <a:schemeClr val="tx1"/>
                </a:solidFill>
              </a:rPr>
              <a:t>Paneelikeskustelun vetäjät</a:t>
            </a:r>
          </a:p>
          <a:p>
            <a:pPr lvl="1"/>
            <a:r>
              <a:rPr lang="fi-FI" sz="1600" i="1" dirty="0" smtClean="0">
                <a:solidFill>
                  <a:schemeClr val="tx1"/>
                </a:solidFill>
              </a:rPr>
              <a:t>tilaajajohtaja </a:t>
            </a:r>
            <a:r>
              <a:rPr lang="fi-FI" sz="1600" i="1" dirty="0">
                <a:solidFill>
                  <a:schemeClr val="tx1"/>
                </a:solidFill>
              </a:rPr>
              <a:t>Markku </a:t>
            </a:r>
            <a:r>
              <a:rPr lang="fi-FI" sz="1600" i="1" dirty="0" err="1">
                <a:solidFill>
                  <a:schemeClr val="tx1"/>
                </a:solidFill>
              </a:rPr>
              <a:t>Rimpelä</a:t>
            </a:r>
            <a:r>
              <a:rPr lang="fi-FI" sz="1600" i="1" dirty="0">
                <a:solidFill>
                  <a:schemeClr val="tx1"/>
                </a:solidFill>
              </a:rPr>
              <a:t>, Hämeenlinnan </a:t>
            </a:r>
            <a:r>
              <a:rPr lang="fi-FI" sz="1600" i="1" dirty="0" smtClean="0">
                <a:solidFill>
                  <a:schemeClr val="tx1"/>
                </a:solidFill>
              </a:rPr>
              <a:t>kaupunki</a:t>
            </a:r>
          </a:p>
          <a:p>
            <a:pPr lvl="1"/>
            <a:r>
              <a:rPr lang="fi-FI" sz="1600" i="1" dirty="0" smtClean="0">
                <a:solidFill>
                  <a:schemeClr val="tx1"/>
                </a:solidFill>
              </a:rPr>
              <a:t>johtava </a:t>
            </a:r>
            <a:r>
              <a:rPr lang="fi-FI" sz="1600" i="1" dirty="0">
                <a:solidFill>
                  <a:schemeClr val="tx1"/>
                </a:solidFill>
              </a:rPr>
              <a:t>konsultti Taina Ketola, FCG</a:t>
            </a:r>
            <a:br>
              <a:rPr lang="fi-FI" sz="1600" i="1" dirty="0">
                <a:solidFill>
                  <a:schemeClr val="tx1"/>
                </a:solidFill>
              </a:rPr>
            </a:br>
            <a:endParaRPr lang="fi-FI" sz="16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fi-FI" sz="1600" dirty="0" smtClean="0">
                <a:solidFill>
                  <a:schemeClr val="tx1"/>
                </a:solidFill>
              </a:rPr>
              <a:t>Osallistujat</a:t>
            </a:r>
          </a:p>
          <a:p>
            <a:pPr lvl="1"/>
            <a:r>
              <a:rPr lang="fi-FI" sz="1600" i="1" dirty="0" smtClean="0">
                <a:solidFill>
                  <a:schemeClr val="tx1"/>
                </a:solidFill>
              </a:rPr>
              <a:t>erityisasiantuntija </a:t>
            </a:r>
            <a:r>
              <a:rPr lang="fi-FI" sz="1600" i="1" dirty="0">
                <a:solidFill>
                  <a:schemeClr val="tx1"/>
                </a:solidFill>
              </a:rPr>
              <a:t>Kurt </a:t>
            </a:r>
            <a:r>
              <a:rPr lang="fi-FI" sz="1600" i="1" dirty="0" err="1">
                <a:solidFill>
                  <a:schemeClr val="tx1"/>
                </a:solidFill>
              </a:rPr>
              <a:t>Torsell</a:t>
            </a:r>
            <a:r>
              <a:rPr lang="fi-FI" sz="1600" i="1" dirty="0">
                <a:solidFill>
                  <a:schemeClr val="tx1"/>
                </a:solidFill>
              </a:rPr>
              <a:t>, Suomen </a:t>
            </a:r>
            <a:r>
              <a:rPr lang="fi-FI" sz="1600" i="1" dirty="0" smtClean="0">
                <a:solidFill>
                  <a:schemeClr val="tx1"/>
                </a:solidFill>
              </a:rPr>
              <a:t>Kuntaliitto</a:t>
            </a:r>
          </a:p>
          <a:p>
            <a:pPr lvl="1"/>
            <a:r>
              <a:rPr lang="fi-FI" sz="1600" i="1" dirty="0" smtClean="0">
                <a:solidFill>
                  <a:schemeClr val="tx1"/>
                </a:solidFill>
              </a:rPr>
              <a:t>opetus- </a:t>
            </a:r>
            <a:r>
              <a:rPr lang="fi-FI" sz="1600" i="1" dirty="0">
                <a:solidFill>
                  <a:schemeClr val="tx1"/>
                </a:solidFill>
              </a:rPr>
              <a:t>ja kasvatusjohtaja Lassi Kilponen, Lahden </a:t>
            </a:r>
            <a:r>
              <a:rPr lang="fi-FI" sz="1600" i="1" dirty="0" smtClean="0">
                <a:solidFill>
                  <a:schemeClr val="tx1"/>
                </a:solidFill>
              </a:rPr>
              <a:t>kaupunki</a:t>
            </a:r>
          </a:p>
          <a:p>
            <a:pPr lvl="1"/>
            <a:r>
              <a:rPr lang="fi-FI" sz="1600" i="1" dirty="0" smtClean="0">
                <a:solidFill>
                  <a:schemeClr val="tx1"/>
                </a:solidFill>
              </a:rPr>
              <a:t>erityisasiantuntija </a:t>
            </a:r>
            <a:r>
              <a:rPr lang="fi-FI" sz="1600" i="1" dirty="0">
                <a:solidFill>
                  <a:schemeClr val="tx1"/>
                </a:solidFill>
              </a:rPr>
              <a:t>Esko Korhonen, Suomen </a:t>
            </a:r>
            <a:r>
              <a:rPr lang="fi-FI" sz="1600" i="1" dirty="0" smtClean="0">
                <a:solidFill>
                  <a:schemeClr val="tx1"/>
                </a:solidFill>
              </a:rPr>
              <a:t>Kuntaliitto/FCG</a:t>
            </a:r>
          </a:p>
          <a:p>
            <a:pPr lvl="1"/>
            <a:r>
              <a:rPr lang="fi-FI" sz="1600" i="1" dirty="0" smtClean="0">
                <a:solidFill>
                  <a:schemeClr val="tx1"/>
                </a:solidFill>
              </a:rPr>
              <a:t>tekninen </a:t>
            </a:r>
            <a:r>
              <a:rPr lang="fi-FI" sz="1600" i="1" dirty="0">
                <a:solidFill>
                  <a:schemeClr val="tx1"/>
                </a:solidFill>
              </a:rPr>
              <a:t>johtaja Heikki Salonsaari, Hollolan </a:t>
            </a:r>
            <a:r>
              <a:rPr lang="fi-FI" sz="1600" i="1" dirty="0" smtClean="0">
                <a:solidFill>
                  <a:schemeClr val="tx1"/>
                </a:solidFill>
              </a:rPr>
              <a:t>kunta</a:t>
            </a:r>
          </a:p>
          <a:p>
            <a:pPr lvl="1"/>
            <a:r>
              <a:rPr lang="fi-FI" sz="1600" i="1" dirty="0" smtClean="0">
                <a:solidFill>
                  <a:schemeClr val="tx1"/>
                </a:solidFill>
              </a:rPr>
              <a:t>suunnittelupäällikkö </a:t>
            </a:r>
            <a:r>
              <a:rPr lang="fi-FI" sz="1600" i="1" dirty="0">
                <a:solidFill>
                  <a:schemeClr val="tx1"/>
                </a:solidFill>
              </a:rPr>
              <a:t>Mervi Alaluusua, </a:t>
            </a:r>
            <a:r>
              <a:rPr lang="fi-FI" sz="1600" i="1" dirty="0" smtClean="0">
                <a:solidFill>
                  <a:schemeClr val="tx1"/>
                </a:solidFill>
              </a:rPr>
              <a:t>FCG</a:t>
            </a:r>
          </a:p>
          <a:p>
            <a:pPr lvl="1"/>
            <a:r>
              <a:rPr lang="fi-FI" sz="1600" i="1" dirty="0" smtClean="0">
                <a:solidFill>
                  <a:schemeClr val="tx1"/>
                </a:solidFill>
              </a:rPr>
              <a:t>johtava </a:t>
            </a:r>
            <a:r>
              <a:rPr lang="fi-FI" sz="1600" i="1" dirty="0">
                <a:solidFill>
                  <a:schemeClr val="tx1"/>
                </a:solidFill>
              </a:rPr>
              <a:t>konsultti Raila Oksanen, </a:t>
            </a:r>
            <a:r>
              <a:rPr lang="fi-FI" sz="1600" i="1" dirty="0" smtClean="0">
                <a:solidFill>
                  <a:schemeClr val="tx1"/>
                </a:solidFill>
              </a:rPr>
              <a:t>FCG</a:t>
            </a:r>
            <a:endParaRPr lang="fi-FI" sz="1400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fi-FI" dirty="0" smtClean="0"/>
              <a:t> </a:t>
            </a:r>
            <a:fld id="{BCC369D7-AD67-4007-8CD9-AD74EEED516B}" type="datetime1">
              <a:rPr lang="fi-FI" sz="800" smtClean="0"/>
              <a:pPr/>
              <a:t>4.12.2014</a:t>
            </a:fld>
            <a:r>
              <a:rPr lang="fi-FI" sz="800" dirty="0" smtClean="0"/>
              <a:t>  </a:t>
            </a:r>
            <a:r>
              <a:rPr lang="fi-FI" sz="800" dirty="0" err="1" smtClean="0"/>
              <a:t>Page</a:t>
            </a:r>
            <a:r>
              <a:rPr lang="fi-FI" sz="800" dirty="0" smtClean="0"/>
              <a:t> </a:t>
            </a:r>
            <a:fld id="{5DD9209F-FA31-42D0-9C51-079867EBFC81}" type="slidenum">
              <a:rPr lang="fi-FI" sz="800" smtClean="0"/>
              <a:pPr/>
              <a:t>19</a:t>
            </a:fld>
            <a:endParaRPr lang="fi-FI" sz="800" dirty="0"/>
          </a:p>
        </p:txBody>
      </p:sp>
    </p:spTree>
    <p:extLst>
      <p:ext uri="{BB962C8B-B14F-4D97-AF65-F5344CB8AC3E}">
        <p14:creationId xmlns:p14="http://schemas.microsoft.com/office/powerpoint/2010/main" val="2722296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tsikko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b="1" dirty="0" smtClean="0"/>
              <a:t>TERVETULOA </a:t>
            </a:r>
            <a:br>
              <a:rPr lang="fi-FI" b="1" dirty="0" smtClean="0"/>
            </a:br>
            <a:r>
              <a:rPr lang="fi-FI" b="1" dirty="0" smtClean="0"/>
              <a:t>Nova </a:t>
            </a:r>
            <a:r>
              <a:rPr lang="fi-FI" b="1" dirty="0" err="1"/>
              <a:t>Schola</a:t>
            </a:r>
            <a:r>
              <a:rPr lang="fi-FI" b="1" dirty="0"/>
              <a:t> Finlandia </a:t>
            </a:r>
            <a:r>
              <a:rPr lang="fi-FI" b="1" dirty="0" smtClean="0"/>
              <a:t>ajatuspajaan! 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449580" y="1316673"/>
            <a:ext cx="8229600" cy="4752975"/>
          </a:xfrm>
        </p:spPr>
        <p:txBody>
          <a:bodyPr/>
          <a:lstStyle/>
          <a:p>
            <a:pPr marL="0" indent="0">
              <a:buNone/>
            </a:pPr>
            <a:r>
              <a:rPr lang="fi-FI" sz="1200" b="1" dirty="0" smtClean="0">
                <a:solidFill>
                  <a:schemeClr val="tx1"/>
                </a:solidFill>
              </a:rPr>
              <a:t>klo </a:t>
            </a:r>
            <a:r>
              <a:rPr lang="fi-FI" sz="1200" b="1" dirty="0">
                <a:solidFill>
                  <a:schemeClr val="tx1"/>
                </a:solidFill>
              </a:rPr>
              <a:t>12:30</a:t>
            </a:r>
            <a:r>
              <a:rPr lang="fi-FI" sz="1200" dirty="0">
                <a:solidFill>
                  <a:schemeClr val="tx1"/>
                </a:solidFill>
              </a:rPr>
              <a:t> </a:t>
            </a:r>
            <a:r>
              <a:rPr lang="fi-FI" sz="1200" dirty="0" smtClean="0">
                <a:solidFill>
                  <a:schemeClr val="tx1"/>
                </a:solidFill>
              </a:rPr>
              <a:t>	</a:t>
            </a:r>
            <a:r>
              <a:rPr lang="fi-FI" sz="1200" b="1" dirty="0" smtClean="0">
                <a:solidFill>
                  <a:schemeClr val="tx1"/>
                </a:solidFill>
              </a:rPr>
              <a:t>Tilaisuuden </a:t>
            </a:r>
            <a:r>
              <a:rPr lang="fi-FI" sz="1200" b="1" dirty="0">
                <a:solidFill>
                  <a:schemeClr val="tx1"/>
                </a:solidFill>
              </a:rPr>
              <a:t>avaus ja Nova </a:t>
            </a:r>
            <a:r>
              <a:rPr lang="fi-FI" sz="1200" b="1" dirty="0" err="1">
                <a:solidFill>
                  <a:schemeClr val="tx1"/>
                </a:solidFill>
              </a:rPr>
              <a:t>Schola</a:t>
            </a:r>
            <a:r>
              <a:rPr lang="fi-FI" sz="1200" b="1" dirty="0">
                <a:solidFill>
                  <a:schemeClr val="tx1"/>
                </a:solidFill>
              </a:rPr>
              <a:t> Finlandia -hankkeen esittely</a:t>
            </a:r>
            <a:r>
              <a:rPr lang="fi-FI" sz="1200" dirty="0">
                <a:solidFill>
                  <a:schemeClr val="tx1"/>
                </a:solidFill>
              </a:rPr>
              <a:t/>
            </a:r>
            <a:br>
              <a:rPr lang="fi-FI" sz="1200" dirty="0">
                <a:solidFill>
                  <a:schemeClr val="tx1"/>
                </a:solidFill>
              </a:rPr>
            </a:br>
            <a:r>
              <a:rPr lang="fi-FI" sz="1200" dirty="0" smtClean="0">
                <a:solidFill>
                  <a:schemeClr val="tx1"/>
                </a:solidFill>
              </a:rPr>
              <a:t>	</a:t>
            </a:r>
            <a:r>
              <a:rPr lang="fi-FI" sz="1200" i="1" dirty="0" smtClean="0">
                <a:solidFill>
                  <a:schemeClr val="tx1"/>
                </a:solidFill>
              </a:rPr>
              <a:t>toimitusjohtaja </a:t>
            </a:r>
            <a:r>
              <a:rPr lang="fi-FI" sz="1200" i="1" dirty="0">
                <a:solidFill>
                  <a:schemeClr val="tx1"/>
                </a:solidFill>
              </a:rPr>
              <a:t>Ari Kolehmainen, FCG </a:t>
            </a:r>
            <a:r>
              <a:rPr lang="fi-FI" sz="1200" i="1" dirty="0" err="1">
                <a:solidFill>
                  <a:schemeClr val="tx1"/>
                </a:solidFill>
              </a:rPr>
              <a:t>Finnish</a:t>
            </a:r>
            <a:r>
              <a:rPr lang="fi-FI" sz="1200" i="1" dirty="0">
                <a:solidFill>
                  <a:schemeClr val="tx1"/>
                </a:solidFill>
              </a:rPr>
              <a:t> </a:t>
            </a:r>
            <a:r>
              <a:rPr lang="fi-FI" sz="1200" i="1" dirty="0" err="1">
                <a:solidFill>
                  <a:schemeClr val="tx1"/>
                </a:solidFill>
              </a:rPr>
              <a:t>Consulting</a:t>
            </a:r>
            <a:r>
              <a:rPr lang="fi-FI" sz="1200" i="1" dirty="0">
                <a:solidFill>
                  <a:schemeClr val="tx1"/>
                </a:solidFill>
              </a:rPr>
              <a:t> </a:t>
            </a:r>
            <a:r>
              <a:rPr lang="fi-FI" sz="1200" i="1" dirty="0" smtClean="0">
                <a:solidFill>
                  <a:schemeClr val="tx1"/>
                </a:solidFill>
              </a:rPr>
              <a:t>Group</a:t>
            </a:r>
          </a:p>
          <a:p>
            <a:pPr marL="0" indent="0">
              <a:buNone/>
            </a:pPr>
            <a:endParaRPr lang="fi-FI" sz="12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fi-FI" sz="1200" b="1" dirty="0" smtClean="0">
                <a:solidFill>
                  <a:schemeClr val="tx1"/>
                </a:solidFill>
              </a:rPr>
              <a:t>klo 12:45	Uuden </a:t>
            </a:r>
            <a:r>
              <a:rPr lang="fi-FI" sz="1200" b="1" dirty="0">
                <a:solidFill>
                  <a:schemeClr val="tx1"/>
                </a:solidFill>
              </a:rPr>
              <a:t>opetussuunnitelman soveltaminen paikallisissa moderneissa </a:t>
            </a:r>
            <a:r>
              <a:rPr lang="fi-FI" sz="1200" b="1" dirty="0" smtClean="0">
                <a:solidFill>
                  <a:schemeClr val="tx1"/>
                </a:solidFill>
              </a:rPr>
              <a:t>	oppimisympäristöissä</a:t>
            </a:r>
            <a:r>
              <a:rPr lang="fi-FI" sz="1200" dirty="0">
                <a:solidFill>
                  <a:schemeClr val="tx1"/>
                </a:solidFill>
              </a:rPr>
              <a:t/>
            </a:r>
            <a:br>
              <a:rPr lang="fi-FI" sz="1200" dirty="0">
                <a:solidFill>
                  <a:schemeClr val="tx1"/>
                </a:solidFill>
              </a:rPr>
            </a:br>
            <a:r>
              <a:rPr lang="fi-FI" sz="1200" dirty="0" smtClean="0">
                <a:solidFill>
                  <a:schemeClr val="tx1"/>
                </a:solidFill>
              </a:rPr>
              <a:t>	</a:t>
            </a:r>
            <a:r>
              <a:rPr lang="fi-FI" sz="1200" i="1" dirty="0" smtClean="0">
                <a:solidFill>
                  <a:schemeClr val="tx1"/>
                </a:solidFill>
              </a:rPr>
              <a:t>opetusneuvos </a:t>
            </a:r>
            <a:r>
              <a:rPr lang="fi-FI" sz="1200" i="1" dirty="0">
                <a:solidFill>
                  <a:schemeClr val="tx1"/>
                </a:solidFill>
              </a:rPr>
              <a:t>Erja </a:t>
            </a:r>
            <a:r>
              <a:rPr lang="fi-FI" sz="1200" i="1" dirty="0" err="1">
                <a:solidFill>
                  <a:schemeClr val="tx1"/>
                </a:solidFill>
              </a:rPr>
              <a:t>Vitikka</a:t>
            </a:r>
            <a:r>
              <a:rPr lang="fi-FI" sz="1200" i="1" dirty="0">
                <a:solidFill>
                  <a:schemeClr val="tx1"/>
                </a:solidFill>
              </a:rPr>
              <a:t>, Opetushallitus </a:t>
            </a:r>
            <a:endParaRPr lang="fi-FI" sz="12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fi-FI" sz="1200" b="1" dirty="0" smtClean="0">
                <a:solidFill>
                  <a:schemeClr val="tx1"/>
                </a:solidFill>
              </a:rPr>
              <a:t>klo </a:t>
            </a:r>
            <a:r>
              <a:rPr lang="fi-FI" sz="1200" b="1" dirty="0">
                <a:solidFill>
                  <a:schemeClr val="tx1"/>
                </a:solidFill>
              </a:rPr>
              <a:t>13:00</a:t>
            </a:r>
            <a:r>
              <a:rPr lang="fi-FI" sz="1200" dirty="0">
                <a:solidFill>
                  <a:schemeClr val="tx1"/>
                </a:solidFill>
              </a:rPr>
              <a:t> </a:t>
            </a:r>
            <a:r>
              <a:rPr lang="fi-FI" sz="1200" dirty="0" smtClean="0">
                <a:solidFill>
                  <a:schemeClr val="tx1"/>
                </a:solidFill>
              </a:rPr>
              <a:t>	</a:t>
            </a:r>
            <a:r>
              <a:rPr lang="fi-FI" sz="1200" b="1" dirty="0" smtClean="0">
                <a:solidFill>
                  <a:schemeClr val="tx1"/>
                </a:solidFill>
              </a:rPr>
              <a:t>Kommenttipuheenvuoro</a:t>
            </a:r>
            <a:r>
              <a:rPr lang="fi-FI" sz="1200" b="1" dirty="0">
                <a:solidFill>
                  <a:schemeClr val="tx1"/>
                </a:solidFill>
              </a:rPr>
              <a:t>: Paikallisen opetussuunnitelmaprosessin toteuttaminen</a:t>
            </a:r>
            <a:r>
              <a:rPr lang="fi-FI" sz="1200" dirty="0">
                <a:solidFill>
                  <a:schemeClr val="tx1"/>
                </a:solidFill>
              </a:rPr>
              <a:t/>
            </a:r>
            <a:br>
              <a:rPr lang="fi-FI" sz="1200" dirty="0">
                <a:solidFill>
                  <a:schemeClr val="tx1"/>
                </a:solidFill>
              </a:rPr>
            </a:br>
            <a:r>
              <a:rPr lang="fi-FI" sz="1200" dirty="0" smtClean="0">
                <a:solidFill>
                  <a:schemeClr val="tx1"/>
                </a:solidFill>
              </a:rPr>
              <a:t>	</a:t>
            </a:r>
            <a:r>
              <a:rPr lang="fi-FI" sz="1200" i="1" dirty="0" smtClean="0">
                <a:solidFill>
                  <a:schemeClr val="tx1"/>
                </a:solidFill>
              </a:rPr>
              <a:t>perusopetusjohtaja </a:t>
            </a:r>
            <a:r>
              <a:rPr lang="fi-FI" sz="1200" i="1" dirty="0">
                <a:solidFill>
                  <a:schemeClr val="tx1"/>
                </a:solidFill>
              </a:rPr>
              <a:t>Mari </a:t>
            </a:r>
            <a:r>
              <a:rPr lang="fi-FI" sz="1200" i="1" dirty="0" err="1">
                <a:solidFill>
                  <a:schemeClr val="tx1"/>
                </a:solidFill>
              </a:rPr>
              <a:t>Routti</a:t>
            </a:r>
            <a:r>
              <a:rPr lang="fi-FI" sz="1200" i="1" dirty="0">
                <a:solidFill>
                  <a:schemeClr val="tx1"/>
                </a:solidFill>
              </a:rPr>
              <a:t>, Lappeenrannan </a:t>
            </a:r>
            <a:r>
              <a:rPr lang="fi-FI" sz="1200" i="1" dirty="0" smtClean="0">
                <a:solidFill>
                  <a:schemeClr val="tx1"/>
                </a:solidFill>
              </a:rPr>
              <a:t>kaupunki</a:t>
            </a:r>
          </a:p>
          <a:p>
            <a:pPr marL="0" indent="0">
              <a:buNone/>
            </a:pPr>
            <a:endParaRPr lang="fi-FI" sz="1200" i="1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fi-FI" sz="1200" b="1" dirty="0">
                <a:solidFill>
                  <a:schemeClr val="tx1"/>
                </a:solidFill>
              </a:rPr>
              <a:t>klo 13:15</a:t>
            </a:r>
            <a:r>
              <a:rPr lang="fi-FI" sz="1200" dirty="0">
                <a:solidFill>
                  <a:schemeClr val="tx1"/>
                </a:solidFill>
              </a:rPr>
              <a:t> </a:t>
            </a:r>
            <a:r>
              <a:rPr lang="fi-FI" sz="1200" dirty="0" smtClean="0">
                <a:solidFill>
                  <a:schemeClr val="tx1"/>
                </a:solidFill>
              </a:rPr>
              <a:t>	</a:t>
            </a:r>
            <a:r>
              <a:rPr lang="fi-FI" sz="1200" b="1" dirty="0" smtClean="0">
                <a:solidFill>
                  <a:schemeClr val="tx1"/>
                </a:solidFill>
              </a:rPr>
              <a:t>Opintomatka </a:t>
            </a:r>
            <a:r>
              <a:rPr lang="fi-FI" sz="1200" b="1" dirty="0">
                <a:solidFill>
                  <a:schemeClr val="tx1"/>
                </a:solidFill>
              </a:rPr>
              <a:t>opetussuunnitelmasta tulevaisuuden kouluun</a:t>
            </a:r>
            <a:br>
              <a:rPr lang="fi-FI" sz="1200" b="1" dirty="0">
                <a:solidFill>
                  <a:schemeClr val="tx1"/>
                </a:solidFill>
              </a:rPr>
            </a:br>
            <a:r>
              <a:rPr lang="fi-FI" sz="1200" b="1" dirty="0" smtClean="0">
                <a:solidFill>
                  <a:schemeClr val="tx1"/>
                </a:solidFill>
              </a:rPr>
              <a:t>	</a:t>
            </a:r>
            <a:r>
              <a:rPr lang="fi-FI" sz="1200" i="1" dirty="0" smtClean="0">
                <a:solidFill>
                  <a:schemeClr val="tx1"/>
                </a:solidFill>
              </a:rPr>
              <a:t>johtavat </a:t>
            </a:r>
            <a:r>
              <a:rPr lang="fi-FI" sz="1200" i="1" dirty="0">
                <a:solidFill>
                  <a:schemeClr val="tx1"/>
                </a:solidFill>
              </a:rPr>
              <a:t>konsultit Raila Oksanen ja Taina Ketola, FCG</a:t>
            </a:r>
            <a:r>
              <a:rPr lang="fi-FI" sz="1200" dirty="0">
                <a:solidFill>
                  <a:schemeClr val="tx1"/>
                </a:solidFill>
              </a:rPr>
              <a:t> </a:t>
            </a:r>
            <a:br>
              <a:rPr lang="fi-FI" sz="1200" dirty="0">
                <a:solidFill>
                  <a:schemeClr val="tx1"/>
                </a:solidFill>
              </a:rPr>
            </a:br>
            <a:r>
              <a:rPr lang="fi-FI" sz="1200" b="1" dirty="0" smtClean="0">
                <a:solidFill>
                  <a:schemeClr val="tx1"/>
                </a:solidFill>
              </a:rPr>
              <a:t>klo </a:t>
            </a:r>
            <a:r>
              <a:rPr lang="fi-FI" sz="1200" b="1" dirty="0">
                <a:solidFill>
                  <a:schemeClr val="tx1"/>
                </a:solidFill>
              </a:rPr>
              <a:t>13:30</a:t>
            </a:r>
            <a:r>
              <a:rPr lang="fi-FI" sz="1200" dirty="0">
                <a:solidFill>
                  <a:schemeClr val="tx1"/>
                </a:solidFill>
              </a:rPr>
              <a:t> </a:t>
            </a:r>
            <a:r>
              <a:rPr lang="fi-FI" sz="1200" dirty="0" smtClean="0">
                <a:solidFill>
                  <a:schemeClr val="tx1"/>
                </a:solidFill>
              </a:rPr>
              <a:t>	</a:t>
            </a:r>
            <a:r>
              <a:rPr lang="fi-FI" sz="1200" b="1" dirty="0" smtClean="0">
                <a:solidFill>
                  <a:schemeClr val="tx1"/>
                </a:solidFill>
              </a:rPr>
              <a:t>Ajatuspaja</a:t>
            </a:r>
            <a:r>
              <a:rPr lang="fi-FI" sz="1200" b="1" dirty="0">
                <a:solidFill>
                  <a:schemeClr val="tx1"/>
                </a:solidFill>
              </a:rPr>
              <a:t/>
            </a:r>
            <a:br>
              <a:rPr lang="fi-FI" sz="1200" b="1" dirty="0">
                <a:solidFill>
                  <a:schemeClr val="tx1"/>
                </a:solidFill>
              </a:rPr>
            </a:br>
            <a:r>
              <a:rPr lang="fi-FI" sz="1200" b="1" dirty="0" smtClean="0">
                <a:solidFill>
                  <a:schemeClr val="tx1"/>
                </a:solidFill>
              </a:rPr>
              <a:t>	</a:t>
            </a:r>
            <a:r>
              <a:rPr lang="fi-FI" sz="1200" i="1" dirty="0" smtClean="0">
                <a:solidFill>
                  <a:schemeClr val="tx1"/>
                </a:solidFill>
              </a:rPr>
              <a:t>johtavat </a:t>
            </a:r>
            <a:r>
              <a:rPr lang="fi-FI" sz="1200" i="1" dirty="0">
                <a:solidFill>
                  <a:schemeClr val="tx1"/>
                </a:solidFill>
              </a:rPr>
              <a:t>konsultit Raila Oksanen ja Taina Ketola, FCG</a:t>
            </a:r>
            <a:r>
              <a:rPr lang="fi-FI" sz="1200" dirty="0">
                <a:solidFill>
                  <a:schemeClr val="tx1"/>
                </a:solidFill>
              </a:rPr>
              <a:t> </a:t>
            </a:r>
            <a:br>
              <a:rPr lang="fi-FI" sz="1200" dirty="0">
                <a:solidFill>
                  <a:schemeClr val="tx1"/>
                </a:solidFill>
              </a:rPr>
            </a:br>
            <a:r>
              <a:rPr lang="fi-FI" sz="1200" dirty="0">
                <a:solidFill>
                  <a:schemeClr val="tx1"/>
                </a:solidFill>
              </a:rPr>
              <a:t/>
            </a:r>
            <a:br>
              <a:rPr lang="fi-FI" sz="1200" dirty="0">
                <a:solidFill>
                  <a:schemeClr val="tx1"/>
                </a:solidFill>
              </a:rPr>
            </a:br>
            <a:r>
              <a:rPr lang="fi-FI" sz="1200" b="1" dirty="0">
                <a:solidFill>
                  <a:schemeClr val="tx1"/>
                </a:solidFill>
              </a:rPr>
              <a:t>klo 14:00 </a:t>
            </a:r>
            <a:r>
              <a:rPr lang="fi-FI" sz="1200" b="1" dirty="0" smtClean="0">
                <a:solidFill>
                  <a:schemeClr val="tx1"/>
                </a:solidFill>
              </a:rPr>
              <a:t>	Kahvitauko</a:t>
            </a:r>
            <a:r>
              <a:rPr lang="fi-FI" sz="1200" b="1" dirty="0">
                <a:solidFill>
                  <a:schemeClr val="tx1"/>
                </a:solidFill>
              </a:rPr>
              <a:t/>
            </a:r>
            <a:br>
              <a:rPr lang="fi-FI" sz="1200" b="1" dirty="0">
                <a:solidFill>
                  <a:schemeClr val="tx1"/>
                </a:solidFill>
              </a:rPr>
            </a:br>
            <a:r>
              <a:rPr lang="fi-FI" sz="1200" dirty="0">
                <a:solidFill>
                  <a:schemeClr val="tx1"/>
                </a:solidFill>
              </a:rPr>
              <a:t/>
            </a:r>
            <a:br>
              <a:rPr lang="fi-FI" sz="1200" dirty="0">
                <a:solidFill>
                  <a:schemeClr val="tx1"/>
                </a:solidFill>
              </a:rPr>
            </a:br>
            <a:r>
              <a:rPr lang="fi-FI" sz="1200" b="1" dirty="0">
                <a:solidFill>
                  <a:schemeClr val="tx1"/>
                </a:solidFill>
              </a:rPr>
              <a:t>klo 14:30</a:t>
            </a:r>
            <a:r>
              <a:rPr lang="fi-FI" sz="1200" dirty="0">
                <a:solidFill>
                  <a:schemeClr val="tx1"/>
                </a:solidFill>
              </a:rPr>
              <a:t> </a:t>
            </a:r>
            <a:r>
              <a:rPr lang="fi-FI" sz="1200" dirty="0" smtClean="0">
                <a:solidFill>
                  <a:schemeClr val="tx1"/>
                </a:solidFill>
              </a:rPr>
              <a:t>	</a:t>
            </a:r>
            <a:r>
              <a:rPr lang="fi-FI" sz="1200" b="1" dirty="0" smtClean="0">
                <a:solidFill>
                  <a:schemeClr val="tx1"/>
                </a:solidFill>
              </a:rPr>
              <a:t>Muuttuva </a:t>
            </a:r>
            <a:r>
              <a:rPr lang="fi-FI" sz="1200" b="1" dirty="0">
                <a:solidFill>
                  <a:schemeClr val="tx1"/>
                </a:solidFill>
              </a:rPr>
              <a:t>koulurakennus oppimisympäristönä -paneelikeskustelu</a:t>
            </a:r>
            <a:br>
              <a:rPr lang="fi-FI" sz="1200" b="1" dirty="0">
                <a:solidFill>
                  <a:schemeClr val="tx1"/>
                </a:solidFill>
              </a:rPr>
            </a:br>
            <a:r>
              <a:rPr lang="fi-FI" sz="1200" dirty="0" smtClean="0">
                <a:solidFill>
                  <a:schemeClr val="tx1"/>
                </a:solidFill>
              </a:rPr>
              <a:t>	Paneelikeskustelun vetäjät: </a:t>
            </a:r>
            <a:r>
              <a:rPr lang="fi-FI" sz="1200" i="1" dirty="0" smtClean="0">
                <a:solidFill>
                  <a:schemeClr val="tx1"/>
                </a:solidFill>
              </a:rPr>
              <a:t>tilaajajohtaja Markku </a:t>
            </a:r>
            <a:r>
              <a:rPr lang="fi-FI" sz="1200" i="1" dirty="0" err="1" smtClean="0">
                <a:solidFill>
                  <a:schemeClr val="tx1"/>
                </a:solidFill>
              </a:rPr>
              <a:t>Rimpelä</a:t>
            </a:r>
            <a:r>
              <a:rPr lang="fi-FI" sz="1200" i="1" dirty="0" smtClean="0">
                <a:solidFill>
                  <a:schemeClr val="tx1"/>
                </a:solidFill>
              </a:rPr>
              <a:t>, Hämeenlinnan kaupunki ja johtava 	konsultti Taina Ketola, FCG Konsultointi</a:t>
            </a:r>
            <a:br>
              <a:rPr lang="fi-FI" sz="1200" i="1" dirty="0" smtClean="0">
                <a:solidFill>
                  <a:schemeClr val="tx1"/>
                </a:solidFill>
              </a:rPr>
            </a:br>
            <a:r>
              <a:rPr lang="fi-FI" sz="1200" dirty="0" smtClean="0">
                <a:solidFill>
                  <a:schemeClr val="tx1"/>
                </a:solidFill>
              </a:rPr>
              <a:t>	Keskustelijat: </a:t>
            </a:r>
            <a:r>
              <a:rPr lang="fi-FI" sz="1200" i="1" dirty="0" smtClean="0">
                <a:solidFill>
                  <a:schemeClr val="tx1"/>
                </a:solidFill>
              </a:rPr>
              <a:t>erityisasiantuntija Kurt </a:t>
            </a:r>
            <a:r>
              <a:rPr lang="fi-FI" sz="1200" i="1" dirty="0" err="1" smtClean="0">
                <a:solidFill>
                  <a:schemeClr val="tx1"/>
                </a:solidFill>
              </a:rPr>
              <a:t>Torsell</a:t>
            </a:r>
            <a:r>
              <a:rPr lang="fi-FI" sz="1200" i="1" dirty="0" smtClean="0">
                <a:solidFill>
                  <a:schemeClr val="tx1"/>
                </a:solidFill>
              </a:rPr>
              <a:t>, Suomen Kuntaliitto, opetus- ja kasvatusjohtaja 	Lassi Kilponen, Lahden kaupunki, erityisasiantuntija Esko Korhonen, Suomen Kuntaliitto/FCG, 	tekninen johtaja Heikki Salonsaari, Hollolan kunta, suunnittelupäällikkö Mervi Alaluusua, FCG 	ja johtava konsultti Raila Oksanen, FCG</a:t>
            </a:r>
          </a:p>
          <a:p>
            <a:pPr marL="0" indent="0">
              <a:buNone/>
            </a:pPr>
            <a:r>
              <a:rPr lang="fi-FI" sz="1200" i="1" dirty="0" smtClean="0">
                <a:solidFill>
                  <a:schemeClr val="tx1"/>
                </a:solidFill>
              </a:rPr>
              <a:t/>
            </a:r>
            <a:br>
              <a:rPr lang="fi-FI" sz="1200" i="1" dirty="0" smtClean="0">
                <a:solidFill>
                  <a:schemeClr val="tx1"/>
                </a:solidFill>
              </a:rPr>
            </a:br>
            <a:r>
              <a:rPr lang="fi-FI" sz="1200" b="1" dirty="0" smtClean="0">
                <a:solidFill>
                  <a:schemeClr val="tx1"/>
                </a:solidFill>
              </a:rPr>
              <a:t>klo 15:30–16:00 Ajatuspajan yhteenveto ja päätössanat</a:t>
            </a:r>
            <a:endParaRPr lang="fi-FI" sz="1200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fi-FI" sz="1200" i="1" dirty="0">
                <a:solidFill>
                  <a:schemeClr val="tx1"/>
                </a:solidFill>
              </a:rPr>
              <a:t/>
            </a:r>
            <a:br>
              <a:rPr lang="fi-FI" sz="1200" i="1" dirty="0">
                <a:solidFill>
                  <a:schemeClr val="tx1"/>
                </a:solidFill>
              </a:rPr>
            </a:br>
            <a:r>
              <a:rPr lang="fi-FI" sz="1200" dirty="0">
                <a:solidFill>
                  <a:schemeClr val="tx1"/>
                </a:solidFill>
              </a:rPr>
              <a:t/>
            </a:r>
            <a:br>
              <a:rPr lang="fi-FI" sz="1200" dirty="0">
                <a:solidFill>
                  <a:schemeClr val="tx1"/>
                </a:solidFill>
              </a:rPr>
            </a:br>
            <a:endParaRPr lang="fi-FI" sz="1200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fi-FI" dirty="0" smtClean="0"/>
              <a:t> </a:t>
            </a:r>
            <a:fld id="{BCC369D7-AD67-4007-8CD9-AD74EEED516B}" type="datetime1">
              <a:rPr lang="fi-FI" sz="800" smtClean="0"/>
              <a:pPr/>
              <a:t>4.12.2014</a:t>
            </a:fld>
            <a:r>
              <a:rPr lang="fi-FI" sz="800" dirty="0" smtClean="0"/>
              <a:t>  </a:t>
            </a:r>
            <a:r>
              <a:rPr lang="fi-FI" sz="800" dirty="0" err="1" smtClean="0"/>
              <a:t>Page</a:t>
            </a:r>
            <a:r>
              <a:rPr lang="fi-FI" sz="800" dirty="0" smtClean="0"/>
              <a:t> </a:t>
            </a:r>
            <a:fld id="{5DD9209F-FA31-42D0-9C51-079867EBFC81}" type="slidenum">
              <a:rPr lang="fi-FI" sz="800" smtClean="0"/>
              <a:pPr/>
              <a:t>2</a:t>
            </a:fld>
            <a:endParaRPr lang="fi-FI" sz="800" dirty="0"/>
          </a:p>
        </p:txBody>
      </p:sp>
    </p:spTree>
    <p:extLst>
      <p:ext uri="{BB962C8B-B14F-4D97-AF65-F5344CB8AC3E}">
        <p14:creationId xmlns:p14="http://schemas.microsoft.com/office/powerpoint/2010/main" val="4261457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Lähtökohta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38125" lvl="2" indent="-238125">
              <a:buClr>
                <a:schemeClr val="accent5"/>
              </a:buClr>
            </a:pPr>
            <a:endParaRPr lang="fi-FI" dirty="0" smtClean="0">
              <a:solidFill>
                <a:schemeClr val="tx1"/>
              </a:solidFill>
            </a:endParaRPr>
          </a:p>
          <a:p>
            <a:pPr marL="238125" lvl="2" indent="-238125">
              <a:buClr>
                <a:schemeClr val="accent5"/>
              </a:buClr>
            </a:pPr>
            <a:r>
              <a:rPr lang="fi-FI" dirty="0" smtClean="0">
                <a:solidFill>
                  <a:schemeClr val="tx1"/>
                </a:solidFill>
              </a:rPr>
              <a:t>Suomalainen </a:t>
            </a:r>
            <a:r>
              <a:rPr lang="fi-FI" b="1" dirty="0" smtClean="0">
                <a:solidFill>
                  <a:schemeClr val="tx1"/>
                </a:solidFill>
              </a:rPr>
              <a:t>koulujärjestelmä</a:t>
            </a:r>
            <a:r>
              <a:rPr lang="fi-FI" dirty="0" smtClean="0">
                <a:solidFill>
                  <a:schemeClr val="tx1"/>
                </a:solidFill>
              </a:rPr>
              <a:t> herättää edelleen kiinnostusta kansainvälisesti – kiinnostuksen säilyttäminen </a:t>
            </a:r>
            <a:r>
              <a:rPr lang="fi-FI" dirty="0">
                <a:solidFill>
                  <a:schemeClr val="tx1"/>
                </a:solidFill>
              </a:rPr>
              <a:t>edellyttää suomalaisen koulun jatkuvaa </a:t>
            </a:r>
            <a:r>
              <a:rPr lang="fi-FI" dirty="0" smtClean="0">
                <a:solidFill>
                  <a:schemeClr val="tx1"/>
                </a:solidFill>
              </a:rPr>
              <a:t>kehittämistä.</a:t>
            </a:r>
            <a:endParaRPr lang="fi-FI" dirty="0">
              <a:solidFill>
                <a:schemeClr val="tx1"/>
              </a:solidFill>
            </a:endParaRPr>
          </a:p>
          <a:p>
            <a:endParaRPr lang="fi-FI" sz="1600" dirty="0" smtClean="0">
              <a:solidFill>
                <a:schemeClr val="tx1"/>
              </a:solidFill>
            </a:endParaRPr>
          </a:p>
          <a:p>
            <a:r>
              <a:rPr lang="fi-FI" sz="1600" dirty="0" smtClean="0">
                <a:solidFill>
                  <a:schemeClr val="tx1"/>
                </a:solidFill>
              </a:rPr>
              <a:t>Perusopetuksessa </a:t>
            </a:r>
            <a:r>
              <a:rPr lang="fi-FI" sz="1600" b="1" dirty="0" smtClean="0">
                <a:solidFill>
                  <a:schemeClr val="tx1"/>
                </a:solidFill>
              </a:rPr>
              <a:t>oppimisen</a:t>
            </a:r>
            <a:r>
              <a:rPr lang="fi-FI" sz="1600" dirty="0" smtClean="0">
                <a:solidFill>
                  <a:schemeClr val="tx1"/>
                </a:solidFill>
              </a:rPr>
              <a:t> tavat, välineet ja oppimisympäristöt sekä </a:t>
            </a:r>
            <a:r>
              <a:rPr lang="fi-FI" sz="1600" b="1" dirty="0" smtClean="0">
                <a:solidFill>
                  <a:schemeClr val="tx1"/>
                </a:solidFill>
              </a:rPr>
              <a:t>opetus</a:t>
            </a:r>
            <a:r>
              <a:rPr lang="fi-FI" sz="1600" dirty="0" smtClean="0">
                <a:solidFill>
                  <a:schemeClr val="tx1"/>
                </a:solidFill>
              </a:rPr>
              <a:t> ovat monipuolistuneet </a:t>
            </a:r>
            <a:r>
              <a:rPr lang="fi-FI" sz="1600" b="1" dirty="0">
                <a:solidFill>
                  <a:schemeClr val="tx1"/>
                </a:solidFill>
              </a:rPr>
              <a:t>teknisen</a:t>
            </a:r>
            <a:r>
              <a:rPr lang="fi-FI" sz="1600" dirty="0">
                <a:solidFill>
                  <a:schemeClr val="tx1"/>
                </a:solidFill>
              </a:rPr>
              <a:t> kehityksen </a:t>
            </a:r>
            <a:r>
              <a:rPr lang="fi-FI" sz="1600" dirty="0" smtClean="0">
                <a:solidFill>
                  <a:schemeClr val="tx1"/>
                </a:solidFill>
              </a:rPr>
              <a:t>myötä.</a:t>
            </a:r>
          </a:p>
          <a:p>
            <a:endParaRPr lang="fi-FI" sz="1600" dirty="0" smtClean="0">
              <a:solidFill>
                <a:schemeClr val="tx1"/>
              </a:solidFill>
            </a:endParaRPr>
          </a:p>
          <a:p>
            <a:r>
              <a:rPr lang="fi-FI" sz="1600" dirty="0" smtClean="0">
                <a:solidFill>
                  <a:schemeClr val="tx1"/>
                </a:solidFill>
              </a:rPr>
              <a:t>Parin vuoden kuluttua </a:t>
            </a:r>
            <a:r>
              <a:rPr lang="fi-FI" sz="1600" b="1" dirty="0" smtClean="0">
                <a:solidFill>
                  <a:schemeClr val="tx1"/>
                </a:solidFill>
              </a:rPr>
              <a:t>opetussuunnitelma</a:t>
            </a:r>
            <a:r>
              <a:rPr lang="fi-FI" sz="1600" dirty="0" smtClean="0">
                <a:solidFill>
                  <a:schemeClr val="tx1"/>
                </a:solidFill>
              </a:rPr>
              <a:t> edellyttää kaikilta kouluilta </a:t>
            </a:r>
            <a:r>
              <a:rPr lang="fi-FI" sz="1600" b="1" dirty="0" smtClean="0">
                <a:solidFill>
                  <a:schemeClr val="tx1"/>
                </a:solidFill>
              </a:rPr>
              <a:t>teknologian</a:t>
            </a:r>
            <a:r>
              <a:rPr lang="fi-FI" sz="1600" dirty="0" smtClean="0">
                <a:solidFill>
                  <a:schemeClr val="tx1"/>
                </a:solidFill>
              </a:rPr>
              <a:t> hyödyntämistä.</a:t>
            </a:r>
          </a:p>
          <a:p>
            <a:endParaRPr lang="fi-FI" sz="1600" dirty="0" smtClean="0">
              <a:solidFill>
                <a:schemeClr val="tx1"/>
              </a:solidFill>
            </a:endParaRPr>
          </a:p>
          <a:p>
            <a:r>
              <a:rPr lang="fi-FI" sz="1600" dirty="0" smtClean="0">
                <a:solidFill>
                  <a:schemeClr val="tx1"/>
                </a:solidFill>
              </a:rPr>
              <a:t>Toisaalta </a:t>
            </a:r>
            <a:r>
              <a:rPr lang="fi-FI" sz="1600" dirty="0">
                <a:solidFill>
                  <a:schemeClr val="tx1"/>
                </a:solidFill>
              </a:rPr>
              <a:t>haasteena </a:t>
            </a:r>
            <a:r>
              <a:rPr lang="fi-FI" sz="1600" dirty="0" smtClean="0">
                <a:solidFill>
                  <a:schemeClr val="tx1"/>
                </a:solidFill>
              </a:rPr>
              <a:t>on yleisen </a:t>
            </a:r>
            <a:r>
              <a:rPr lang="fi-FI" sz="1600" b="1" dirty="0">
                <a:solidFill>
                  <a:schemeClr val="tx1"/>
                </a:solidFill>
              </a:rPr>
              <a:t>kouluviihtyvyyden</a:t>
            </a:r>
            <a:r>
              <a:rPr lang="fi-FI" sz="1600" dirty="0">
                <a:solidFill>
                  <a:schemeClr val="tx1"/>
                </a:solidFill>
              </a:rPr>
              <a:t> </a:t>
            </a:r>
            <a:r>
              <a:rPr lang="fi-FI" sz="1600" dirty="0" smtClean="0">
                <a:solidFill>
                  <a:schemeClr val="tx1"/>
                </a:solidFill>
              </a:rPr>
              <a:t>lisääminen ja samanaikaisesti tulisi ratkaista, miten vanhanaikaisissa ja jopa terveydelle vaarallisissa </a:t>
            </a:r>
            <a:r>
              <a:rPr lang="fi-FI" sz="1600" b="1" dirty="0" smtClean="0">
                <a:solidFill>
                  <a:schemeClr val="tx1"/>
                </a:solidFill>
              </a:rPr>
              <a:t>koulukiinteistöissä</a:t>
            </a:r>
            <a:r>
              <a:rPr lang="fi-FI" sz="1600" dirty="0" smtClean="0">
                <a:solidFill>
                  <a:schemeClr val="tx1"/>
                </a:solidFill>
              </a:rPr>
              <a:t> järjestetään modernia opetusta.</a:t>
            </a:r>
          </a:p>
          <a:p>
            <a:endParaRPr lang="fi-FI" sz="1600" dirty="0">
              <a:solidFill>
                <a:schemeClr val="tx1"/>
              </a:solidFill>
            </a:endParaRPr>
          </a:p>
          <a:p>
            <a:r>
              <a:rPr lang="fi-FI" sz="1600" b="1" dirty="0" smtClean="0">
                <a:solidFill>
                  <a:schemeClr val="tx1"/>
                </a:solidFill>
              </a:rPr>
              <a:t>Innovatiivisten koulurakennusten </a:t>
            </a:r>
            <a:r>
              <a:rPr lang="fi-FI" sz="1600" dirty="0" smtClean="0">
                <a:solidFill>
                  <a:schemeClr val="tx1"/>
                </a:solidFill>
              </a:rPr>
              <a:t>suunnittelu edellyttää uudenlaista ymmärrystä modernien oppimisympäristöjen mahdollisuuksista.</a:t>
            </a:r>
            <a:endParaRPr lang="fi-FI" sz="1600" dirty="0">
              <a:solidFill>
                <a:schemeClr val="tx1"/>
              </a:solidFill>
            </a:endParaRPr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fi-FI" dirty="0" smtClean="0"/>
              <a:t> </a:t>
            </a:r>
            <a:fld id="{BCC369D7-AD67-4007-8CD9-AD74EEED516B}" type="datetime1">
              <a:rPr lang="fi-FI" sz="800" smtClean="0"/>
              <a:pPr/>
              <a:t>4.12.2014</a:t>
            </a:fld>
            <a:r>
              <a:rPr lang="fi-FI" sz="800" dirty="0" smtClean="0"/>
              <a:t>  </a:t>
            </a:r>
            <a:r>
              <a:rPr lang="fi-FI" sz="800" dirty="0" err="1" smtClean="0"/>
              <a:t>Page</a:t>
            </a:r>
            <a:r>
              <a:rPr lang="fi-FI" sz="800" dirty="0" smtClean="0"/>
              <a:t> </a:t>
            </a:r>
            <a:fld id="{5DD9209F-FA31-42D0-9C51-079867EBFC81}" type="slidenum">
              <a:rPr lang="fi-FI" sz="800" smtClean="0"/>
              <a:pPr/>
              <a:t>3</a:t>
            </a:fld>
            <a:endParaRPr lang="fi-FI" sz="800" dirty="0"/>
          </a:p>
        </p:txBody>
      </p:sp>
    </p:spTree>
    <p:extLst>
      <p:ext uri="{BB962C8B-B14F-4D97-AF65-F5344CB8AC3E}">
        <p14:creationId xmlns:p14="http://schemas.microsoft.com/office/powerpoint/2010/main" val="2912326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Hankeidea</a:t>
            </a:r>
            <a:endParaRPr lang="fi-FI" dirty="0"/>
          </a:p>
        </p:txBody>
      </p:sp>
      <p:sp>
        <p:nvSpPr>
          <p:cNvPr id="3" name="Dian numeron paikkamerkki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fi-FI" dirty="0" smtClean="0"/>
              <a:t> </a:t>
            </a:r>
            <a:fld id="{BCC369D7-AD67-4007-8CD9-AD74EEED516B}" type="datetime1">
              <a:rPr lang="fi-FI" sz="800" smtClean="0"/>
              <a:pPr/>
              <a:t>4.12.2014</a:t>
            </a:fld>
            <a:r>
              <a:rPr lang="fi-FI" sz="800" dirty="0" smtClean="0"/>
              <a:t>  </a:t>
            </a:r>
            <a:r>
              <a:rPr lang="fi-FI" sz="800" dirty="0" err="1" smtClean="0"/>
              <a:t>Page</a:t>
            </a:r>
            <a:r>
              <a:rPr lang="fi-FI" sz="800" dirty="0" smtClean="0"/>
              <a:t> </a:t>
            </a:r>
            <a:fld id="{54992FB8-7E72-4A98-B630-A47E8B13A455}" type="slidenum">
              <a:rPr lang="fi-FI" sz="800" smtClean="0"/>
              <a:pPr/>
              <a:t>4</a:t>
            </a:fld>
            <a:endParaRPr lang="fi-FI" sz="800" dirty="0"/>
          </a:p>
        </p:txBody>
      </p:sp>
      <p:sp>
        <p:nvSpPr>
          <p:cNvPr id="11" name="Pyöristetty suorakulmio 10"/>
          <p:cNvSpPr/>
          <p:nvPr/>
        </p:nvSpPr>
        <p:spPr bwMode="auto">
          <a:xfrm>
            <a:off x="3167996" y="1436203"/>
            <a:ext cx="2870752" cy="872987"/>
          </a:xfrm>
          <a:prstGeom prst="roundRect">
            <a:avLst/>
          </a:prstGeom>
          <a:ln>
            <a:headEnd type="none" w="med" len="med"/>
            <a:tailEnd type="none" w="med" len="med"/>
          </a:ln>
          <a:effectLst>
            <a:glow rad="63500">
              <a:schemeClr val="accent1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i-FI" sz="1600" b="1" i="0" u="none" strike="noStrike" cap="none" normalizeH="0" baseline="0" dirty="0" smtClean="0">
                <a:ln>
                  <a:noFill/>
                </a:ln>
                <a:solidFill>
                  <a:schemeClr val="bg2"/>
                </a:solidFill>
                <a:effectLst/>
                <a:latin typeface="Verdana" pitchFamily="34" charset="0"/>
              </a:rPr>
              <a:t>Verkostotyöskentely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fi-FI" sz="1600" dirty="0" smtClean="0">
                <a:solidFill>
                  <a:schemeClr val="bg2"/>
                </a:solidFill>
                <a:latin typeface="Verdana" pitchFamily="34" charset="0"/>
              </a:rPr>
              <a:t>Jaetut kokemukset </a:t>
            </a:r>
          </a:p>
          <a:p>
            <a:pPr marR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fi-FI" sz="1600" dirty="0" smtClean="0">
                <a:solidFill>
                  <a:schemeClr val="bg2"/>
                </a:solidFill>
                <a:latin typeface="Verdana" pitchFamily="34" charset="0"/>
              </a:rPr>
              <a:t>vertaisten kanssa</a:t>
            </a:r>
            <a:endParaRPr kumimoji="0" lang="fi-FI" sz="1600" b="0" i="0" u="none" strike="noStrike" cap="none" normalizeH="0" baseline="0" dirty="0" smtClean="0">
              <a:ln>
                <a:noFill/>
              </a:ln>
              <a:solidFill>
                <a:schemeClr val="bg2"/>
              </a:solidFill>
              <a:effectLst/>
              <a:latin typeface="Verdana" pitchFamily="34" charset="0"/>
            </a:endParaRPr>
          </a:p>
        </p:txBody>
      </p:sp>
      <p:sp>
        <p:nvSpPr>
          <p:cNvPr id="12" name="Pyöristetty suorakulmio 11"/>
          <p:cNvSpPr/>
          <p:nvPr/>
        </p:nvSpPr>
        <p:spPr bwMode="auto">
          <a:xfrm>
            <a:off x="980664" y="4865202"/>
            <a:ext cx="2870752" cy="983148"/>
          </a:xfrm>
          <a:prstGeom prst="roundRect">
            <a:avLst/>
          </a:prstGeom>
          <a:ln>
            <a:headEnd type="none" w="med" len="med"/>
            <a:tailEnd type="none" w="med" len="med"/>
          </a:ln>
          <a:effectLst>
            <a:glow rad="63500">
              <a:schemeClr val="accent1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i-FI" sz="1600" b="1" i="0" u="none" strike="noStrike" cap="none" normalizeH="0" baseline="0" dirty="0" smtClean="0">
                <a:ln>
                  <a:noFill/>
                </a:ln>
                <a:solidFill>
                  <a:schemeClr val="bg2"/>
                </a:solidFill>
                <a:effectLst/>
                <a:latin typeface="Verdana" pitchFamily="34" charset="0"/>
              </a:rPr>
              <a:t>Tuki paikalliselle</a:t>
            </a:r>
            <a:r>
              <a:rPr kumimoji="0" lang="fi-FI" sz="1600" b="1" i="0" u="none" strike="noStrike" cap="none" normalizeH="0" dirty="0" smtClean="0">
                <a:ln>
                  <a:noFill/>
                </a:ln>
                <a:solidFill>
                  <a:schemeClr val="bg2"/>
                </a:solidFill>
                <a:effectLst/>
                <a:latin typeface="Verdana" pitchFamily="34" charset="0"/>
              </a:rPr>
              <a:t> 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i-FI" sz="1600" b="1" i="0" u="none" strike="noStrike" cap="none" normalizeH="0" dirty="0" smtClean="0">
                <a:ln>
                  <a:noFill/>
                </a:ln>
                <a:solidFill>
                  <a:schemeClr val="bg2"/>
                </a:solidFill>
                <a:effectLst/>
                <a:latin typeface="Verdana" pitchFamily="34" charset="0"/>
              </a:rPr>
              <a:t>työskentelylle</a:t>
            </a:r>
            <a:endParaRPr lang="fi-FI" sz="1600" b="1" dirty="0">
              <a:solidFill>
                <a:schemeClr val="bg2"/>
              </a:solidFill>
              <a:latin typeface="Verdana" pitchFamily="34" charset="0"/>
            </a:endParaRP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fi-FI" sz="1600" dirty="0" smtClean="0">
                <a:solidFill>
                  <a:schemeClr val="bg2"/>
                </a:solidFill>
                <a:latin typeface="Verdana" pitchFamily="34" charset="0"/>
              </a:rPr>
              <a:t>Omien koulujen </a:t>
            </a:r>
          </a:p>
          <a:p>
            <a:pPr marR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fi-FI" sz="1600" dirty="0" smtClean="0">
                <a:solidFill>
                  <a:schemeClr val="bg2"/>
                </a:solidFill>
                <a:latin typeface="Verdana" pitchFamily="34" charset="0"/>
              </a:rPr>
              <a:t>toiminnan kehittäminen</a:t>
            </a:r>
            <a:endParaRPr kumimoji="0" lang="fi-FI" sz="1600" b="0" i="0" u="none" strike="noStrike" cap="none" normalizeH="0" baseline="0" dirty="0" smtClean="0">
              <a:ln>
                <a:noFill/>
              </a:ln>
              <a:solidFill>
                <a:schemeClr val="bg2"/>
              </a:solidFill>
              <a:effectLst/>
              <a:latin typeface="Verdana" pitchFamily="34" charset="0"/>
            </a:endParaRPr>
          </a:p>
        </p:txBody>
      </p:sp>
      <p:sp>
        <p:nvSpPr>
          <p:cNvPr id="13" name="Pyöristetty suorakulmio 12"/>
          <p:cNvSpPr/>
          <p:nvPr/>
        </p:nvSpPr>
        <p:spPr bwMode="auto">
          <a:xfrm>
            <a:off x="5287617" y="4847624"/>
            <a:ext cx="2870752" cy="872987"/>
          </a:xfrm>
          <a:prstGeom prst="roundRect">
            <a:avLst/>
          </a:prstGeom>
          <a:ln>
            <a:headEnd type="none" w="med" len="med"/>
            <a:tailEnd type="none" w="med" len="med"/>
          </a:ln>
          <a:effectLst>
            <a:glow rad="63500">
              <a:schemeClr val="accent1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i-FI" sz="1600" b="1" i="0" u="none" strike="noStrike" cap="none" normalizeH="0" baseline="0" dirty="0" smtClean="0">
                <a:ln>
                  <a:noFill/>
                </a:ln>
                <a:solidFill>
                  <a:schemeClr val="bg2"/>
                </a:solidFill>
                <a:effectLst/>
                <a:latin typeface="Verdana" pitchFamily="34" charset="0"/>
              </a:rPr>
              <a:t>Kansallinen 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i-FI" sz="1600" b="1" i="0" u="none" strike="noStrike" cap="none" normalizeH="0" baseline="0" dirty="0" smtClean="0">
                <a:ln>
                  <a:noFill/>
                </a:ln>
                <a:solidFill>
                  <a:schemeClr val="bg2"/>
                </a:solidFill>
                <a:effectLst/>
                <a:latin typeface="Verdana" pitchFamily="34" charset="0"/>
              </a:rPr>
              <a:t>vaikuttaminen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fi-FI" sz="1600" dirty="0" smtClean="0">
                <a:solidFill>
                  <a:schemeClr val="bg2"/>
                </a:solidFill>
                <a:latin typeface="Verdana" pitchFamily="34" charset="0"/>
              </a:rPr>
              <a:t>Oppimisympäristöreformi</a:t>
            </a:r>
            <a:endParaRPr kumimoji="0" lang="fi-FI" sz="1600" b="0" i="0" u="none" strike="noStrike" cap="none" normalizeH="0" baseline="0" dirty="0" smtClean="0">
              <a:ln>
                <a:noFill/>
              </a:ln>
              <a:solidFill>
                <a:schemeClr val="bg2"/>
              </a:solidFill>
              <a:effectLst/>
              <a:latin typeface="Verdana" pitchFamily="34" charset="0"/>
            </a:endParaRPr>
          </a:p>
        </p:txBody>
      </p:sp>
      <p:sp>
        <p:nvSpPr>
          <p:cNvPr id="8" name="Nuoli oikealle 7"/>
          <p:cNvSpPr/>
          <p:nvPr/>
        </p:nvSpPr>
        <p:spPr bwMode="auto">
          <a:xfrm rot="19589163">
            <a:off x="3164800" y="4166305"/>
            <a:ext cx="626165" cy="407505"/>
          </a:xfrm>
          <a:prstGeom prst="rightArrow">
            <a:avLst/>
          </a:prstGeom>
          <a:ln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i-FI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sp>
        <p:nvSpPr>
          <p:cNvPr id="15" name="Nuoli oikealle 14"/>
          <p:cNvSpPr/>
          <p:nvPr/>
        </p:nvSpPr>
        <p:spPr bwMode="auto">
          <a:xfrm rot="5400000">
            <a:off x="4258917" y="2568178"/>
            <a:ext cx="626165" cy="407505"/>
          </a:xfrm>
          <a:prstGeom prst="rightArrow">
            <a:avLst/>
          </a:prstGeom>
          <a:ln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i-FI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sp>
        <p:nvSpPr>
          <p:cNvPr id="16" name="Nuoli oikealle 15"/>
          <p:cNvSpPr/>
          <p:nvPr/>
        </p:nvSpPr>
        <p:spPr bwMode="auto">
          <a:xfrm rot="13096234">
            <a:off x="5346534" y="4108323"/>
            <a:ext cx="626165" cy="407505"/>
          </a:xfrm>
          <a:prstGeom prst="rightArrow">
            <a:avLst/>
          </a:prstGeom>
          <a:ln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i-FI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52234" y="3158067"/>
            <a:ext cx="2232025" cy="1420813"/>
          </a:xfrm>
          <a:prstGeom prst="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56790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Tavoite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i-FI" sz="1600" dirty="0" smtClean="0">
              <a:solidFill>
                <a:schemeClr val="tx1"/>
              </a:solidFill>
            </a:endParaRPr>
          </a:p>
          <a:p>
            <a:r>
              <a:rPr lang="fi-FI" sz="1600" dirty="0">
                <a:solidFill>
                  <a:schemeClr val="tx1"/>
                </a:solidFill>
              </a:rPr>
              <a:t>Nova </a:t>
            </a:r>
            <a:r>
              <a:rPr lang="fi-FI" sz="1600" dirty="0" err="1">
                <a:solidFill>
                  <a:schemeClr val="tx1"/>
                </a:solidFill>
              </a:rPr>
              <a:t>Schola</a:t>
            </a:r>
            <a:r>
              <a:rPr lang="fi-FI" sz="1600" dirty="0">
                <a:solidFill>
                  <a:schemeClr val="tx1"/>
                </a:solidFill>
              </a:rPr>
              <a:t> Finlandia -hanke on </a:t>
            </a:r>
            <a:r>
              <a:rPr lang="fi-FI" sz="1600" b="1" dirty="0">
                <a:solidFill>
                  <a:schemeClr val="tx1"/>
                </a:solidFill>
              </a:rPr>
              <a:t>koulujen oppimisympäristöjen kehittämishanke</a:t>
            </a:r>
            <a:r>
              <a:rPr lang="fi-FI" sz="1600" dirty="0">
                <a:solidFill>
                  <a:schemeClr val="tx1"/>
                </a:solidFill>
              </a:rPr>
              <a:t>, opetussuunnitelman perusteista moderniin koulurakentamiseen. </a:t>
            </a:r>
            <a:endParaRPr lang="fi-FI" sz="1600" dirty="0" smtClean="0">
              <a:solidFill>
                <a:schemeClr val="tx1"/>
              </a:solidFill>
            </a:endParaRPr>
          </a:p>
          <a:p>
            <a:endParaRPr lang="fi-FI" sz="1600" dirty="0" smtClean="0">
              <a:solidFill>
                <a:schemeClr val="tx1"/>
              </a:solidFill>
            </a:endParaRPr>
          </a:p>
          <a:p>
            <a:r>
              <a:rPr lang="fi-FI" sz="1600" dirty="0" smtClean="0">
                <a:solidFill>
                  <a:schemeClr val="tx1"/>
                </a:solidFill>
              </a:rPr>
              <a:t>Hankkeessa </a:t>
            </a:r>
            <a:r>
              <a:rPr lang="fi-FI" sz="1600" dirty="0">
                <a:solidFill>
                  <a:schemeClr val="tx1"/>
                </a:solidFill>
              </a:rPr>
              <a:t>on tarkoituksena paikallisen tason ja vertaisverkoston työskentelyn </a:t>
            </a:r>
            <a:r>
              <a:rPr lang="fi-FI" sz="1600" b="1" dirty="0">
                <a:solidFill>
                  <a:schemeClr val="tx1"/>
                </a:solidFill>
              </a:rPr>
              <a:t>vuorottelun</a:t>
            </a:r>
            <a:r>
              <a:rPr lang="fi-FI" sz="1600" dirty="0">
                <a:solidFill>
                  <a:schemeClr val="tx1"/>
                </a:solidFill>
              </a:rPr>
              <a:t> avulla kehittää koulujen </a:t>
            </a:r>
            <a:r>
              <a:rPr lang="fi-FI" sz="1600" dirty="0" smtClean="0">
                <a:solidFill>
                  <a:schemeClr val="tx1"/>
                </a:solidFill>
              </a:rPr>
              <a:t>oppimisympäristöjä. Päämääränä </a:t>
            </a:r>
            <a:r>
              <a:rPr lang="fi-FI" sz="1600" dirty="0">
                <a:solidFill>
                  <a:schemeClr val="tx1"/>
                </a:solidFill>
              </a:rPr>
              <a:t>on </a:t>
            </a:r>
            <a:r>
              <a:rPr lang="fi-FI" sz="1600" b="1" dirty="0">
                <a:solidFill>
                  <a:schemeClr val="tx1"/>
                </a:solidFill>
              </a:rPr>
              <a:t>kansallisesti innovatiivisten </a:t>
            </a:r>
            <a:r>
              <a:rPr lang="fi-FI" sz="1600" dirty="0">
                <a:solidFill>
                  <a:schemeClr val="tx1"/>
                </a:solidFill>
              </a:rPr>
              <a:t>oppimisympäristöjen kehittäminen. </a:t>
            </a:r>
            <a:endParaRPr lang="fi-FI" sz="1600" dirty="0" smtClean="0">
              <a:solidFill>
                <a:schemeClr val="tx1"/>
              </a:solidFill>
            </a:endParaRPr>
          </a:p>
          <a:p>
            <a:endParaRPr lang="fi-FI" sz="1600" dirty="0">
              <a:solidFill>
                <a:schemeClr val="tx1"/>
              </a:solidFill>
            </a:endParaRPr>
          </a:p>
          <a:p>
            <a:r>
              <a:rPr lang="fi-FI" sz="1600" dirty="0">
                <a:solidFill>
                  <a:schemeClr val="tx1"/>
                </a:solidFill>
              </a:rPr>
              <a:t>Hankkeessa arvioidaan ja hyödynnetään </a:t>
            </a:r>
            <a:r>
              <a:rPr lang="fi-FI" sz="1600" b="1" dirty="0">
                <a:solidFill>
                  <a:schemeClr val="tx1"/>
                </a:solidFill>
              </a:rPr>
              <a:t>OPS 2016 </a:t>
            </a:r>
            <a:r>
              <a:rPr lang="fi-FI" sz="1600" dirty="0">
                <a:solidFill>
                  <a:schemeClr val="tx1"/>
                </a:solidFill>
              </a:rPr>
              <a:t>suomat mahdollisuudet oppimisympäristöjen </a:t>
            </a:r>
            <a:r>
              <a:rPr lang="fi-FI" sz="1600" dirty="0" smtClean="0">
                <a:solidFill>
                  <a:schemeClr val="tx1"/>
                </a:solidFill>
              </a:rPr>
              <a:t>kehittämiseksi. Keskeisenä </a:t>
            </a:r>
            <a:r>
              <a:rPr lang="fi-FI" sz="1600" dirty="0">
                <a:solidFill>
                  <a:schemeClr val="tx1"/>
                </a:solidFill>
              </a:rPr>
              <a:t>teemana on kehittää </a:t>
            </a:r>
            <a:r>
              <a:rPr lang="fi-FI" sz="1600" b="1" dirty="0">
                <a:solidFill>
                  <a:schemeClr val="tx1"/>
                </a:solidFill>
              </a:rPr>
              <a:t>teknologian integroitumista </a:t>
            </a:r>
            <a:r>
              <a:rPr lang="fi-FI" sz="1600" dirty="0">
                <a:solidFill>
                  <a:schemeClr val="tx1"/>
                </a:solidFill>
              </a:rPr>
              <a:t>eri oppimisympäristöihin. </a:t>
            </a:r>
            <a:endParaRPr lang="fi-FI" sz="1600" dirty="0" smtClean="0">
              <a:solidFill>
                <a:schemeClr val="tx1"/>
              </a:solidFill>
            </a:endParaRPr>
          </a:p>
          <a:p>
            <a:endParaRPr lang="fi-FI" sz="1600" dirty="0" smtClean="0">
              <a:solidFill>
                <a:schemeClr val="tx1"/>
              </a:solidFill>
            </a:endParaRPr>
          </a:p>
          <a:p>
            <a:r>
              <a:rPr lang="fi-FI" sz="1600" b="1" dirty="0" smtClean="0">
                <a:solidFill>
                  <a:schemeClr val="tx1"/>
                </a:solidFill>
              </a:rPr>
              <a:t>Vertaisverkosto</a:t>
            </a:r>
            <a:r>
              <a:rPr lang="fi-FI" sz="1600" dirty="0" smtClean="0">
                <a:solidFill>
                  <a:schemeClr val="tx1"/>
                </a:solidFill>
              </a:rPr>
              <a:t> tukee paikallista työskentelyä ja luo ja vaihtaa kehittämisideoita </a:t>
            </a:r>
            <a:r>
              <a:rPr lang="fi-FI" sz="1600" dirty="0">
                <a:solidFill>
                  <a:schemeClr val="tx1"/>
                </a:solidFill>
              </a:rPr>
              <a:t>ja </a:t>
            </a:r>
            <a:r>
              <a:rPr lang="fi-FI" sz="1600" dirty="0" smtClean="0">
                <a:solidFill>
                  <a:schemeClr val="tx1"/>
                </a:solidFill>
              </a:rPr>
              <a:t>kokemuksia paikallisen </a:t>
            </a:r>
            <a:r>
              <a:rPr lang="fi-FI" sz="1600" dirty="0">
                <a:solidFill>
                  <a:schemeClr val="tx1"/>
                </a:solidFill>
              </a:rPr>
              <a:t>opetussuunnitelman toteuttamisesta </a:t>
            </a:r>
            <a:r>
              <a:rPr lang="fi-FI" sz="1600" dirty="0" smtClean="0">
                <a:solidFill>
                  <a:schemeClr val="tx1"/>
                </a:solidFill>
              </a:rPr>
              <a:t>ja oppimisympäristöjen kehittämisestä osana </a:t>
            </a:r>
            <a:r>
              <a:rPr lang="fi-FI" sz="1600" b="1" dirty="0" smtClean="0">
                <a:solidFill>
                  <a:schemeClr val="tx1"/>
                </a:solidFill>
              </a:rPr>
              <a:t>oppimisympäristöjen ja koulurakentamisen </a:t>
            </a:r>
            <a:r>
              <a:rPr lang="fi-FI" sz="1600" dirty="0" smtClean="0">
                <a:solidFill>
                  <a:schemeClr val="tx1"/>
                </a:solidFill>
              </a:rPr>
              <a:t>kehittämistä.</a:t>
            </a:r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fi-FI" dirty="0" smtClean="0"/>
              <a:t> </a:t>
            </a:r>
            <a:fld id="{BCC369D7-AD67-4007-8CD9-AD74EEED516B}" type="datetime1">
              <a:rPr lang="fi-FI" sz="800" smtClean="0"/>
              <a:pPr/>
              <a:t>4.12.2014</a:t>
            </a:fld>
            <a:r>
              <a:rPr lang="fi-FI" sz="800" dirty="0" smtClean="0"/>
              <a:t>  </a:t>
            </a:r>
            <a:r>
              <a:rPr lang="fi-FI" sz="800" dirty="0" err="1" smtClean="0"/>
              <a:t>Page</a:t>
            </a:r>
            <a:r>
              <a:rPr lang="fi-FI" sz="800" dirty="0" smtClean="0"/>
              <a:t> </a:t>
            </a:r>
            <a:fld id="{5DD9209F-FA31-42D0-9C51-079867EBFC81}" type="slidenum">
              <a:rPr lang="fi-FI" sz="800" smtClean="0"/>
              <a:pPr/>
              <a:t>5</a:t>
            </a:fld>
            <a:endParaRPr lang="fi-FI" sz="800" dirty="0"/>
          </a:p>
        </p:txBody>
      </p:sp>
    </p:spTree>
    <p:extLst>
      <p:ext uri="{BB962C8B-B14F-4D97-AF65-F5344CB8AC3E}">
        <p14:creationId xmlns:p14="http://schemas.microsoft.com/office/powerpoint/2010/main" val="2499389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Nova </a:t>
            </a:r>
            <a:r>
              <a:rPr lang="fi-FI" dirty="0" err="1" smtClean="0"/>
              <a:t>Schola</a:t>
            </a:r>
            <a:r>
              <a:rPr lang="fi-FI" dirty="0" smtClean="0"/>
              <a:t> Finlandia sisältö</a:t>
            </a:r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fi-FI" dirty="0" smtClean="0"/>
              <a:t> </a:t>
            </a:r>
            <a:fld id="{BCC369D7-AD67-4007-8CD9-AD74EEED516B}" type="datetime1">
              <a:rPr lang="fi-FI" sz="800" smtClean="0"/>
              <a:pPr/>
              <a:t>4.12.2014</a:t>
            </a:fld>
            <a:r>
              <a:rPr lang="fi-FI" sz="800" dirty="0" smtClean="0"/>
              <a:t>  </a:t>
            </a:r>
            <a:r>
              <a:rPr lang="fi-FI" sz="800" dirty="0" err="1" smtClean="0"/>
              <a:t>Page</a:t>
            </a:r>
            <a:r>
              <a:rPr lang="fi-FI" sz="800" dirty="0" smtClean="0"/>
              <a:t> </a:t>
            </a:r>
            <a:fld id="{5DD9209F-FA31-42D0-9C51-079867EBFC81}" type="slidenum">
              <a:rPr lang="fi-FI" sz="800" smtClean="0"/>
              <a:pPr/>
              <a:t>6</a:t>
            </a:fld>
            <a:endParaRPr lang="fi-FI" sz="800" dirty="0"/>
          </a:p>
        </p:txBody>
      </p:sp>
      <p:sp>
        <p:nvSpPr>
          <p:cNvPr id="9" name="Säännöllinen viisikulmio 8"/>
          <p:cNvSpPr/>
          <p:nvPr/>
        </p:nvSpPr>
        <p:spPr bwMode="auto">
          <a:xfrm>
            <a:off x="3901108" y="3657599"/>
            <a:ext cx="1361661" cy="496957"/>
          </a:xfrm>
          <a:prstGeom prst="pentagon">
            <a:avLst/>
          </a:prstGeom>
          <a:solidFill>
            <a:schemeClr val="bg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i-FI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sp>
        <p:nvSpPr>
          <p:cNvPr id="11" name="Säännöllinen viisikulmio 10"/>
          <p:cNvSpPr/>
          <p:nvPr/>
        </p:nvSpPr>
        <p:spPr bwMode="auto">
          <a:xfrm>
            <a:off x="3699934" y="2807525"/>
            <a:ext cx="1811866" cy="1303040"/>
          </a:xfrm>
          <a:prstGeom prst="pentagon">
            <a:avLst/>
          </a:prstGeom>
          <a:solidFill>
            <a:srgbClr val="FF0066"/>
          </a:solidFill>
          <a:ln>
            <a:solidFill>
              <a:schemeClr val="tx1"/>
            </a:solidFill>
            <a:headEnd type="none" w="med" len="med"/>
            <a:tailEnd type="none" w="med" len="med"/>
          </a:ln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 prst="convex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i-FI" sz="1800" b="1" u="none" strike="noStrike" cap="none" normalizeH="0" baseline="0" dirty="0" smtClean="0">
                <a:ln>
                  <a:noFill/>
                </a:ln>
                <a:solidFill>
                  <a:schemeClr val="bg2"/>
                </a:solidFill>
                <a:effectLst/>
                <a:latin typeface="Trebuchet MS" panose="020B0603020202020204" pitchFamily="34" charset="0"/>
              </a:rPr>
              <a:t>Nova</a:t>
            </a:r>
          </a:p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i-FI" sz="1800" b="1" u="none" strike="noStrike" cap="none" normalizeH="0" baseline="0" dirty="0" err="1" smtClean="0">
                <a:ln>
                  <a:noFill/>
                </a:ln>
                <a:solidFill>
                  <a:schemeClr val="bg2"/>
                </a:solidFill>
                <a:effectLst/>
                <a:latin typeface="Trebuchet MS" panose="020B0603020202020204" pitchFamily="34" charset="0"/>
              </a:rPr>
              <a:t>Schola</a:t>
            </a:r>
            <a:endParaRPr kumimoji="0" lang="fi-FI" sz="1800" b="1" u="none" strike="noStrike" cap="none" normalizeH="0" baseline="0" dirty="0" smtClean="0">
              <a:ln>
                <a:noFill/>
              </a:ln>
              <a:solidFill>
                <a:schemeClr val="bg2"/>
              </a:solidFill>
              <a:effectLst/>
              <a:latin typeface="Trebuchet MS" panose="020B0603020202020204" pitchFamily="34" charset="0"/>
            </a:endParaRPr>
          </a:p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fi-FI" sz="1800" b="1" dirty="0" smtClean="0">
                <a:solidFill>
                  <a:schemeClr val="bg2"/>
                </a:solidFill>
                <a:latin typeface="Trebuchet MS" panose="020B0603020202020204" pitchFamily="34" charset="0"/>
              </a:rPr>
              <a:t>Finlandia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i-FI" sz="1800" b="1" i="0" u="none" strike="noStrike" cap="none" normalizeH="0" baseline="0" dirty="0" smtClean="0">
              <a:ln>
                <a:noFill/>
              </a:ln>
              <a:solidFill>
                <a:schemeClr val="bg2"/>
              </a:solidFill>
              <a:effectLst/>
              <a:latin typeface="Verdana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3920" y="1517918"/>
            <a:ext cx="7372545" cy="37779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88378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uorakulmio 29"/>
          <p:cNvSpPr/>
          <p:nvPr/>
        </p:nvSpPr>
        <p:spPr bwMode="auto">
          <a:xfrm>
            <a:off x="443729" y="5419293"/>
            <a:ext cx="1582370" cy="213040"/>
          </a:xfrm>
          <a:prstGeom prst="rect">
            <a:avLst/>
          </a:prstGeom>
          <a:solidFill>
            <a:srgbClr val="FFFF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i-FI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sp>
        <p:nvSpPr>
          <p:cNvPr id="20" name="Nuoli oikealle 19"/>
          <p:cNvSpPr/>
          <p:nvPr/>
        </p:nvSpPr>
        <p:spPr bwMode="auto">
          <a:xfrm>
            <a:off x="2037928" y="5312454"/>
            <a:ext cx="3166942" cy="426719"/>
          </a:xfrm>
          <a:prstGeom prst="rightArrow">
            <a:avLst/>
          </a:prstGeom>
          <a:solidFill>
            <a:srgbClr val="FFC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i-FI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sp>
        <p:nvSpPr>
          <p:cNvPr id="6" name="Otsikko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Aikataulu</a:t>
            </a:r>
            <a:endParaRPr lang="fi-FI" dirty="0"/>
          </a:p>
        </p:txBody>
      </p:sp>
      <p:sp>
        <p:nvSpPr>
          <p:cNvPr id="8" name="Sisällön paikkamerkki 7"/>
          <p:cNvSpPr>
            <a:spLocks noGrp="1"/>
          </p:cNvSpPr>
          <p:nvPr>
            <p:ph sz="half" idx="2"/>
          </p:nvPr>
        </p:nvSpPr>
        <p:spPr>
          <a:xfrm>
            <a:off x="5781663" y="1781221"/>
            <a:ext cx="2905136" cy="2922589"/>
          </a:xfrm>
          <a:solidFill>
            <a:schemeClr val="bg1"/>
          </a:solidFill>
        </p:spPr>
        <p:txBody>
          <a:bodyPr/>
          <a:lstStyle/>
          <a:p>
            <a:r>
              <a:rPr lang="fi-FI" sz="1600" dirty="0">
                <a:solidFill>
                  <a:schemeClr val="tx1"/>
                </a:solidFill>
              </a:rPr>
              <a:t>Hankkeen kesto on </a:t>
            </a:r>
            <a:r>
              <a:rPr lang="fi-FI" sz="1600" dirty="0" smtClean="0">
                <a:solidFill>
                  <a:schemeClr val="tx1"/>
                </a:solidFill>
              </a:rPr>
              <a:t>kolme </a:t>
            </a:r>
            <a:r>
              <a:rPr lang="fi-FI" sz="1600" dirty="0">
                <a:solidFill>
                  <a:schemeClr val="tx1"/>
                </a:solidFill>
              </a:rPr>
              <a:t>(3) vuotta.</a:t>
            </a:r>
          </a:p>
          <a:p>
            <a:endParaRPr lang="fi-FI" sz="1600" dirty="0">
              <a:solidFill>
                <a:schemeClr val="tx1"/>
              </a:solidFill>
            </a:endParaRPr>
          </a:p>
          <a:p>
            <a:r>
              <a:rPr lang="fi-FI" sz="1600" dirty="0">
                <a:solidFill>
                  <a:schemeClr val="tx1"/>
                </a:solidFill>
              </a:rPr>
              <a:t>Hankeen toiminta alkaa </a:t>
            </a:r>
            <a:r>
              <a:rPr lang="fi-FI" sz="1600" dirty="0" smtClean="0">
                <a:solidFill>
                  <a:schemeClr val="tx1"/>
                </a:solidFill>
              </a:rPr>
              <a:t>1.3.2015 </a:t>
            </a:r>
            <a:r>
              <a:rPr lang="fi-FI" sz="1600" dirty="0">
                <a:solidFill>
                  <a:schemeClr val="tx1"/>
                </a:solidFill>
              </a:rPr>
              <a:t>ja päättyy 28.2.2018</a:t>
            </a:r>
            <a:r>
              <a:rPr lang="fi-FI" sz="1600" dirty="0" smtClean="0">
                <a:solidFill>
                  <a:schemeClr val="tx1"/>
                </a:solidFill>
              </a:rPr>
              <a:t>.</a:t>
            </a:r>
          </a:p>
          <a:p>
            <a:endParaRPr lang="fi-FI" sz="1600" dirty="0">
              <a:solidFill>
                <a:schemeClr val="tx1"/>
              </a:solidFill>
            </a:endParaRPr>
          </a:p>
          <a:p>
            <a:r>
              <a:rPr lang="fi-FI" sz="1600" dirty="0">
                <a:solidFill>
                  <a:schemeClr val="tx1"/>
                </a:solidFill>
              </a:rPr>
              <a:t>Hankkeen </a:t>
            </a:r>
            <a:r>
              <a:rPr lang="fi-FI" sz="1600" dirty="0" smtClean="0">
                <a:solidFill>
                  <a:schemeClr val="tx1"/>
                </a:solidFill>
              </a:rPr>
              <a:t>ensimmäinen </a:t>
            </a:r>
            <a:r>
              <a:rPr lang="fi-FI" sz="1600" dirty="0">
                <a:solidFill>
                  <a:schemeClr val="tx1"/>
                </a:solidFill>
              </a:rPr>
              <a:t>suunnitteluseminaari järjestetään 25.11.2014.</a:t>
            </a:r>
          </a:p>
          <a:p>
            <a:endParaRPr lang="fi-FI" sz="1600" dirty="0">
              <a:solidFill>
                <a:schemeClr val="tx1"/>
              </a:solidFill>
            </a:endParaRPr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fi-FI" dirty="0" smtClean="0"/>
              <a:t> </a:t>
            </a:r>
            <a:fld id="{BCC369D7-AD67-4007-8CD9-AD74EEED516B}" type="datetime1">
              <a:rPr lang="fi-FI" sz="800" smtClean="0"/>
              <a:pPr/>
              <a:t>4.12.2014</a:t>
            </a:fld>
            <a:r>
              <a:rPr lang="fi-FI" sz="800" dirty="0" smtClean="0"/>
              <a:t>  </a:t>
            </a:r>
            <a:r>
              <a:rPr lang="fi-FI" sz="800" dirty="0" err="1" smtClean="0"/>
              <a:t>Page</a:t>
            </a:r>
            <a:r>
              <a:rPr lang="fi-FI" sz="800" dirty="0" smtClean="0"/>
              <a:t> </a:t>
            </a:r>
            <a:fld id="{5DD9209F-FA31-42D0-9C51-079867EBFC81}" type="slidenum">
              <a:rPr lang="fi-FI" sz="800" smtClean="0"/>
              <a:pPr/>
              <a:t>7</a:t>
            </a:fld>
            <a:endParaRPr lang="fi-FI" sz="800" dirty="0"/>
          </a:p>
        </p:txBody>
      </p:sp>
      <p:sp>
        <p:nvSpPr>
          <p:cNvPr id="7" name="Pyöristetty suorakulmio 6"/>
          <p:cNvSpPr/>
          <p:nvPr/>
        </p:nvSpPr>
        <p:spPr bwMode="auto">
          <a:xfrm>
            <a:off x="2026099" y="3424012"/>
            <a:ext cx="1582370" cy="211667"/>
          </a:xfrm>
          <a:prstGeom prst="roundRect">
            <a:avLst/>
          </a:prstGeom>
          <a:solidFill>
            <a:srgbClr val="0070C0"/>
          </a:solidFill>
          <a:ln>
            <a:headEnd type="none" w="med" len="med"/>
            <a:tailEnd type="none" w="med" len="med"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fi-FI" dirty="0" smtClean="0">
                <a:solidFill>
                  <a:schemeClr val="tx1"/>
                </a:solidFill>
                <a:latin typeface="Verdana" pitchFamily="34" charset="0"/>
              </a:rPr>
              <a:t>2016-</a:t>
            </a:r>
            <a:r>
              <a:rPr kumimoji="0" lang="fi-FI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rPr>
              <a:t>2017</a:t>
            </a:r>
          </a:p>
        </p:txBody>
      </p:sp>
      <p:sp>
        <p:nvSpPr>
          <p:cNvPr id="9" name="Pyöristetty suorakulmio 8"/>
          <p:cNvSpPr/>
          <p:nvPr/>
        </p:nvSpPr>
        <p:spPr bwMode="auto">
          <a:xfrm>
            <a:off x="443729" y="3424012"/>
            <a:ext cx="1582370" cy="211667"/>
          </a:xfrm>
          <a:prstGeom prst="roundRect">
            <a:avLst/>
          </a:prstGeom>
          <a:solidFill>
            <a:srgbClr val="92D050"/>
          </a:solidFill>
          <a:ln>
            <a:headEnd type="none" w="med" len="med"/>
            <a:tailEnd type="none" w="med" len="med"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fi-FI" dirty="0" smtClean="0">
                <a:solidFill>
                  <a:schemeClr val="tx1"/>
                </a:solidFill>
                <a:latin typeface="Verdana" pitchFamily="34" charset="0"/>
              </a:rPr>
              <a:t>2015-2016</a:t>
            </a:r>
            <a:endParaRPr kumimoji="0" lang="fi-FI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sp>
        <p:nvSpPr>
          <p:cNvPr id="10" name="Pyöristetty suorakulmio 9"/>
          <p:cNvSpPr/>
          <p:nvPr/>
        </p:nvSpPr>
        <p:spPr bwMode="auto">
          <a:xfrm>
            <a:off x="3608469" y="3424012"/>
            <a:ext cx="1588371" cy="211667"/>
          </a:xfrm>
          <a:prstGeom prst="roundRect">
            <a:avLst/>
          </a:prstGeom>
          <a:solidFill>
            <a:srgbClr val="FF7C80"/>
          </a:solidFill>
          <a:ln>
            <a:headEnd type="none" w="med" len="med"/>
            <a:tailEnd type="none" w="med" len="med"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fi-FI" dirty="0" smtClean="0">
                <a:solidFill>
                  <a:schemeClr val="tx1"/>
                </a:solidFill>
                <a:latin typeface="Verdana" pitchFamily="34" charset="0"/>
              </a:rPr>
              <a:t>2017-</a:t>
            </a:r>
            <a:r>
              <a:rPr kumimoji="0" lang="fi-FI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rPr>
              <a:t>2018</a:t>
            </a:r>
          </a:p>
        </p:txBody>
      </p:sp>
      <p:sp>
        <p:nvSpPr>
          <p:cNvPr id="2" name="Tekstiruutu 1"/>
          <p:cNvSpPr txBox="1"/>
          <p:nvPr/>
        </p:nvSpPr>
        <p:spPr>
          <a:xfrm rot="19897192">
            <a:off x="2443430" y="1937679"/>
            <a:ext cx="1952240" cy="1200329"/>
          </a:xfrm>
          <a:prstGeom prst="rect">
            <a:avLst/>
          </a:prstGeom>
          <a:gradFill flip="none" rotWithShape="1">
            <a:gsLst>
              <a:gs pos="0">
                <a:srgbClr val="0070C0">
                  <a:tint val="66000"/>
                  <a:satMod val="160000"/>
                </a:srgbClr>
              </a:gs>
              <a:gs pos="50000">
                <a:srgbClr val="0070C0">
                  <a:tint val="44500"/>
                  <a:satMod val="160000"/>
                </a:srgbClr>
              </a:gs>
              <a:gs pos="100000">
                <a:srgbClr val="0070C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effectLst>
            <a:softEdge rad="317500"/>
          </a:effectLst>
        </p:spPr>
        <p:txBody>
          <a:bodyPr wrap="square" rtlCol="0">
            <a:spAutoFit/>
          </a:bodyPr>
          <a:lstStyle/>
          <a:p>
            <a:r>
              <a:rPr lang="fi-FI" dirty="0" smtClean="0"/>
              <a:t>Paikallisen </a:t>
            </a:r>
            <a:r>
              <a:rPr lang="fi-FI" dirty="0" err="1" smtClean="0"/>
              <a:t>OPS:n</a:t>
            </a:r>
            <a:r>
              <a:rPr lang="fi-FI" dirty="0" smtClean="0"/>
              <a:t> toteuttaminen ja modernien oppimis-ympäristöjen toimintatapojen kehittäminen</a:t>
            </a:r>
            <a:endParaRPr lang="fi-FI" dirty="0"/>
          </a:p>
        </p:txBody>
      </p:sp>
      <p:sp>
        <p:nvSpPr>
          <p:cNvPr id="11" name="Tekstiruutu 10"/>
          <p:cNvSpPr txBox="1"/>
          <p:nvPr/>
        </p:nvSpPr>
        <p:spPr>
          <a:xfrm rot="19735699">
            <a:off x="908549" y="2350125"/>
            <a:ext cx="1582370" cy="830997"/>
          </a:xfrm>
          <a:prstGeom prst="rect">
            <a:avLst/>
          </a:prstGeom>
          <a:gradFill flip="none" rotWithShape="1">
            <a:gsLst>
              <a:gs pos="0">
                <a:srgbClr val="92D050">
                  <a:tint val="66000"/>
                  <a:satMod val="160000"/>
                </a:srgbClr>
              </a:gs>
              <a:gs pos="50000">
                <a:srgbClr val="92D050">
                  <a:tint val="44500"/>
                  <a:satMod val="160000"/>
                </a:srgbClr>
              </a:gs>
              <a:gs pos="100000">
                <a:srgbClr val="92D05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effectLst>
            <a:softEdge rad="317500"/>
          </a:effectLst>
        </p:spPr>
        <p:txBody>
          <a:bodyPr wrap="square" rtlCol="0">
            <a:spAutoFit/>
          </a:bodyPr>
          <a:lstStyle/>
          <a:p>
            <a:r>
              <a:rPr lang="fi-FI" dirty="0" smtClean="0"/>
              <a:t>Paikallisen </a:t>
            </a:r>
            <a:r>
              <a:rPr lang="fi-FI" dirty="0" err="1" smtClean="0"/>
              <a:t>OPS:n</a:t>
            </a:r>
            <a:r>
              <a:rPr lang="fi-FI" dirty="0" smtClean="0"/>
              <a:t> laadinta ja oppimisympäristöjen määrittely</a:t>
            </a:r>
            <a:endParaRPr lang="fi-FI" dirty="0"/>
          </a:p>
        </p:txBody>
      </p:sp>
      <p:sp>
        <p:nvSpPr>
          <p:cNvPr id="12" name="Tekstiruutu 11"/>
          <p:cNvSpPr txBox="1"/>
          <p:nvPr/>
        </p:nvSpPr>
        <p:spPr>
          <a:xfrm rot="19912499">
            <a:off x="4107978" y="2377736"/>
            <a:ext cx="1570544" cy="830997"/>
          </a:xfrm>
          <a:prstGeom prst="rect">
            <a:avLst/>
          </a:prstGeom>
          <a:gradFill flip="none" rotWithShape="1">
            <a:gsLst>
              <a:gs pos="0">
                <a:srgbClr val="FF7C80">
                  <a:tint val="66000"/>
                  <a:satMod val="160000"/>
                </a:srgbClr>
              </a:gs>
              <a:gs pos="50000">
                <a:srgbClr val="FF7C80">
                  <a:tint val="44500"/>
                  <a:satMod val="160000"/>
                </a:srgbClr>
              </a:gs>
              <a:gs pos="100000">
                <a:srgbClr val="FF7C8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effectLst>
            <a:softEdge rad="317500"/>
          </a:effectLst>
        </p:spPr>
        <p:txBody>
          <a:bodyPr wrap="square" rtlCol="0">
            <a:spAutoFit/>
          </a:bodyPr>
          <a:lstStyle/>
          <a:p>
            <a:r>
              <a:rPr lang="fi-FI" dirty="0" smtClean="0"/>
              <a:t>Pedagogisten toimintamallien arviointi ja kehittäminen</a:t>
            </a:r>
            <a:endParaRPr lang="fi-FI" dirty="0"/>
          </a:p>
        </p:txBody>
      </p:sp>
      <p:sp>
        <p:nvSpPr>
          <p:cNvPr id="3" name="Tekstiruutu 2"/>
          <p:cNvSpPr txBox="1"/>
          <p:nvPr/>
        </p:nvSpPr>
        <p:spPr>
          <a:xfrm>
            <a:off x="443729" y="3635679"/>
            <a:ext cx="1582370" cy="1015663"/>
          </a:xfrm>
          <a:prstGeom prst="rect">
            <a:avLst/>
          </a:prstGeom>
          <a:solidFill>
            <a:srgbClr val="92D05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fi-FI" sz="1000" dirty="0" smtClean="0">
                <a:solidFill>
                  <a:schemeClr val="tx1"/>
                </a:solidFill>
              </a:rPr>
              <a:t>Verkostotyöskentely, opetussuunnitelman laadinta, opetussuunnitelman toteuttamisen suunnittelu kouluissa</a:t>
            </a:r>
            <a:endParaRPr lang="fi-FI" sz="1000" dirty="0">
              <a:solidFill>
                <a:schemeClr val="tx1"/>
              </a:solidFill>
            </a:endParaRPr>
          </a:p>
        </p:txBody>
      </p:sp>
      <p:sp>
        <p:nvSpPr>
          <p:cNvPr id="13" name="Tekstiruutu 12"/>
          <p:cNvSpPr txBox="1"/>
          <p:nvPr/>
        </p:nvSpPr>
        <p:spPr>
          <a:xfrm>
            <a:off x="2037928" y="3635679"/>
            <a:ext cx="1582370" cy="1631216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fi-FI" sz="1000" dirty="0" smtClean="0">
                <a:solidFill>
                  <a:schemeClr val="tx1"/>
                </a:solidFill>
              </a:rPr>
              <a:t>Opetus- ja oppimiskokeilut, digitaalisen oppimateriaalin käyttö virtuaaliympäristöjen suunnittelu, innovatiivisten oppimisympäristöjen kehittäminen</a:t>
            </a:r>
            <a:endParaRPr lang="fi-FI" sz="1000" dirty="0">
              <a:solidFill>
                <a:schemeClr val="tx1"/>
              </a:solidFill>
            </a:endParaRPr>
          </a:p>
        </p:txBody>
      </p:sp>
      <p:sp>
        <p:nvSpPr>
          <p:cNvPr id="14" name="Tekstiruutu 13"/>
          <p:cNvSpPr txBox="1"/>
          <p:nvPr/>
        </p:nvSpPr>
        <p:spPr>
          <a:xfrm>
            <a:off x="3608468" y="3635679"/>
            <a:ext cx="1588372" cy="707886"/>
          </a:xfrm>
          <a:prstGeom prst="rect">
            <a:avLst/>
          </a:prstGeom>
          <a:solidFill>
            <a:srgbClr val="FF7C8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fi-FI" sz="1000" dirty="0" smtClean="0">
                <a:solidFill>
                  <a:schemeClr val="tx1"/>
                </a:solidFill>
              </a:rPr>
              <a:t>Oppimisympäristöjen suunnittelu, tilasuunnittelu, tarve ja hankesuunnittelu</a:t>
            </a:r>
            <a:endParaRPr lang="fi-FI" sz="1000" dirty="0">
              <a:solidFill>
                <a:schemeClr val="tx1"/>
              </a:solidFill>
            </a:endParaRPr>
          </a:p>
        </p:txBody>
      </p:sp>
      <p:sp>
        <p:nvSpPr>
          <p:cNvPr id="15" name="Pyöristetty suorakulmio 14"/>
          <p:cNvSpPr/>
          <p:nvPr/>
        </p:nvSpPr>
        <p:spPr bwMode="auto">
          <a:xfrm>
            <a:off x="443729" y="3410559"/>
            <a:ext cx="1582370" cy="211667"/>
          </a:xfrm>
          <a:prstGeom prst="roundRect">
            <a:avLst/>
          </a:prstGeom>
          <a:solidFill>
            <a:srgbClr val="92D050"/>
          </a:solidFill>
          <a:ln>
            <a:headEnd type="none" w="med" len="med"/>
            <a:tailEnd type="none" w="med" len="med"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fi-FI" dirty="0" smtClean="0">
                <a:solidFill>
                  <a:schemeClr val="tx1"/>
                </a:solidFill>
                <a:latin typeface="Verdana" pitchFamily="34" charset="0"/>
              </a:rPr>
              <a:t>2015-2016</a:t>
            </a:r>
            <a:endParaRPr kumimoji="0" lang="fi-FI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sp>
        <p:nvSpPr>
          <p:cNvPr id="16" name="Tekstiruutu 15"/>
          <p:cNvSpPr txBox="1"/>
          <p:nvPr/>
        </p:nvSpPr>
        <p:spPr>
          <a:xfrm rot="19897192">
            <a:off x="2443430" y="1924226"/>
            <a:ext cx="1952240" cy="1200329"/>
          </a:xfrm>
          <a:prstGeom prst="rect">
            <a:avLst/>
          </a:prstGeom>
          <a:gradFill flip="none" rotWithShape="1">
            <a:gsLst>
              <a:gs pos="0">
                <a:srgbClr val="0070C0">
                  <a:tint val="66000"/>
                  <a:satMod val="160000"/>
                </a:srgbClr>
              </a:gs>
              <a:gs pos="50000">
                <a:srgbClr val="0070C0">
                  <a:tint val="44500"/>
                  <a:satMod val="160000"/>
                </a:srgbClr>
              </a:gs>
              <a:gs pos="100000">
                <a:srgbClr val="0070C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effectLst>
            <a:softEdge rad="317500"/>
          </a:effectLst>
        </p:spPr>
        <p:txBody>
          <a:bodyPr wrap="square" rtlCol="0">
            <a:spAutoFit/>
          </a:bodyPr>
          <a:lstStyle/>
          <a:p>
            <a:r>
              <a:rPr lang="fi-FI" dirty="0" smtClean="0"/>
              <a:t>Paikallisen </a:t>
            </a:r>
            <a:r>
              <a:rPr lang="fi-FI" dirty="0" err="1" smtClean="0"/>
              <a:t>OPS:n</a:t>
            </a:r>
            <a:r>
              <a:rPr lang="fi-FI" dirty="0" smtClean="0"/>
              <a:t> toteuttaminen ja modernien oppimis-ympäristöjen toimintatapojen kehittäminen</a:t>
            </a:r>
            <a:endParaRPr lang="fi-FI" dirty="0"/>
          </a:p>
        </p:txBody>
      </p:sp>
      <p:sp>
        <p:nvSpPr>
          <p:cNvPr id="17" name="Tekstiruutu 16"/>
          <p:cNvSpPr txBox="1"/>
          <p:nvPr/>
        </p:nvSpPr>
        <p:spPr>
          <a:xfrm rot="19735699">
            <a:off x="908549" y="2336672"/>
            <a:ext cx="1582370" cy="830997"/>
          </a:xfrm>
          <a:prstGeom prst="rect">
            <a:avLst/>
          </a:prstGeom>
          <a:gradFill flip="none" rotWithShape="1">
            <a:gsLst>
              <a:gs pos="0">
                <a:srgbClr val="92D050">
                  <a:tint val="66000"/>
                  <a:satMod val="160000"/>
                </a:srgbClr>
              </a:gs>
              <a:gs pos="50000">
                <a:srgbClr val="92D050">
                  <a:tint val="44500"/>
                  <a:satMod val="160000"/>
                </a:srgbClr>
              </a:gs>
              <a:gs pos="100000">
                <a:srgbClr val="92D05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effectLst>
            <a:softEdge rad="317500"/>
          </a:effectLst>
        </p:spPr>
        <p:txBody>
          <a:bodyPr wrap="square" rtlCol="0">
            <a:spAutoFit/>
          </a:bodyPr>
          <a:lstStyle/>
          <a:p>
            <a:r>
              <a:rPr lang="fi-FI" dirty="0" smtClean="0"/>
              <a:t>Paikallisen </a:t>
            </a:r>
            <a:r>
              <a:rPr lang="fi-FI" dirty="0" err="1" smtClean="0"/>
              <a:t>OPS:n</a:t>
            </a:r>
            <a:r>
              <a:rPr lang="fi-FI" dirty="0" smtClean="0"/>
              <a:t> laadinta ja oppimisympäristöjen määrittely</a:t>
            </a:r>
            <a:endParaRPr lang="fi-FI" dirty="0"/>
          </a:p>
        </p:txBody>
      </p:sp>
      <p:sp>
        <p:nvSpPr>
          <p:cNvPr id="18" name="Tekstiruutu 17"/>
          <p:cNvSpPr txBox="1"/>
          <p:nvPr/>
        </p:nvSpPr>
        <p:spPr>
          <a:xfrm rot="19912499">
            <a:off x="4107978" y="2364283"/>
            <a:ext cx="1570544" cy="830997"/>
          </a:xfrm>
          <a:prstGeom prst="rect">
            <a:avLst/>
          </a:prstGeom>
          <a:gradFill flip="none" rotWithShape="1">
            <a:gsLst>
              <a:gs pos="0">
                <a:srgbClr val="FF7C80">
                  <a:tint val="66000"/>
                  <a:satMod val="160000"/>
                </a:srgbClr>
              </a:gs>
              <a:gs pos="50000">
                <a:srgbClr val="FF7C80">
                  <a:tint val="44500"/>
                  <a:satMod val="160000"/>
                </a:srgbClr>
              </a:gs>
              <a:gs pos="100000">
                <a:srgbClr val="FF7C8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effectLst>
            <a:softEdge rad="317500"/>
          </a:effectLst>
        </p:spPr>
        <p:txBody>
          <a:bodyPr wrap="square" rtlCol="0">
            <a:spAutoFit/>
          </a:bodyPr>
          <a:lstStyle/>
          <a:p>
            <a:r>
              <a:rPr lang="fi-FI" dirty="0" smtClean="0"/>
              <a:t>Pedagogisten toimintamallien arviointi ja kehittäminen</a:t>
            </a:r>
            <a:endParaRPr lang="fi-FI" dirty="0"/>
          </a:p>
        </p:txBody>
      </p:sp>
      <p:sp>
        <p:nvSpPr>
          <p:cNvPr id="5" name="Tekstiruutu 4"/>
          <p:cNvSpPr txBox="1"/>
          <p:nvPr/>
        </p:nvSpPr>
        <p:spPr>
          <a:xfrm>
            <a:off x="693420" y="5390286"/>
            <a:ext cx="914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 smtClean="0"/>
              <a:t>1. VAIHE</a:t>
            </a:r>
            <a:endParaRPr lang="fi-FI" dirty="0"/>
          </a:p>
        </p:txBody>
      </p:sp>
      <p:sp>
        <p:nvSpPr>
          <p:cNvPr id="19" name="Tekstiruutu 18"/>
          <p:cNvSpPr txBox="1"/>
          <p:nvPr/>
        </p:nvSpPr>
        <p:spPr>
          <a:xfrm>
            <a:off x="3090437" y="5390287"/>
            <a:ext cx="914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 smtClean="0"/>
              <a:t>2. VAIHE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286547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Työskentely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457200" y="1293813"/>
            <a:ext cx="8229600" cy="4964112"/>
          </a:xfrm>
        </p:spPr>
        <p:txBody>
          <a:bodyPr/>
          <a:lstStyle/>
          <a:p>
            <a:endParaRPr lang="fi-FI" sz="1600" dirty="0" smtClean="0">
              <a:solidFill>
                <a:schemeClr val="tx1"/>
              </a:solidFill>
            </a:endParaRPr>
          </a:p>
          <a:p>
            <a:r>
              <a:rPr lang="fi-FI" sz="1600" dirty="0" smtClean="0">
                <a:solidFill>
                  <a:schemeClr val="tx1"/>
                </a:solidFill>
              </a:rPr>
              <a:t>Valtakunnallisen seminaarit</a:t>
            </a:r>
          </a:p>
          <a:p>
            <a:pPr lvl="1"/>
            <a:r>
              <a:rPr lang="fi-FI" sz="1600" dirty="0">
                <a:solidFill>
                  <a:schemeClr val="tx1"/>
                </a:solidFill>
              </a:rPr>
              <a:t>Vertaisverkoston teemaseminaarisarja </a:t>
            </a:r>
            <a:endParaRPr lang="fi-FI" sz="1600" dirty="0" smtClean="0">
              <a:solidFill>
                <a:schemeClr val="tx1"/>
              </a:solidFill>
            </a:endParaRPr>
          </a:p>
          <a:p>
            <a:pPr lvl="1"/>
            <a:r>
              <a:rPr lang="fi-FI" sz="1600" dirty="0" smtClean="0">
                <a:solidFill>
                  <a:schemeClr val="tx1"/>
                </a:solidFill>
              </a:rPr>
              <a:t>Mahdolliset vierailut</a:t>
            </a:r>
          </a:p>
          <a:p>
            <a:pPr lvl="1"/>
            <a:endParaRPr lang="fi-FI" sz="1600" dirty="0" smtClean="0">
              <a:solidFill>
                <a:schemeClr val="tx1"/>
              </a:solidFill>
            </a:endParaRPr>
          </a:p>
          <a:p>
            <a:r>
              <a:rPr lang="fi-FI" sz="1600" dirty="0" smtClean="0">
                <a:solidFill>
                  <a:schemeClr val="tx1"/>
                </a:solidFill>
              </a:rPr>
              <a:t>Vertaisverkostotyöskentely</a:t>
            </a:r>
          </a:p>
          <a:p>
            <a:pPr lvl="1"/>
            <a:r>
              <a:rPr lang="fi-FI" sz="1600" dirty="0">
                <a:solidFill>
                  <a:schemeClr val="tx1"/>
                </a:solidFill>
              </a:rPr>
              <a:t>Hanke toteutetaan </a:t>
            </a:r>
            <a:r>
              <a:rPr lang="fi-FI" sz="1600" b="1" dirty="0">
                <a:solidFill>
                  <a:schemeClr val="tx1"/>
                </a:solidFill>
              </a:rPr>
              <a:t>vertaisverkoston kokemuksellisena työskentelynä</a:t>
            </a:r>
            <a:r>
              <a:rPr lang="fi-FI" sz="1600" dirty="0">
                <a:solidFill>
                  <a:schemeClr val="tx1"/>
                </a:solidFill>
              </a:rPr>
              <a:t>. Päämääränä on, että osallistujien </a:t>
            </a:r>
            <a:r>
              <a:rPr lang="fi-FI" sz="1600" b="1" dirty="0">
                <a:solidFill>
                  <a:schemeClr val="tx1"/>
                </a:solidFill>
              </a:rPr>
              <a:t>oppimiskokemukset</a:t>
            </a:r>
            <a:r>
              <a:rPr lang="fi-FI" sz="1600" dirty="0">
                <a:solidFill>
                  <a:schemeClr val="tx1"/>
                </a:solidFill>
              </a:rPr>
              <a:t> tulevat muodostamaan vahvan oman sisällöllisensä ulottuvuuden </a:t>
            </a:r>
            <a:r>
              <a:rPr lang="fi-FI" sz="1600" dirty="0" smtClean="0">
                <a:solidFill>
                  <a:schemeClr val="tx1"/>
                </a:solidFill>
              </a:rPr>
              <a:t>hankkeeseen.</a:t>
            </a:r>
          </a:p>
          <a:p>
            <a:pPr lvl="1"/>
            <a:r>
              <a:rPr lang="fi-FI" sz="1600" dirty="0">
                <a:solidFill>
                  <a:schemeClr val="tx1"/>
                </a:solidFill>
              </a:rPr>
              <a:t>Vertaisverkostoissa, joissa </a:t>
            </a:r>
            <a:r>
              <a:rPr lang="fi-FI" sz="1600" b="1" dirty="0">
                <a:solidFill>
                  <a:schemeClr val="tx1"/>
                </a:solidFill>
              </a:rPr>
              <a:t>vaihdetaan</a:t>
            </a:r>
            <a:r>
              <a:rPr lang="fi-FI" sz="1600" dirty="0">
                <a:solidFill>
                  <a:schemeClr val="tx1"/>
                </a:solidFill>
              </a:rPr>
              <a:t> kehittämisideoita ja kokemuksia paikallisen opetussuunnitelman toteuttamisesta ja uusien oppimisympäristöjen ja koulutilojen suunnittelusta ja kehittämisestä</a:t>
            </a:r>
            <a:r>
              <a:rPr lang="fi-FI" sz="1600" dirty="0" smtClean="0">
                <a:solidFill>
                  <a:schemeClr val="tx1"/>
                </a:solidFill>
              </a:rPr>
              <a:t>.</a:t>
            </a:r>
          </a:p>
          <a:p>
            <a:pPr lvl="1"/>
            <a:endParaRPr lang="fi-FI" sz="1600" dirty="0" smtClean="0">
              <a:solidFill>
                <a:schemeClr val="tx1"/>
              </a:solidFill>
            </a:endParaRPr>
          </a:p>
          <a:p>
            <a:r>
              <a:rPr lang="fi-FI" sz="1600" dirty="0" smtClean="0">
                <a:solidFill>
                  <a:schemeClr val="tx1"/>
                </a:solidFill>
              </a:rPr>
              <a:t>Tuki paikalliselle työskentelylle</a:t>
            </a:r>
          </a:p>
          <a:p>
            <a:pPr lvl="1"/>
            <a:r>
              <a:rPr lang="fi-FI" sz="1600" dirty="0">
                <a:solidFill>
                  <a:schemeClr val="tx1"/>
                </a:solidFill>
              </a:rPr>
              <a:t>Seminaarien välissä itseohjautuvaa paikallista työskentelyä, jonka tukena teemoitettua vertaisverkostotyöskentelyä sosiaalisessa </a:t>
            </a:r>
            <a:r>
              <a:rPr lang="fi-FI" sz="1600" dirty="0" smtClean="0">
                <a:solidFill>
                  <a:schemeClr val="tx1"/>
                </a:solidFill>
              </a:rPr>
              <a:t>mediassa.</a:t>
            </a:r>
            <a:endParaRPr lang="fi-FI" sz="1600" dirty="0">
              <a:solidFill>
                <a:schemeClr val="tx1"/>
              </a:solidFill>
            </a:endParaRPr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fi-FI" dirty="0" smtClean="0"/>
              <a:t> </a:t>
            </a:r>
            <a:fld id="{BCC369D7-AD67-4007-8CD9-AD74EEED516B}" type="datetime1">
              <a:rPr lang="fi-FI" sz="800" smtClean="0"/>
              <a:pPr/>
              <a:t>4.12.2014</a:t>
            </a:fld>
            <a:r>
              <a:rPr lang="fi-FI" sz="800" dirty="0" smtClean="0"/>
              <a:t>  </a:t>
            </a:r>
            <a:r>
              <a:rPr lang="fi-FI" sz="800" dirty="0" err="1" smtClean="0"/>
              <a:t>Page</a:t>
            </a:r>
            <a:r>
              <a:rPr lang="fi-FI" sz="800" dirty="0" smtClean="0"/>
              <a:t> </a:t>
            </a:r>
            <a:fld id="{5DD9209F-FA31-42D0-9C51-079867EBFC81}" type="slidenum">
              <a:rPr lang="fi-FI" sz="800" smtClean="0"/>
              <a:pPr/>
              <a:t>8</a:t>
            </a:fld>
            <a:endParaRPr lang="fi-FI" sz="800" dirty="0"/>
          </a:p>
        </p:txBody>
      </p:sp>
    </p:spTree>
    <p:extLst>
      <p:ext uri="{BB962C8B-B14F-4D97-AF65-F5344CB8AC3E}">
        <p14:creationId xmlns:p14="http://schemas.microsoft.com/office/powerpoint/2010/main" val="869244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Ellipsi 63"/>
          <p:cNvSpPr/>
          <p:nvPr/>
        </p:nvSpPr>
        <p:spPr bwMode="auto">
          <a:xfrm>
            <a:off x="1402207" y="4353983"/>
            <a:ext cx="5986032" cy="893231"/>
          </a:xfrm>
          <a:prstGeom prst="ellipse">
            <a:avLst/>
          </a:prstGeom>
          <a:solidFill>
            <a:srgbClr val="FFC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softEdge rad="127000"/>
          </a:effec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fi-FI" i="1" dirty="0" smtClean="0">
                <a:solidFill>
                  <a:srgbClr val="000000"/>
                </a:solidFill>
              </a:rPr>
              <a:t>Vertaisverkoston kollektiivisen tiedon jakaminen </a:t>
            </a:r>
          </a:p>
          <a:p>
            <a:r>
              <a:rPr lang="fi-FI" i="1" dirty="0" smtClean="0">
                <a:solidFill>
                  <a:srgbClr val="000000"/>
                </a:solidFill>
              </a:rPr>
              <a:t>sähköisissä oppimisympäristöissä </a:t>
            </a:r>
            <a:endParaRPr lang="fi-FI" i="1" dirty="0">
              <a:solidFill>
                <a:srgbClr val="000000"/>
              </a:solidFill>
            </a:endParaRPr>
          </a:p>
        </p:txBody>
      </p:sp>
      <p:sp>
        <p:nvSpPr>
          <p:cNvPr id="50" name="Nuoli ylös ja alas 49"/>
          <p:cNvSpPr/>
          <p:nvPr/>
        </p:nvSpPr>
        <p:spPr bwMode="auto">
          <a:xfrm>
            <a:off x="6223667" y="2480732"/>
            <a:ext cx="181585" cy="2114552"/>
          </a:xfrm>
          <a:prstGeom prst="upDownArrow">
            <a:avLst/>
          </a:prstGeom>
          <a:solidFill>
            <a:srgbClr val="33CCCC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i-FI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sp>
        <p:nvSpPr>
          <p:cNvPr id="49" name="Nuoli ylös ja alas 48"/>
          <p:cNvSpPr/>
          <p:nvPr/>
        </p:nvSpPr>
        <p:spPr bwMode="auto">
          <a:xfrm>
            <a:off x="4798563" y="2480732"/>
            <a:ext cx="181585" cy="2099735"/>
          </a:xfrm>
          <a:prstGeom prst="upDownArrow">
            <a:avLst/>
          </a:prstGeom>
          <a:solidFill>
            <a:srgbClr val="33CCCC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i-FI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sp>
        <p:nvSpPr>
          <p:cNvPr id="44" name="Nuoli ylös ja alas 43"/>
          <p:cNvSpPr/>
          <p:nvPr/>
        </p:nvSpPr>
        <p:spPr bwMode="auto">
          <a:xfrm>
            <a:off x="3228302" y="2488140"/>
            <a:ext cx="181585" cy="2099735"/>
          </a:xfrm>
          <a:prstGeom prst="upDownArrow">
            <a:avLst/>
          </a:prstGeom>
          <a:solidFill>
            <a:srgbClr val="33CCCC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i-FI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cxnSp>
        <p:nvCxnSpPr>
          <p:cNvPr id="61" name="Suora nuoliyhdysviiva 60"/>
          <p:cNvCxnSpPr/>
          <p:nvPr/>
        </p:nvCxnSpPr>
        <p:spPr bwMode="auto">
          <a:xfrm>
            <a:off x="8252759" y="3206749"/>
            <a:ext cx="8025" cy="1965959"/>
          </a:xfrm>
          <a:prstGeom prst="straightConnector1">
            <a:avLst/>
          </a:prstGeom>
          <a:ln>
            <a:solidFill>
              <a:srgbClr val="464646"/>
            </a:solidFill>
            <a:headEnd type="arrow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5" name="Suora nuoliyhdysviiva 54"/>
          <p:cNvCxnSpPr/>
          <p:nvPr/>
        </p:nvCxnSpPr>
        <p:spPr bwMode="auto">
          <a:xfrm>
            <a:off x="7706830" y="3162087"/>
            <a:ext cx="0" cy="2055281"/>
          </a:xfrm>
          <a:prstGeom prst="straightConnector1">
            <a:avLst/>
          </a:prstGeom>
          <a:ln>
            <a:solidFill>
              <a:srgbClr val="464646"/>
            </a:solidFill>
            <a:headEnd type="arrow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8" name="Suora nuoliyhdysviiva 57"/>
          <p:cNvCxnSpPr/>
          <p:nvPr/>
        </p:nvCxnSpPr>
        <p:spPr bwMode="auto">
          <a:xfrm>
            <a:off x="953159" y="3191933"/>
            <a:ext cx="4679" cy="1936325"/>
          </a:xfrm>
          <a:prstGeom prst="straightConnector1">
            <a:avLst/>
          </a:prstGeom>
          <a:ln>
            <a:solidFill>
              <a:srgbClr val="464646"/>
            </a:solidFill>
            <a:headEnd type="arrow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3" name="Otsikko 6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z="2000" dirty="0" smtClean="0"/>
              <a:t>Nova </a:t>
            </a:r>
            <a:r>
              <a:rPr lang="fi-FI" sz="2000" dirty="0" err="1" smtClean="0"/>
              <a:t>Schola</a:t>
            </a:r>
            <a:r>
              <a:rPr lang="fi-FI" sz="2000" dirty="0" smtClean="0"/>
              <a:t> Finlandia –hankkeen työsuunnitelma, 1. vaihe</a:t>
            </a:r>
            <a:endParaRPr lang="fi-FI" sz="2000" dirty="0"/>
          </a:p>
        </p:txBody>
      </p:sp>
      <p:sp>
        <p:nvSpPr>
          <p:cNvPr id="11" name="Viisikulmio 10"/>
          <p:cNvSpPr/>
          <p:nvPr/>
        </p:nvSpPr>
        <p:spPr bwMode="auto">
          <a:xfrm>
            <a:off x="245533" y="2700866"/>
            <a:ext cx="8652934" cy="491067"/>
          </a:xfrm>
          <a:prstGeom prst="homePlate">
            <a:avLst/>
          </a:prstGeom>
          <a:solidFill>
            <a:srgbClr val="C00000"/>
          </a:solidFill>
          <a:ln>
            <a:headEnd type="none" w="med" len="med"/>
            <a:tailEnd type="none" w="med" len="med"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i-FI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sp>
        <p:nvSpPr>
          <p:cNvPr id="12" name="Vinoneliö 11"/>
          <p:cNvSpPr/>
          <p:nvPr/>
        </p:nvSpPr>
        <p:spPr bwMode="auto">
          <a:xfrm>
            <a:off x="292100" y="2738966"/>
            <a:ext cx="431800" cy="414866"/>
          </a:xfrm>
          <a:prstGeom prst="diamond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i-FI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rPr>
              <a:t>25.11.</a:t>
            </a:r>
          </a:p>
        </p:txBody>
      </p:sp>
      <p:sp>
        <p:nvSpPr>
          <p:cNvPr id="13" name="Tekstiruutu 12"/>
          <p:cNvSpPr txBox="1"/>
          <p:nvPr/>
        </p:nvSpPr>
        <p:spPr>
          <a:xfrm rot="19541210">
            <a:off x="249644" y="1820462"/>
            <a:ext cx="222922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000" b="1" dirty="0" smtClean="0"/>
              <a:t>Suunnitteluseminaari</a:t>
            </a:r>
            <a:r>
              <a:rPr lang="fi-FI" sz="1000" dirty="0" smtClean="0"/>
              <a:t> 25.11.</a:t>
            </a:r>
            <a:endParaRPr lang="fi-FI" sz="1000" dirty="0"/>
          </a:p>
        </p:txBody>
      </p:sp>
      <p:sp>
        <p:nvSpPr>
          <p:cNvPr id="14" name="Viisikulmio 13"/>
          <p:cNvSpPr/>
          <p:nvPr/>
        </p:nvSpPr>
        <p:spPr bwMode="auto">
          <a:xfrm>
            <a:off x="245533" y="3784600"/>
            <a:ext cx="948267" cy="508000"/>
          </a:xfrm>
          <a:prstGeom prst="homePlate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i-FI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rPr>
              <a:t>Käynnistys</a:t>
            </a:r>
          </a:p>
        </p:txBody>
      </p:sp>
      <p:sp>
        <p:nvSpPr>
          <p:cNvPr id="16" name="Viisikulmio 15"/>
          <p:cNvSpPr/>
          <p:nvPr/>
        </p:nvSpPr>
        <p:spPr bwMode="auto">
          <a:xfrm>
            <a:off x="1193800" y="3784600"/>
            <a:ext cx="1582373" cy="508000"/>
          </a:xfrm>
          <a:prstGeom prst="homePlate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i-FI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rPr>
              <a:t>Motivoitunut oppilas 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i-FI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rPr>
              <a:t>ja oppiminen</a:t>
            </a:r>
          </a:p>
        </p:txBody>
      </p:sp>
      <p:sp>
        <p:nvSpPr>
          <p:cNvPr id="17" name="Viisikulmio 16"/>
          <p:cNvSpPr/>
          <p:nvPr/>
        </p:nvSpPr>
        <p:spPr bwMode="auto">
          <a:xfrm>
            <a:off x="7786651" y="3784600"/>
            <a:ext cx="948267" cy="508000"/>
          </a:xfrm>
          <a:prstGeom prst="homePlate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fi-FI" sz="1000" b="1" dirty="0" smtClean="0">
                <a:solidFill>
                  <a:schemeClr val="bg1"/>
                </a:solidFill>
                <a:latin typeface="Verdana" pitchFamily="34" charset="0"/>
              </a:rPr>
              <a:t>2. Vaihe</a:t>
            </a:r>
            <a:endParaRPr kumimoji="0" lang="fi-FI" sz="10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Verdana" pitchFamily="34" charset="0"/>
            </a:endParaRPr>
          </a:p>
        </p:txBody>
      </p:sp>
      <p:sp>
        <p:nvSpPr>
          <p:cNvPr id="20" name="Viisikulmio 19"/>
          <p:cNvSpPr/>
          <p:nvPr/>
        </p:nvSpPr>
        <p:spPr bwMode="auto">
          <a:xfrm>
            <a:off x="2776173" y="3784600"/>
            <a:ext cx="1683973" cy="508000"/>
          </a:xfrm>
          <a:prstGeom prst="homePlate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fi-FI" sz="1000" dirty="0" smtClean="0">
                <a:solidFill>
                  <a:schemeClr val="tx1"/>
                </a:solidFill>
                <a:latin typeface="Verdana" pitchFamily="34" charset="0"/>
              </a:rPr>
              <a:t>Opetussuunnitelman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fi-FI" sz="1000" dirty="0">
                <a:solidFill>
                  <a:schemeClr val="tx1"/>
                </a:solidFill>
                <a:latin typeface="Verdana" pitchFamily="34" charset="0"/>
              </a:rPr>
              <a:t>s</a:t>
            </a:r>
            <a:r>
              <a:rPr lang="fi-FI" sz="1000" dirty="0" smtClean="0">
                <a:solidFill>
                  <a:schemeClr val="tx1"/>
                </a:solidFill>
                <a:latin typeface="Verdana" pitchFamily="34" charset="0"/>
              </a:rPr>
              <a:t>oveltaminen koulussa</a:t>
            </a:r>
            <a:endParaRPr kumimoji="0" lang="fi-FI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sp>
        <p:nvSpPr>
          <p:cNvPr id="21" name="Viisikulmio 20"/>
          <p:cNvSpPr/>
          <p:nvPr/>
        </p:nvSpPr>
        <p:spPr bwMode="auto">
          <a:xfrm>
            <a:off x="4460145" y="3784600"/>
            <a:ext cx="1734773" cy="507999"/>
          </a:xfrm>
          <a:prstGeom prst="homePlate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i-FI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rPr>
              <a:t>Oppimisympäristöön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i-FI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rPr>
              <a:t> integroitunut teknologia</a:t>
            </a:r>
          </a:p>
        </p:txBody>
      </p:sp>
      <p:sp>
        <p:nvSpPr>
          <p:cNvPr id="22" name="Viisikulmio 21"/>
          <p:cNvSpPr/>
          <p:nvPr/>
        </p:nvSpPr>
        <p:spPr bwMode="auto">
          <a:xfrm>
            <a:off x="6194919" y="3784602"/>
            <a:ext cx="1582373" cy="507998"/>
          </a:xfrm>
          <a:prstGeom prst="homePlate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i-FI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rPr>
              <a:t>Muuntuva 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i-FI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rPr>
              <a:t>koulurakennus</a:t>
            </a:r>
          </a:p>
        </p:txBody>
      </p:sp>
      <p:sp>
        <p:nvSpPr>
          <p:cNvPr id="15" name="Vuokaaviosymboli: Useita dokumentteja 14"/>
          <p:cNvSpPr/>
          <p:nvPr/>
        </p:nvSpPr>
        <p:spPr bwMode="auto">
          <a:xfrm>
            <a:off x="7690085" y="2479696"/>
            <a:ext cx="626533" cy="711200"/>
          </a:xfrm>
          <a:prstGeom prst="flowChartMultidocumen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i-FI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rPr>
              <a:t>NSF-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i-FI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rPr>
              <a:t>malli</a:t>
            </a:r>
          </a:p>
        </p:txBody>
      </p:sp>
      <p:sp>
        <p:nvSpPr>
          <p:cNvPr id="32" name="Vuokaaviosymboli: Useita dokumentteja 31"/>
          <p:cNvSpPr/>
          <p:nvPr/>
        </p:nvSpPr>
        <p:spPr bwMode="auto">
          <a:xfrm>
            <a:off x="277128" y="5128258"/>
            <a:ext cx="1080063" cy="1041401"/>
          </a:xfrm>
          <a:prstGeom prst="flowChartMultidocumen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i-FI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rPr>
              <a:t>Tarkennettu 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fi-FI" sz="1000" dirty="0" smtClean="0">
                <a:solidFill>
                  <a:schemeClr val="tx1"/>
                </a:solidFill>
                <a:latin typeface="Verdana" pitchFamily="34" charset="0"/>
              </a:rPr>
              <a:t>NSF –</a:t>
            </a:r>
            <a:r>
              <a:rPr kumimoji="0" lang="fi-FI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rPr>
              <a:t>hanke-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i-FI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rPr>
              <a:t>suunnitelma</a:t>
            </a:r>
          </a:p>
        </p:txBody>
      </p:sp>
      <p:sp>
        <p:nvSpPr>
          <p:cNvPr id="34" name="Tekstiruutu 33"/>
          <p:cNvSpPr txBox="1"/>
          <p:nvPr/>
        </p:nvSpPr>
        <p:spPr>
          <a:xfrm rot="19541210">
            <a:off x="2275327" y="1568960"/>
            <a:ext cx="270200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fi-FI" sz="1000" dirty="0" smtClean="0"/>
              <a:t>Vertaisverkoston työskentely alkaa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fi-FI" sz="1000" dirty="0"/>
              <a:t>Paikallisten opetussuunnitelmien laadinta </a:t>
            </a:r>
            <a:r>
              <a:rPr lang="fi-FI" sz="1000" dirty="0" smtClean="0"/>
              <a:t>alkaa</a:t>
            </a:r>
            <a:endParaRPr lang="fi-FI" sz="1000" dirty="0"/>
          </a:p>
        </p:txBody>
      </p:sp>
      <p:sp>
        <p:nvSpPr>
          <p:cNvPr id="36" name="Tekstiruutu 35"/>
          <p:cNvSpPr txBox="1"/>
          <p:nvPr/>
        </p:nvSpPr>
        <p:spPr>
          <a:xfrm rot="19541210">
            <a:off x="3401943" y="2071222"/>
            <a:ext cx="156025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000" b="1" dirty="0" smtClean="0"/>
              <a:t>Teemaseminaari</a:t>
            </a:r>
            <a:endParaRPr lang="fi-FI" sz="1000" b="1" dirty="0"/>
          </a:p>
        </p:txBody>
      </p:sp>
      <p:sp>
        <p:nvSpPr>
          <p:cNvPr id="39" name="Tekstiruutu 38"/>
          <p:cNvSpPr txBox="1"/>
          <p:nvPr/>
        </p:nvSpPr>
        <p:spPr>
          <a:xfrm rot="19541210">
            <a:off x="6925916" y="1794955"/>
            <a:ext cx="197916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fi-FI" sz="1000" b="1" dirty="0" smtClean="0"/>
              <a:t>Teemaseminaari ja 1. vaiheen päätösseminaari</a:t>
            </a:r>
            <a:endParaRPr lang="fi-FI" sz="1000" b="1" dirty="0"/>
          </a:p>
        </p:txBody>
      </p:sp>
      <p:sp>
        <p:nvSpPr>
          <p:cNvPr id="42" name="Tekstiruutu 41"/>
          <p:cNvSpPr txBox="1"/>
          <p:nvPr/>
        </p:nvSpPr>
        <p:spPr>
          <a:xfrm rot="19541210">
            <a:off x="4205056" y="1551088"/>
            <a:ext cx="26386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fi-FI" sz="1000" dirty="0" smtClean="0"/>
              <a:t>Vertaisverkoston työskentelyä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fi-FI" sz="1000" dirty="0" smtClean="0"/>
              <a:t>Paikallisten opetussuunnitelmien laadinta jatkuu</a:t>
            </a:r>
            <a:endParaRPr lang="fi-FI" sz="1000" dirty="0"/>
          </a:p>
        </p:txBody>
      </p:sp>
      <p:sp>
        <p:nvSpPr>
          <p:cNvPr id="43" name="Tekstiruutu 42"/>
          <p:cNvSpPr txBox="1"/>
          <p:nvPr/>
        </p:nvSpPr>
        <p:spPr>
          <a:xfrm rot="19541210">
            <a:off x="5882818" y="1568959"/>
            <a:ext cx="265457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fi-FI" sz="1000" dirty="0" smtClean="0"/>
              <a:t>Vertaisverkoston työskentelyä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fi-FI" sz="1000" dirty="0" smtClean="0"/>
              <a:t>Paikallisten opetussuunnitelmien viimeistely</a:t>
            </a:r>
            <a:endParaRPr lang="fi-FI" sz="1000" dirty="0"/>
          </a:p>
        </p:txBody>
      </p:sp>
      <p:sp>
        <p:nvSpPr>
          <p:cNvPr id="45" name="Pyöristetty suorakulmio 44"/>
          <p:cNvSpPr/>
          <p:nvPr/>
        </p:nvSpPr>
        <p:spPr bwMode="auto">
          <a:xfrm>
            <a:off x="1193802" y="3571397"/>
            <a:ext cx="1582370" cy="211667"/>
          </a:xfrm>
          <a:prstGeom prst="roundRect">
            <a:avLst/>
          </a:prstGeom>
          <a:solidFill>
            <a:srgbClr val="92D050"/>
          </a:solidFill>
          <a:ln>
            <a:headEnd type="none" w="med" len="med"/>
            <a:tailEnd type="none" w="med" len="med"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i-FI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rPr>
              <a:t>Kevät 2015</a:t>
            </a:r>
          </a:p>
        </p:txBody>
      </p:sp>
      <p:sp>
        <p:nvSpPr>
          <p:cNvPr id="46" name="Pyöristetty suorakulmio 45"/>
          <p:cNvSpPr/>
          <p:nvPr/>
        </p:nvSpPr>
        <p:spPr bwMode="auto">
          <a:xfrm>
            <a:off x="241571" y="3571397"/>
            <a:ext cx="952229" cy="211667"/>
          </a:xfrm>
          <a:prstGeom prst="roundRect">
            <a:avLst/>
          </a:prstGeom>
          <a:solidFill>
            <a:srgbClr val="92D050"/>
          </a:solidFill>
          <a:ln>
            <a:headEnd type="none" w="med" len="med"/>
            <a:tailEnd type="none" w="med" len="med"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i-FI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rPr>
              <a:t>Talvi 2014</a:t>
            </a:r>
          </a:p>
        </p:txBody>
      </p:sp>
      <p:sp>
        <p:nvSpPr>
          <p:cNvPr id="47" name="Pyöristetty suorakulmio 46"/>
          <p:cNvSpPr/>
          <p:nvPr/>
        </p:nvSpPr>
        <p:spPr bwMode="auto">
          <a:xfrm>
            <a:off x="2776171" y="3571397"/>
            <a:ext cx="3418747" cy="211667"/>
          </a:xfrm>
          <a:prstGeom prst="roundRect">
            <a:avLst/>
          </a:prstGeom>
          <a:solidFill>
            <a:srgbClr val="92D050"/>
          </a:solidFill>
          <a:ln>
            <a:headEnd type="none" w="med" len="med"/>
            <a:tailEnd type="none" w="med" len="med"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fi-FI" dirty="0" smtClean="0">
                <a:solidFill>
                  <a:schemeClr val="tx1"/>
                </a:solidFill>
                <a:latin typeface="Verdana" pitchFamily="34" charset="0"/>
              </a:rPr>
              <a:t>Syksy </a:t>
            </a:r>
            <a:r>
              <a:rPr kumimoji="0" lang="fi-FI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rPr>
              <a:t>2015</a:t>
            </a:r>
          </a:p>
        </p:txBody>
      </p:sp>
      <p:sp>
        <p:nvSpPr>
          <p:cNvPr id="48" name="Pyöristetty suorakulmio 47"/>
          <p:cNvSpPr/>
          <p:nvPr/>
        </p:nvSpPr>
        <p:spPr bwMode="auto">
          <a:xfrm>
            <a:off x="6194919" y="3571397"/>
            <a:ext cx="1582373" cy="211667"/>
          </a:xfrm>
          <a:prstGeom prst="roundRect">
            <a:avLst/>
          </a:prstGeom>
          <a:solidFill>
            <a:srgbClr val="92D050"/>
          </a:solidFill>
          <a:ln>
            <a:headEnd type="none" w="med" len="med"/>
            <a:tailEnd type="none" w="med" len="med"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fi-FI" dirty="0" smtClean="0">
                <a:solidFill>
                  <a:schemeClr val="tx1"/>
                </a:solidFill>
                <a:latin typeface="Verdana" pitchFamily="34" charset="0"/>
              </a:rPr>
              <a:t>Kevät </a:t>
            </a:r>
            <a:r>
              <a:rPr kumimoji="0" lang="fi-FI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rPr>
              <a:t>2016</a:t>
            </a:r>
          </a:p>
        </p:txBody>
      </p:sp>
      <p:sp>
        <p:nvSpPr>
          <p:cNvPr id="51" name="Pyöristetty suorakulmio 50"/>
          <p:cNvSpPr/>
          <p:nvPr/>
        </p:nvSpPr>
        <p:spPr bwMode="auto">
          <a:xfrm>
            <a:off x="7786651" y="3571397"/>
            <a:ext cx="948267" cy="211667"/>
          </a:xfrm>
          <a:prstGeom prst="roundRect">
            <a:avLst/>
          </a:prstGeom>
          <a:solidFill>
            <a:srgbClr val="92D050"/>
          </a:solidFill>
          <a:ln>
            <a:headEnd type="none" w="med" len="med"/>
            <a:tailEnd type="none" w="med" len="med"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i-FI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rPr>
              <a:t>2016-2018</a:t>
            </a:r>
          </a:p>
        </p:txBody>
      </p:sp>
      <p:sp>
        <p:nvSpPr>
          <p:cNvPr id="52" name="Tekstiruutu 51"/>
          <p:cNvSpPr txBox="1"/>
          <p:nvPr/>
        </p:nvSpPr>
        <p:spPr>
          <a:xfrm rot="19541210">
            <a:off x="1538186" y="1956600"/>
            <a:ext cx="14684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fi-FI" sz="1000" b="1" dirty="0" smtClean="0"/>
              <a:t>Aloitusseminaari Teemaseminaari</a:t>
            </a:r>
            <a:endParaRPr lang="fi-FI" sz="1000" b="1" dirty="0"/>
          </a:p>
        </p:txBody>
      </p:sp>
      <p:cxnSp>
        <p:nvCxnSpPr>
          <p:cNvPr id="53" name="Suora nuoliyhdysviiva 52"/>
          <p:cNvCxnSpPr/>
          <p:nvPr/>
        </p:nvCxnSpPr>
        <p:spPr bwMode="auto">
          <a:xfrm>
            <a:off x="7777292" y="3191933"/>
            <a:ext cx="9359" cy="1676400"/>
          </a:xfrm>
          <a:prstGeom prst="straightConnector1">
            <a:avLst/>
          </a:prstGeom>
          <a:solidFill>
            <a:schemeClr val="bg2"/>
          </a:solidFill>
          <a:ln w="9525" cap="flat" cmpd="sng" algn="ctr">
            <a:noFill/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56" name="Vuokaaviosymboli: Useita dokumentteja 55"/>
          <p:cNvSpPr/>
          <p:nvPr/>
        </p:nvSpPr>
        <p:spPr bwMode="auto">
          <a:xfrm>
            <a:off x="6668095" y="5247214"/>
            <a:ext cx="1084025" cy="929270"/>
          </a:xfrm>
          <a:prstGeom prst="flowChartMultidocumen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i-FI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rPr>
              <a:t>Väliarviointi, 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i-FI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rPr>
              <a:t>raportti</a:t>
            </a:r>
          </a:p>
        </p:txBody>
      </p:sp>
      <p:sp>
        <p:nvSpPr>
          <p:cNvPr id="60" name="Vuokaaviosymboli: Useita dokumentteja 59"/>
          <p:cNvSpPr/>
          <p:nvPr/>
        </p:nvSpPr>
        <p:spPr bwMode="auto">
          <a:xfrm>
            <a:off x="7851718" y="5172708"/>
            <a:ext cx="1080063" cy="996951"/>
          </a:xfrm>
          <a:prstGeom prst="flowChartMultidocumen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fi-FI" sz="1000" dirty="0" smtClean="0">
                <a:solidFill>
                  <a:schemeClr val="tx1"/>
                </a:solidFill>
                <a:latin typeface="Verdana" pitchFamily="34" charset="0"/>
              </a:rPr>
              <a:t>Tarkennettu 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fi-FI" sz="1000" dirty="0" smtClean="0">
                <a:solidFill>
                  <a:schemeClr val="tx1"/>
                </a:solidFill>
                <a:latin typeface="Verdana" pitchFamily="34" charset="0"/>
              </a:rPr>
              <a:t>toiminta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fi-FI" sz="1000" dirty="0">
                <a:solidFill>
                  <a:schemeClr val="tx1"/>
                </a:solidFill>
                <a:latin typeface="Verdana" pitchFamily="34" charset="0"/>
              </a:rPr>
              <a:t>s</a:t>
            </a:r>
            <a:r>
              <a:rPr lang="fi-FI" sz="1000" dirty="0" smtClean="0">
                <a:solidFill>
                  <a:schemeClr val="tx1"/>
                </a:solidFill>
                <a:latin typeface="Verdana" pitchFamily="34" charset="0"/>
              </a:rPr>
              <a:t>uunnitelma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fi-FI" sz="1000" dirty="0" smtClean="0">
                <a:solidFill>
                  <a:schemeClr val="tx1"/>
                </a:solidFill>
                <a:latin typeface="Verdana" pitchFamily="34" charset="0"/>
              </a:rPr>
              <a:t> 2016-2018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i-FI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sp>
        <p:nvSpPr>
          <p:cNvPr id="62" name="Vuokaaviosymboli: Useita dokumentteja 61"/>
          <p:cNvSpPr/>
          <p:nvPr/>
        </p:nvSpPr>
        <p:spPr bwMode="auto">
          <a:xfrm>
            <a:off x="775674" y="2480733"/>
            <a:ext cx="626533" cy="711200"/>
          </a:xfrm>
          <a:prstGeom prst="flowChartMultidocumen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i-FI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rPr>
              <a:t>Hanke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i-FI" sz="1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rPr>
              <a:t>suunni-</a:t>
            </a:r>
            <a:endParaRPr kumimoji="0" lang="fi-FI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i-FI" sz="1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rPr>
              <a:t>telma</a:t>
            </a:r>
            <a:endParaRPr kumimoji="0" lang="fi-FI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sp>
        <p:nvSpPr>
          <p:cNvPr id="54" name="Tekstiruutu 53"/>
          <p:cNvSpPr txBox="1"/>
          <p:nvPr/>
        </p:nvSpPr>
        <p:spPr>
          <a:xfrm rot="19541210">
            <a:off x="5276320" y="2045228"/>
            <a:ext cx="156025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000" b="1" dirty="0" smtClean="0"/>
              <a:t>Teemaseminaari</a:t>
            </a:r>
            <a:endParaRPr lang="fi-FI" sz="1000" b="1" dirty="0"/>
          </a:p>
        </p:txBody>
      </p:sp>
      <p:sp>
        <p:nvSpPr>
          <p:cNvPr id="2" name="Pyöristetty suorakulmio 1"/>
          <p:cNvSpPr/>
          <p:nvPr/>
        </p:nvSpPr>
        <p:spPr bwMode="auto">
          <a:xfrm>
            <a:off x="5207566" y="2822965"/>
            <a:ext cx="750092" cy="277890"/>
          </a:xfrm>
          <a:prstGeom prst="roundRect">
            <a:avLst/>
          </a:prstGeom>
          <a:solidFill>
            <a:schemeClr val="bg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i-FI" sz="10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rPr>
              <a:t>18.-19.11</a:t>
            </a:r>
            <a:r>
              <a:rPr kumimoji="0" lang="fi-FI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rPr>
              <a:t>.</a:t>
            </a:r>
          </a:p>
        </p:txBody>
      </p:sp>
      <p:sp>
        <p:nvSpPr>
          <p:cNvPr id="57" name="Pyöristetty suorakulmio 56"/>
          <p:cNvSpPr/>
          <p:nvPr/>
        </p:nvSpPr>
        <p:spPr bwMode="auto">
          <a:xfrm>
            <a:off x="3251285" y="2811689"/>
            <a:ext cx="750092" cy="277890"/>
          </a:xfrm>
          <a:prstGeom prst="roundRect">
            <a:avLst/>
          </a:prstGeom>
          <a:solidFill>
            <a:schemeClr val="bg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i-FI" sz="10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rPr>
              <a:t>2.-3.9</a:t>
            </a:r>
            <a:r>
              <a:rPr kumimoji="0" lang="fi-FI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rPr>
              <a:t>.</a:t>
            </a:r>
          </a:p>
        </p:txBody>
      </p:sp>
      <p:sp>
        <p:nvSpPr>
          <p:cNvPr id="59" name="Pyöristetty suorakulmio 58"/>
          <p:cNvSpPr/>
          <p:nvPr/>
        </p:nvSpPr>
        <p:spPr bwMode="auto">
          <a:xfrm>
            <a:off x="6835061" y="2800590"/>
            <a:ext cx="750092" cy="277890"/>
          </a:xfrm>
          <a:prstGeom prst="roundRect">
            <a:avLst/>
          </a:prstGeom>
          <a:solidFill>
            <a:schemeClr val="bg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fi-FI" sz="1050" dirty="0" smtClean="0"/>
              <a:t>Huhtikuu</a:t>
            </a:r>
            <a:endParaRPr kumimoji="0" lang="fi-FI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sp>
        <p:nvSpPr>
          <p:cNvPr id="65" name="Pyöristetty suorakulmio 64"/>
          <p:cNvSpPr/>
          <p:nvPr/>
        </p:nvSpPr>
        <p:spPr bwMode="auto">
          <a:xfrm>
            <a:off x="1620320" y="2807454"/>
            <a:ext cx="750092" cy="277890"/>
          </a:xfrm>
          <a:prstGeom prst="roundRect">
            <a:avLst/>
          </a:prstGeom>
          <a:solidFill>
            <a:schemeClr val="bg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i-FI" sz="10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rPr>
              <a:t>25.-26.3</a:t>
            </a:r>
            <a:r>
              <a:rPr kumimoji="0" lang="fi-FI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727056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">
  <a:themeElements>
    <a:clrScheme name="FCG Konsultointi">
      <a:dk1>
        <a:sysClr val="windowText" lastClr="000000"/>
      </a:dk1>
      <a:lt1>
        <a:sysClr val="window" lastClr="FFFFFF"/>
      </a:lt1>
      <a:dk2>
        <a:srgbClr val="464646"/>
      </a:dk2>
      <a:lt2>
        <a:srgbClr val="FFFFFF"/>
      </a:lt2>
      <a:accent1>
        <a:srgbClr val="005F92"/>
      </a:accent1>
      <a:accent2>
        <a:srgbClr val="5BC2EB"/>
      </a:accent2>
      <a:accent3>
        <a:srgbClr val="CBECF8"/>
      </a:accent3>
      <a:accent4>
        <a:srgbClr val="D8D8D8"/>
      </a:accent4>
      <a:accent5>
        <a:srgbClr val="2D7FBE"/>
      </a:accent5>
      <a:accent6>
        <a:srgbClr val="1896C8"/>
      </a:accent6>
      <a:hlink>
        <a:srgbClr val="005F92"/>
      </a:hlink>
      <a:folHlink>
        <a:srgbClr val="1896C8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2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i-FI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2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i-FI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lnDef>
  </a:objectDefaults>
  <a:extraClrSchemeLst/>
</a:theme>
</file>

<file path=ppt/theme/theme2.xml><?xml version="1.0" encoding="utf-8"?>
<a:theme xmlns:a="http://schemas.openxmlformats.org/drawingml/2006/main" name="1_Blank">
  <a:themeElements>
    <a:clrScheme name="FCG">
      <a:dk1>
        <a:srgbClr val="000000"/>
      </a:dk1>
      <a:lt1>
        <a:srgbClr val="FFFFFF"/>
      </a:lt1>
      <a:dk2>
        <a:srgbClr val="005F92"/>
      </a:dk2>
      <a:lt2>
        <a:srgbClr val="E2E2E2"/>
      </a:lt2>
      <a:accent1>
        <a:srgbClr val="4087AD"/>
      </a:accent1>
      <a:accent2>
        <a:srgbClr val="7FAFC8"/>
      </a:accent2>
      <a:accent3>
        <a:srgbClr val="BFD7E4"/>
      </a:accent3>
      <a:accent4>
        <a:srgbClr val="E5EFF4"/>
      </a:accent4>
      <a:accent5>
        <a:srgbClr val="505152"/>
      </a:accent5>
      <a:accent6>
        <a:srgbClr val="898A8B"/>
      </a:accent6>
      <a:hlink>
        <a:srgbClr val="005F92"/>
      </a:hlink>
      <a:folHlink>
        <a:srgbClr val="7FAFC8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2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i-FI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2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i-FI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1790</TotalTime>
  <Words>1084</Words>
  <Application>Microsoft Office PowerPoint</Application>
  <PresentationFormat>Näytössä katseltava diaesitys (4:3)</PresentationFormat>
  <Paragraphs>372</Paragraphs>
  <Slides>19</Slides>
  <Notes>0</Notes>
  <HiddenSlides>0</HiddenSlides>
  <MMClips>0</MMClips>
  <ScaleCrop>false</ScaleCrop>
  <HeadingPairs>
    <vt:vector size="4" baseType="variant">
      <vt:variant>
        <vt:lpstr>Teema</vt:lpstr>
      </vt:variant>
      <vt:variant>
        <vt:i4>2</vt:i4>
      </vt:variant>
      <vt:variant>
        <vt:lpstr>Dian otsikot</vt:lpstr>
      </vt:variant>
      <vt:variant>
        <vt:i4>19</vt:i4>
      </vt:variant>
    </vt:vector>
  </HeadingPairs>
  <TitlesOfParts>
    <vt:vector size="21" baseType="lpstr">
      <vt:lpstr>Blank</vt:lpstr>
      <vt:lpstr>1_Blank</vt:lpstr>
      <vt:lpstr>Nova Schola Finlandia</vt:lpstr>
      <vt:lpstr>TERVETULOA  Nova Schola Finlandia ajatuspajaan! </vt:lpstr>
      <vt:lpstr>Lähtökohta</vt:lpstr>
      <vt:lpstr>Hankeidea</vt:lpstr>
      <vt:lpstr>Tavoite</vt:lpstr>
      <vt:lpstr>Nova Schola Finlandia sisältö</vt:lpstr>
      <vt:lpstr>Aikataulu</vt:lpstr>
      <vt:lpstr>Työskentely</vt:lpstr>
      <vt:lpstr>Nova Schola Finlandia –hankkeen työsuunnitelma, 1. vaihe</vt:lpstr>
      <vt:lpstr>Nova Schola Finlandian eteneminen</vt:lpstr>
      <vt:lpstr>Nova Schola Finlandia –hankkeen työsuunnitelma, 2. vaihe</vt:lpstr>
      <vt:lpstr>Nova Schola Finlandia teemat - Oppimisympäristöltään uusi koulu</vt:lpstr>
      <vt:lpstr>Projektin toimijat</vt:lpstr>
      <vt:lpstr>Nova Schola Finlandia –verkoston hyödyt koululle</vt:lpstr>
      <vt:lpstr>FCG Finnish Consulting Group – hyvä elämän tekijät</vt:lpstr>
      <vt:lpstr>Yhteydenotot</vt:lpstr>
      <vt:lpstr>Ajatuspajan eteneminen</vt:lpstr>
      <vt:lpstr>Nova Schola Finlandia tulevaisuuspajan lähtötilanne</vt:lpstr>
      <vt:lpstr>Muuttuva koulurakennus oppimisympäristönä -paneelikeskustelu</vt:lpstr>
    </vt:vector>
  </TitlesOfParts>
  <Company>FCG Finnish Consulting Group Oy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Kytöaho Taina</dc:creator>
  <cp:lastModifiedBy>Oksanen Raila</cp:lastModifiedBy>
  <cp:revision>240</cp:revision>
  <cp:lastPrinted>2014-11-06T13:55:38Z</cp:lastPrinted>
  <dcterms:created xsi:type="dcterms:W3CDTF">2012-06-06T07:19:23Z</dcterms:created>
  <dcterms:modified xsi:type="dcterms:W3CDTF">2014-12-04T09:44:08Z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 by">
    <vt:lpwstr>www.skabelondesign.dk</vt:lpwstr>
  </property>
</Properties>
</file>