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6" r:id="rId10"/>
    <p:sldId id="267" r:id="rId11"/>
    <p:sldId id="264" r:id="rId12"/>
    <p:sldId id="265" r:id="rId13"/>
  </p:sldIdLst>
  <p:sldSz cx="9144000" cy="6858000" type="screen4x3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18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31DA15-772F-486B-A402-928A4DB6FC23}" type="datetimeFigureOut">
              <a:rPr lang="fi-FI" smtClean="0"/>
              <a:t>18.1.2026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B374EA-A5C3-4CF8-8C67-1F41B52C9E2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01318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374EA-A5C3-4CF8-8C67-1F41B52C9E22}" type="slidenum">
              <a:rPr lang="fi-FI" smtClean="0"/>
              <a:t>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29559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00BE4AF-E454-4D87-9FBB-E0217956B1A8}" type="datetimeFigureOut">
              <a:rPr lang="fi-FI" smtClean="0"/>
              <a:t>18.1.2026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A64BDAA-3D6C-4E06-A83E-63E05665D95B}" type="slidenum">
              <a:rPr lang="fi-FI" smtClean="0"/>
              <a:t>‹#›</a:t>
            </a:fld>
            <a:endParaRPr lang="fi-FI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BE4AF-E454-4D87-9FBB-E0217956B1A8}" type="datetimeFigureOut">
              <a:rPr lang="fi-FI" smtClean="0"/>
              <a:t>18.1.2026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4BDAA-3D6C-4E06-A83E-63E05665D95B}" type="slidenum">
              <a:rPr lang="fi-FI" smtClean="0"/>
              <a:t>‹#›</a:t>
            </a:fld>
            <a:endParaRPr lang="fi-FI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BE4AF-E454-4D87-9FBB-E0217956B1A8}" type="datetimeFigureOut">
              <a:rPr lang="fi-FI" smtClean="0"/>
              <a:t>18.1.2026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4BDAA-3D6C-4E06-A83E-63E05665D95B}" type="slidenum">
              <a:rPr lang="fi-FI" smtClean="0"/>
              <a:t>‹#›</a:t>
            </a:fld>
            <a:endParaRPr lang="fi-FI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BE4AF-E454-4D87-9FBB-E0217956B1A8}" type="datetimeFigureOut">
              <a:rPr lang="fi-FI" smtClean="0"/>
              <a:t>18.1.2026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4BDAA-3D6C-4E06-A83E-63E05665D95B}" type="slidenum">
              <a:rPr lang="fi-FI" smtClean="0"/>
              <a:t>‹#›</a:t>
            </a:fld>
            <a:endParaRPr lang="fi-FI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BE4AF-E454-4D87-9FBB-E0217956B1A8}" type="datetimeFigureOut">
              <a:rPr lang="fi-FI" smtClean="0"/>
              <a:t>18.1.2026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4BDAA-3D6C-4E06-A83E-63E05665D95B}" type="slidenum">
              <a:rPr lang="fi-FI" smtClean="0"/>
              <a:t>‹#›</a:t>
            </a:fld>
            <a:endParaRPr lang="fi-FI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BE4AF-E454-4D87-9FBB-E0217956B1A8}" type="datetimeFigureOut">
              <a:rPr lang="fi-FI" smtClean="0"/>
              <a:t>18.1.2026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4BDAA-3D6C-4E06-A83E-63E05665D95B}" type="slidenum">
              <a:rPr lang="fi-FI" smtClean="0"/>
              <a:t>‹#›</a:t>
            </a:fld>
            <a:endParaRPr lang="fi-FI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BE4AF-E454-4D87-9FBB-E0217956B1A8}" type="datetimeFigureOut">
              <a:rPr lang="fi-FI" smtClean="0"/>
              <a:t>18.1.2026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4BDAA-3D6C-4E06-A83E-63E05665D95B}" type="slidenum">
              <a:rPr lang="fi-FI" smtClean="0"/>
              <a:t>‹#›</a:t>
            </a:fld>
            <a:endParaRPr lang="fi-FI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BE4AF-E454-4D87-9FBB-E0217956B1A8}" type="datetimeFigureOut">
              <a:rPr lang="fi-FI" smtClean="0"/>
              <a:t>18.1.2026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4BDAA-3D6C-4E06-A83E-63E05665D95B}" type="slidenum">
              <a:rPr lang="fi-FI" smtClean="0"/>
              <a:t>‹#›</a:t>
            </a:fld>
            <a:endParaRPr lang="fi-FI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BE4AF-E454-4D87-9FBB-E0217956B1A8}" type="datetimeFigureOut">
              <a:rPr lang="fi-FI" smtClean="0"/>
              <a:t>18.1.2026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4BDAA-3D6C-4E06-A83E-63E05665D95B}" type="slidenum">
              <a:rPr lang="fi-FI" smtClean="0"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BE4AF-E454-4D87-9FBB-E0217956B1A8}" type="datetimeFigureOut">
              <a:rPr lang="fi-FI" smtClean="0"/>
              <a:t>18.1.2026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4BDAA-3D6C-4E06-A83E-63E05665D95B}" type="slidenum">
              <a:rPr lang="fi-FI" smtClean="0"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BE4AF-E454-4D87-9FBB-E0217956B1A8}" type="datetimeFigureOut">
              <a:rPr lang="fi-FI" smtClean="0"/>
              <a:t>18.1.2026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4BDAA-3D6C-4E06-A83E-63E05665D95B}" type="slidenum">
              <a:rPr lang="fi-FI" smtClean="0"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200BE4AF-E454-4D87-9FBB-E0217956B1A8}" type="datetimeFigureOut">
              <a:rPr lang="fi-FI" smtClean="0"/>
              <a:t>18.1.2026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EA64BDAA-3D6C-4E06-A83E-63E05665D95B}" type="slidenum">
              <a:rPr lang="fi-FI" smtClean="0"/>
              <a:t>‹#›</a:t>
            </a:fld>
            <a:endParaRPr lang="fi-F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isällön paikkamerkki 4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204989"/>
          </a:xfrm>
        </p:spPr>
        <p:txBody>
          <a:bodyPr>
            <a:normAutofit lnSpcReduction="10000"/>
          </a:bodyPr>
          <a:lstStyle/>
          <a:p>
            <a:r>
              <a:rPr lang="fi-FI" dirty="0"/>
              <a:t>Ensimmäisen sortokauden aikana kulttuurielämä sai Suomessa selkeän poliittisen sävyn</a:t>
            </a:r>
          </a:p>
          <a:p>
            <a:r>
              <a:rPr lang="fi-FI" dirty="0"/>
              <a:t>Venäjän politiikkaa vastustaneet kirjailijat, maalarit ja säveltäjät koettivat teoksillaan osoittaa suomalaisen kulttuurin elinvoimaisuutta</a:t>
            </a:r>
          </a:p>
          <a:p>
            <a:r>
              <a:rPr lang="fi-FI" dirty="0"/>
              <a:t>Tätä kutsutaan kansallisromantiikaksi</a:t>
            </a:r>
          </a:p>
          <a:p>
            <a:r>
              <a:rPr lang="fi-FI" dirty="0"/>
              <a:t>Osa sai taiteeseensa vaikutteita Kalevalasta, jolloin puhuttiin karelianismista ja osa keskittyi kuvaamaan suomalaisia kansanihmisiä ja luontoa</a:t>
            </a:r>
          </a:p>
          <a:p>
            <a:r>
              <a:rPr lang="fi-FI" dirty="0"/>
              <a:t>Sortovuosien kanssa samaan ajankohtaan sijoittuu suomalaisen taiteen kultakausi 1890-1910</a:t>
            </a:r>
          </a:p>
        </p:txBody>
      </p:sp>
      <p:sp>
        <p:nvSpPr>
          <p:cNvPr id="4" name="Otsikko 3"/>
          <p:cNvSpPr>
            <a:spLocks noGrp="1"/>
          </p:cNvSpPr>
          <p:nvPr>
            <p:ph type="title"/>
          </p:nvPr>
        </p:nvSpPr>
        <p:spPr>
          <a:xfrm>
            <a:off x="827584" y="404664"/>
            <a:ext cx="7617169" cy="1440160"/>
          </a:xfrm>
        </p:spPr>
        <p:txBody>
          <a:bodyPr/>
          <a:lstStyle/>
          <a:p>
            <a:r>
              <a:rPr lang="fi-FI" u="sng" dirty="0"/>
              <a:t>Kulttuuriväki </a:t>
            </a:r>
            <a:r>
              <a:rPr lang="fi-FI" u="sng"/>
              <a:t>puolustaa autonomiaa</a:t>
            </a:r>
            <a:endParaRPr lang="fi-FI" u="sng" dirty="0"/>
          </a:p>
        </p:txBody>
      </p:sp>
    </p:spTree>
    <p:extLst>
      <p:ext uri="{BB962C8B-B14F-4D97-AF65-F5344CB8AC3E}">
        <p14:creationId xmlns:p14="http://schemas.microsoft.com/office/powerpoint/2010/main" val="537988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09960" y="2420888"/>
            <a:ext cx="4035191" cy="3168352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i-FI" dirty="0"/>
              <a:t>Pekka Halonen:</a:t>
            </a:r>
          </a:p>
          <a:p>
            <a:pPr marL="0" indent="0">
              <a:buNone/>
            </a:pPr>
            <a:r>
              <a:rPr lang="fi-FI" dirty="0"/>
              <a:t>Ateria 1899</a:t>
            </a:r>
          </a:p>
        </p:txBody>
      </p:sp>
    </p:spTree>
    <p:extLst>
      <p:ext uri="{BB962C8B-B14F-4D97-AF65-F5344CB8AC3E}">
        <p14:creationId xmlns:p14="http://schemas.microsoft.com/office/powerpoint/2010/main" val="38538573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dirty="0"/>
              <a:t>Magnus Enckell: Herääminen (1894)</a:t>
            </a: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67703"/>
            <a:ext cx="3528392" cy="4763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00963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dirty="0"/>
              <a:t>Hugo Simberg: </a:t>
            </a:r>
            <a:r>
              <a:rPr lang="fi-FI"/>
              <a:t>Kuoleman puutarha (1906)</a:t>
            </a: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34" y="2276872"/>
            <a:ext cx="4500500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28673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/>
          <p:cNvSpPr>
            <a:spLocks noGrp="1"/>
          </p:cNvSpPr>
          <p:nvPr>
            <p:ph idx="1"/>
          </p:nvPr>
        </p:nvSpPr>
        <p:spPr>
          <a:xfrm>
            <a:off x="657017" y="0"/>
            <a:ext cx="7689176" cy="6270178"/>
          </a:xfrm>
        </p:spPr>
        <p:txBody>
          <a:bodyPr/>
          <a:lstStyle/>
          <a:p>
            <a:r>
              <a:rPr lang="fi-FI" dirty="0"/>
              <a:t>Kaikki Kultakauden taide ei ollut luonteeltaan  poliittista, esim. symbolismi</a:t>
            </a:r>
          </a:p>
          <a:p>
            <a:r>
              <a:rPr lang="fi-FI" dirty="0"/>
              <a:t>Suomalaisilla taiteilijoilla oli hyvät yhteydet ulkomaisiin taiteilijapiireihin ja he toivat esille Suomen vaikeaa asemaa</a:t>
            </a:r>
          </a:p>
          <a:p>
            <a:r>
              <a:rPr lang="fi-FI" dirty="0"/>
              <a:t>Kansallisromantiikka ilmeni musiikissa (Sibelius), kirjallisuudessa </a:t>
            </a:r>
            <a:r>
              <a:rPr lang="fi-FI"/>
              <a:t>(Eino Leino), </a:t>
            </a:r>
            <a:r>
              <a:rPr lang="fi-FI" dirty="0"/>
              <a:t>kuvataiteissa</a:t>
            </a:r>
            <a:r>
              <a:rPr lang="fi-FI"/>
              <a:t>, arkkitehtuurissa ( </a:t>
            </a:r>
            <a:r>
              <a:rPr lang="fi-FI" dirty="0"/>
              <a:t>ja muotoilussa</a:t>
            </a:r>
          </a:p>
          <a:p>
            <a:r>
              <a:rPr lang="fi-FI" dirty="0"/>
              <a:t>Suomalainen taide ja sortotoimien vastustus tuli esille erityisesti Pariisin maailmannäyttelyssä 1900</a:t>
            </a:r>
          </a:p>
          <a:p>
            <a:r>
              <a:rPr lang="fi-FI" dirty="0"/>
              <a:t>Seuraavaksi muutamia sortoa vastustavia ja Kultakauden teoksia:</a:t>
            </a:r>
          </a:p>
        </p:txBody>
      </p:sp>
      <p:sp>
        <p:nvSpPr>
          <p:cNvPr id="4" name="Suorakulmio 3"/>
          <p:cNvSpPr/>
          <p:nvPr/>
        </p:nvSpPr>
        <p:spPr>
          <a:xfrm>
            <a:off x="683568" y="1988839"/>
            <a:ext cx="7776864" cy="1181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buClr>
                <a:srgbClr val="873624"/>
              </a:buClr>
            </a:pPr>
            <a:endParaRPr lang="fi-FI" sz="2400" dirty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 marL="365760" lvl="0" indent="-365760">
              <a:spcBef>
                <a:spcPct val="20000"/>
              </a:spcBef>
              <a:buClr>
                <a:srgbClr val="873624"/>
              </a:buClr>
              <a:buFont typeface="Wingdings" pitchFamily="2" charset="2"/>
              <a:buChar char=""/>
            </a:pPr>
            <a:endParaRPr lang="fi-FI" sz="2400" dirty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endParaRPr lang="fi-FI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88490" y="-1251520"/>
            <a:ext cx="7756263" cy="936104"/>
          </a:xfrm>
        </p:spPr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41036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 flipV="1">
            <a:off x="395536" y="620688"/>
            <a:ext cx="7756263" cy="1080120"/>
          </a:xfrm>
        </p:spPr>
        <p:txBody>
          <a:bodyPr/>
          <a:lstStyle/>
          <a:p>
            <a:endParaRPr lang="fi-FI" dirty="0"/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14"/>
          </p:nvPr>
        </p:nvSpPr>
        <p:spPr>
          <a:xfrm>
            <a:off x="4644008" y="2276872"/>
            <a:ext cx="3803904" cy="3877056"/>
          </a:xfrm>
        </p:spPr>
        <p:txBody>
          <a:bodyPr/>
          <a:lstStyle/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r>
              <a:rPr lang="fi-FI" dirty="0"/>
              <a:t>Eetu Isto: Hyökkäys (1899)</a:t>
            </a:r>
          </a:p>
          <a:p>
            <a:pPr marL="0" indent="0">
              <a:buNone/>
            </a:pPr>
            <a:r>
              <a:rPr lang="fi-FI" dirty="0"/>
              <a:t>Millaista sortotoimia vastustavaa symboliikkaa voit löytää teoksesta?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48680"/>
            <a:ext cx="4331850" cy="5925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80791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r>
              <a:rPr lang="fi-FI" dirty="0"/>
              <a:t>Akseli Gallen-Kallela: Kullervon kirous (1899)</a:t>
            </a:r>
          </a:p>
          <a:p>
            <a:pPr marL="0" indent="0">
              <a:buNone/>
            </a:pPr>
            <a:r>
              <a:rPr lang="fi-FI" dirty="0"/>
              <a:t>Mitä sortotoimia vastustavaa voit löytää teoksesta?</a:t>
            </a:r>
          </a:p>
          <a:p>
            <a:pPr marL="0" indent="0">
              <a:buNone/>
            </a:pPr>
            <a:endParaRPr lang="fi-FI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60648"/>
            <a:ext cx="3528392" cy="6360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04466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r>
              <a:rPr lang="fi-FI" dirty="0"/>
              <a:t>Akseli Gallen-Kallela: Sammon puolustus (1896)</a:t>
            </a:r>
          </a:p>
          <a:p>
            <a:pPr marL="0" indent="0">
              <a:buNone/>
            </a:pPr>
            <a:r>
              <a:rPr lang="fi-FI" dirty="0"/>
              <a:t>Mitä Venäjän vastaisuutta tästä voisit löytää?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916832"/>
            <a:ext cx="4571156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44540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r>
              <a:rPr lang="fi-FI" dirty="0"/>
              <a:t>Akseli Gallen-Kallela: Akka ja kissa (1886)</a:t>
            </a:r>
          </a:p>
          <a:p>
            <a:pPr marL="0" indent="0">
              <a:buNone/>
            </a:pPr>
            <a:r>
              <a:rPr lang="fi-FI" dirty="0"/>
              <a:t>Mitä suomalaisuutta ihannoivaa löydät tästä?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00808"/>
            <a:ext cx="3771301" cy="493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10899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r>
              <a:rPr lang="fi-FI" dirty="0"/>
              <a:t>Albert </a:t>
            </a:r>
            <a:r>
              <a:rPr lang="fi-FI" dirty="0" err="1"/>
              <a:t>Edefelt</a:t>
            </a:r>
            <a:r>
              <a:rPr lang="fi-FI" dirty="0"/>
              <a:t>: Ruokolahden eukkoja kirkonmäellä (1887)</a:t>
            </a:r>
          </a:p>
          <a:p>
            <a:pPr marL="0" indent="0">
              <a:buNone/>
            </a:pPr>
            <a:r>
              <a:rPr lang="fi-FI" dirty="0"/>
              <a:t>Mitä kansallisromanttista lienee tässä?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407" y="2060848"/>
            <a:ext cx="4703009" cy="3875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85516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u="sng" dirty="0"/>
              <a:t>Muita kultakauden taiteilijoita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dirty="0"/>
              <a:t>Helene </a:t>
            </a:r>
            <a:r>
              <a:rPr lang="fi-FI" dirty="0" err="1"/>
              <a:t>Sjerfbeck</a:t>
            </a:r>
            <a:r>
              <a:rPr lang="fi-FI" dirty="0"/>
              <a:t>: Toipilas (1888)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987" y="2060848"/>
            <a:ext cx="4666995" cy="3994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2491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323529" y="2636912"/>
            <a:ext cx="4321622" cy="2880320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i-FI" dirty="0"/>
              <a:t>Juho Rissanen:</a:t>
            </a:r>
          </a:p>
          <a:p>
            <a:pPr marL="0" indent="0">
              <a:buNone/>
            </a:pPr>
            <a:r>
              <a:rPr lang="fi-FI" dirty="0"/>
              <a:t>Isän kuolema 1902</a:t>
            </a:r>
          </a:p>
          <a:p>
            <a:pPr marL="0" indent="0">
              <a:buNone/>
            </a:pPr>
            <a:r>
              <a:rPr lang="fi-FI" dirty="0"/>
              <a:t>Teoksissa realistista kansankuvausta.</a:t>
            </a:r>
          </a:p>
        </p:txBody>
      </p:sp>
    </p:spTree>
    <p:extLst>
      <p:ext uri="{BB962C8B-B14F-4D97-AF65-F5344CB8AC3E}">
        <p14:creationId xmlns:p14="http://schemas.microsoft.com/office/powerpoint/2010/main" val="239192402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Kovakantinen">
  <a:themeElements>
    <a:clrScheme name="Kovakantinen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Kovakantinen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Kovakantinen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80</TotalTime>
  <Words>231</Words>
  <Application>Microsoft Office PowerPoint</Application>
  <PresentationFormat>Näytössä katseltava diaesitys (4:3)</PresentationFormat>
  <Paragraphs>40</Paragraphs>
  <Slides>12</Slides>
  <Notes>1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12</vt:i4>
      </vt:variant>
    </vt:vector>
  </HeadingPairs>
  <TitlesOfParts>
    <vt:vector size="16" baseType="lpstr">
      <vt:lpstr>Book Antiqua</vt:lpstr>
      <vt:lpstr>Calibri</vt:lpstr>
      <vt:lpstr>Wingdings</vt:lpstr>
      <vt:lpstr>Kovakantinen</vt:lpstr>
      <vt:lpstr>Kulttuuriväki puolustaa autonomiaa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Muita kultakauden taiteilijoita</vt:lpstr>
      <vt:lpstr>PowerPoint-esitys</vt:lpstr>
      <vt:lpstr>PowerPoint-esitys</vt:lpstr>
      <vt:lpstr>PowerPoint-esitys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Kulttuuriväki puolustaa autonomiaa s.72-73</dc:title>
  <dc:creator>Opettaja</dc:creator>
  <cp:lastModifiedBy>Kaartinen Minna</cp:lastModifiedBy>
  <cp:revision>26</cp:revision>
  <dcterms:created xsi:type="dcterms:W3CDTF">2015-04-27T07:47:10Z</dcterms:created>
  <dcterms:modified xsi:type="dcterms:W3CDTF">2026-01-18T13:00:07Z</dcterms:modified>
</cp:coreProperties>
</file>