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11"/>
    <p:restoredTop sz="94624"/>
  </p:normalViewPr>
  <p:slideViewPr>
    <p:cSldViewPr>
      <p:cViewPr varScale="1">
        <p:scale>
          <a:sx n="104" d="100"/>
          <a:sy n="104" d="100"/>
        </p:scale>
        <p:origin x="130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21.1.2021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11: Huumeet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Kansainvälinen huumekauppa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arvo noin 300–500 miljardia euroa vuodessa</a:t>
            </a:r>
          </a:p>
          <a:p>
            <a:r>
              <a:rPr lang="fi-FI" dirty="0"/>
              <a:t>vahvasti järjestäytyneen rikollisuuden toimintaa</a:t>
            </a:r>
          </a:p>
          <a:p>
            <a:r>
              <a:rPr lang="fi-FI" dirty="0"/>
              <a:t>Suomi sijaitsee kansainvälisten huumekuljetusten reiteillä (esim. salakuljetus Venäjältä ja Virosta)</a:t>
            </a:r>
          </a:p>
          <a:p>
            <a:r>
              <a:rPr lang="fi-FI" dirty="0"/>
              <a:t>vaarallisia huumeita tilataan myös internetistä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/>
              <a:t>leviävät nopeasti</a:t>
            </a:r>
          </a:p>
          <a:p>
            <a:r>
              <a:rPr lang="fi-FI" dirty="0"/>
              <a:t>ei välttämättä kaupunkien varjoisilla kujilla vaan yksityisasunnoissa</a:t>
            </a:r>
          </a:p>
          <a:p>
            <a:r>
              <a:rPr lang="fi-FI" dirty="0"/>
              <a:t>usein myös oheisrikollisuutta (esim. omaisuusrikoksia, rahanpesua, väkivaltaa)</a:t>
            </a:r>
          </a:p>
          <a:p>
            <a:r>
              <a:rPr lang="fi-FI" dirty="0"/>
              <a:t>huumesodista kärsivät myös ihmiset, jotka eivät itse käytä huumeita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7906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Huumausainepolitiikka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tavoitteena käytön ja leviämisen ehkäiseminen siten, että käytöstä ja torjunnasta aiheutuvat taloudelliset, sosiaaliset ja yksilölliset haitat sekä kustannukset jäävät mahdollisimman pieniksi</a:t>
            </a:r>
          </a:p>
          <a:p>
            <a:pPr marL="914400" lvl="1" indent="-514350">
              <a:buFont typeface="+mj-lt"/>
              <a:buAutoNum type="arabicPeriod"/>
            </a:pPr>
            <a:r>
              <a:rPr lang="fi-FI" b="1" dirty="0"/>
              <a:t>kokonaiskieltopolitiikka</a:t>
            </a:r>
            <a:r>
              <a:rPr lang="fi-FI" dirty="0"/>
              <a:t> (= huumeiden hallussapito </a:t>
            </a:r>
            <a:r>
              <a:rPr lang="fi-FI" b="1" dirty="0"/>
              <a:t>ja käyttö sekä laitonta että rangaistavaa)</a:t>
            </a:r>
          </a:p>
          <a:p>
            <a:pPr marL="914400" lvl="1" indent="-514350">
              <a:buFont typeface="+mj-lt"/>
              <a:buAutoNum type="arabicPeriod"/>
            </a:pPr>
            <a:r>
              <a:rPr lang="fi-FI" b="1" dirty="0"/>
              <a:t>haittoja vähentävä huumepolitiikka </a:t>
            </a:r>
            <a:r>
              <a:rPr lang="fi-FI" dirty="0"/>
              <a:t>(esim. likaisten neulojen ja ruiskujen vaihtaminen puhtaisiin, korvaushoidot)</a:t>
            </a:r>
          </a:p>
          <a:p>
            <a:pPr marL="400050" lvl="1" indent="0">
              <a:buNone/>
            </a:pPr>
            <a:r>
              <a:rPr lang="fi-FI" dirty="0">
                <a:sym typeface="Wingdings" panose="05000000000000000000" pitchFamily="2" charset="2"/>
              </a:rPr>
              <a:t> yhdessä muodostavat </a:t>
            </a:r>
            <a:r>
              <a:rPr lang="fi-FI" b="1" dirty="0">
                <a:sym typeface="Wingdings" panose="05000000000000000000" pitchFamily="2" charset="2"/>
              </a:rPr>
              <a:t>rajoittavan politiikan</a:t>
            </a:r>
            <a:endParaRPr lang="fi-FI" b="1" dirty="0"/>
          </a:p>
          <a:p>
            <a:pPr marL="514350" indent="-514350">
              <a:buFont typeface="+mj-lt"/>
              <a:buAutoNum type="arabicPeriod"/>
            </a:pPr>
            <a:endParaRPr lang="fi-FI" dirty="0"/>
          </a:p>
          <a:p>
            <a:pPr marL="514350" indent="-514350">
              <a:buFont typeface="+mj-lt"/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187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Huumeet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sz="2900" b="1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huumausainelaki</a:t>
            </a:r>
            <a:r>
              <a:rPr lang="fi-FI" sz="29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 määrittelee huumeiksi luokitellut aineet</a:t>
            </a:r>
            <a:endParaRPr lang="fi-FI" sz="29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sz="29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päihtymystarkoituksessa käytettäviä laittomia aineita, jotka vaarantavat ihmisen fyysisen, psyykkisen ja sosiaalisen terveyden</a:t>
            </a:r>
            <a:endParaRPr lang="fi-FI" sz="29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sz="29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psykoaktiiviset aineet </a:t>
            </a:r>
            <a:r>
              <a:rPr lang="fi-FI" sz="29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  <a:sym typeface="Wingdings" panose="05000000000000000000" pitchFamily="2" charset="2"/>
              </a:rPr>
              <a:t></a:t>
            </a:r>
            <a:r>
              <a:rPr lang="fi-FI" sz="29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 keskushermoston toiminta</a:t>
            </a:r>
            <a:endParaRPr lang="fi-FI" sz="29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3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kiihottavat</a:t>
            </a:r>
            <a:endParaRPr lang="fi-FI" sz="23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3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lamaannuttavat</a:t>
            </a:r>
            <a:endParaRPr lang="fi-FI" sz="23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3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aiheuttavat hallusinaatioita eli aistiharhoja</a:t>
            </a:r>
            <a:endParaRPr lang="fi-FI" sz="23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r>
              <a:rPr lang="fi-FI" sz="29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Suomen huumausainelaki kieltää koko huumausaineisiin liittyvän tuotanto- ja käyttöketjun (</a:t>
            </a:r>
            <a:r>
              <a:rPr lang="fi-FI" sz="2900" b="1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huumetestit</a:t>
            </a:r>
            <a:r>
              <a:rPr lang="fi-FI" sz="29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)</a:t>
            </a:r>
            <a:r>
              <a:rPr lang="fi-FI" sz="2900" b="1" dirty="0"/>
              <a:t> </a:t>
            </a:r>
          </a:p>
          <a:p>
            <a:r>
              <a:rPr lang="fi-FI" sz="29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kansainvälinen huumausainelainsäädäntö ei kaikilta osin yhteneväinen</a:t>
            </a:r>
            <a:endParaRPr lang="fi-FI" sz="2900" b="1" dirty="0"/>
          </a:p>
          <a:p>
            <a:r>
              <a:rPr lang="fi-FI" sz="2900" b="1" dirty="0"/>
              <a:t>sekakäyttö</a:t>
            </a:r>
            <a:r>
              <a:rPr lang="fi-FI" sz="2900" dirty="0"/>
              <a:t> tarkoittaa eri päihdyttävien aineiden samanaikaista tai vuoroittaista käyttöä (esim. huumeita käytetään yhdessä alkoholin tai lääkkeiden kanssa)</a:t>
            </a:r>
          </a:p>
          <a:p>
            <a:r>
              <a:rPr lang="fi-FI" sz="2900" dirty="0"/>
              <a:t>myös keskushermostoon vaikuttavia lääkkeitä väärinkäytetään huumaustarkoituksessa</a:t>
            </a: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Huumeiden luokittelu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voidaan luokitella esim. alkuperän, tuotantotavan, käyttötavan, vaikutusten tai terveyshaittojen perusteella </a:t>
            </a:r>
          </a:p>
          <a:p>
            <a:pPr lvl="1"/>
            <a:r>
              <a:rPr lang="fi-FI" b="1" dirty="0"/>
              <a:t>kasviperäiset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(esim. kannabis, </a:t>
            </a:r>
            <a:r>
              <a:rPr lang="fi-FI" dirty="0" err="1"/>
              <a:t>khat</a:t>
            </a:r>
            <a:r>
              <a:rPr lang="fi-FI" dirty="0"/>
              <a:t>, kokaiini, heroiini, sienet) </a:t>
            </a:r>
          </a:p>
          <a:p>
            <a:pPr lvl="1"/>
            <a:r>
              <a:rPr lang="fi-FI" b="1" dirty="0"/>
              <a:t>synteettiset</a:t>
            </a:r>
            <a:r>
              <a:rPr lang="fi-FI" dirty="0"/>
              <a:t> (esim. amfetamiini, ekstaasi, LSD, huumaaviin tarkoituksiin käytettävät lääkkeet)</a:t>
            </a:r>
          </a:p>
          <a:p>
            <a:pPr lvl="2"/>
            <a:r>
              <a:rPr lang="fi-FI" dirty="0"/>
              <a:t>myös </a:t>
            </a:r>
            <a:r>
              <a:rPr lang="fi-FI" b="1" dirty="0"/>
              <a:t>muuntohuumeet </a:t>
            </a:r>
            <a:r>
              <a:rPr lang="fi-FI" dirty="0"/>
              <a:t>(esim. gamma ja lakka)</a:t>
            </a:r>
            <a:br>
              <a:rPr lang="fi-FI" dirty="0"/>
            </a:br>
            <a:r>
              <a:rPr lang="fi-FI" b="1" dirty="0">
                <a:sym typeface="Wingdings" panose="05000000000000000000" pitchFamily="2" charset="2"/>
              </a:rPr>
              <a:t> yliannostusvaara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47651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Kannabis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maailman käytetyin huume</a:t>
            </a:r>
          </a:p>
          <a:p>
            <a:r>
              <a:rPr lang="fi-FI" dirty="0"/>
              <a:t>yleisnimitys huumaavasta hamppukasvista saataville tuotteille (</a:t>
            </a:r>
            <a:r>
              <a:rPr lang="fi-FI" b="1" dirty="0"/>
              <a:t>marihuana, hasis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yleisimmin sätkissä tai piipuissa polttamalla</a:t>
            </a:r>
          </a:p>
          <a:p>
            <a:pPr lvl="1"/>
            <a:r>
              <a:rPr lang="fi-FI" dirty="0"/>
              <a:t>myös ruokaan tai juomaan sekoitettuna</a:t>
            </a:r>
          </a:p>
          <a:p>
            <a:r>
              <a:rPr lang="fi-FI" dirty="0" err="1"/>
              <a:t>kannabinolit</a:t>
            </a:r>
            <a:endParaRPr lang="fi-FI" dirty="0"/>
          </a:p>
          <a:p>
            <a:pPr lvl="1"/>
            <a:r>
              <a:rPr lang="fi-FI" dirty="0"/>
              <a:t>imeytyvät nopeasti verenkierrosta keskushermostoon</a:t>
            </a:r>
          </a:p>
          <a:p>
            <a:pPr lvl="1"/>
            <a:r>
              <a:rPr lang="fi-FI" dirty="0"/>
              <a:t>vaikutus kestää muutaman tunnin</a:t>
            </a:r>
          </a:p>
          <a:p>
            <a:pPr lvl="1"/>
            <a:r>
              <a:rPr lang="fi-FI" dirty="0"/>
              <a:t>luovat mielihyvän tunnetta</a:t>
            </a:r>
          </a:p>
          <a:p>
            <a:pPr lvl="1"/>
            <a:r>
              <a:rPr lang="fi-FI" dirty="0"/>
              <a:t>aluksi puheliaisuutta ja ulospäin suuntautumista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vähitellen reaktiokyky ja koordinaatiokyky heikkenevät</a:t>
            </a:r>
          </a:p>
          <a:p>
            <a:pPr lvl="1"/>
            <a:r>
              <a:rPr lang="fi-FI" dirty="0"/>
              <a:t>huimaus, silmien punoitus, sydäninfarktin riski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139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Kannabiksen käytön vaikutuksia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säännöllinen käyttö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</a:t>
            </a:r>
            <a:r>
              <a:rPr lang="fi-FI" b="1" dirty="0"/>
              <a:t>toleranssin</a:t>
            </a:r>
            <a:r>
              <a:rPr lang="fi-FI" dirty="0"/>
              <a:t> kasvu</a:t>
            </a:r>
          </a:p>
          <a:p>
            <a:r>
              <a:rPr lang="fi-FI" dirty="0"/>
              <a:t>käyttäjän tunnistaa imelästä tuoksusta</a:t>
            </a:r>
          </a:p>
          <a:p>
            <a:r>
              <a:rPr lang="fi-FI" dirty="0"/>
              <a:t>aiheuttaa voimakasta psyykkistä riippuvuutta</a:t>
            </a:r>
          </a:p>
          <a:p>
            <a:r>
              <a:rPr lang="fi-FI" dirty="0"/>
              <a:t>psykologisia muutoksia</a:t>
            </a:r>
          </a:p>
          <a:p>
            <a:pPr lvl="1"/>
            <a:r>
              <a:rPr lang="fi-FI" dirty="0"/>
              <a:t>pitkäkestoista väsymystä, velttoutta, masentuneisuutta</a:t>
            </a:r>
          </a:p>
          <a:p>
            <a:pPr lvl="1"/>
            <a:r>
              <a:rPr lang="fi-FI" dirty="0"/>
              <a:t>lisää riskiä sairastua psykoosiin, skitsofreniaan ja depressioon</a:t>
            </a:r>
          </a:p>
        </p:txBody>
      </p:sp>
    </p:spTree>
    <p:extLst>
      <p:ext uri="{BB962C8B-B14F-4D97-AF65-F5344CB8AC3E}">
        <p14:creationId xmlns:p14="http://schemas.microsoft.com/office/powerpoint/2010/main" val="3556259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Kokeilu, </a:t>
            </a:r>
            <a:r>
              <a:rPr lang="fi-FI" b="1" dirty="0">
                <a:sym typeface="Wingdings" panose="05000000000000000000" pitchFamily="2" charset="2"/>
              </a:rPr>
              <a:t>ongelmakäyttö ja riippuvuus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maailman väestöstä noin 5–7 % käyttänyt huumeita ainakin yhden kerran edellisen vuoden aikana </a:t>
            </a:r>
            <a:br>
              <a:rPr lang="fi-FI" dirty="0"/>
            </a:br>
            <a:r>
              <a:rPr lang="fi-FI" dirty="0"/>
              <a:t>(ongelmakäyttäjiä heistä noin 10 %)</a:t>
            </a:r>
          </a:p>
          <a:p>
            <a:r>
              <a:rPr lang="fi-FI" dirty="0"/>
              <a:t>tyypillisimpiä kokeilijoita nuoret aikuiset</a:t>
            </a:r>
          </a:p>
          <a:p>
            <a:r>
              <a:rPr lang="fi-FI" dirty="0"/>
              <a:t>huumekokeilut tasaisesti lisääntyneet viime vuosina</a:t>
            </a:r>
          </a:p>
          <a:p>
            <a:pPr lvl="1"/>
            <a:r>
              <a:rPr lang="fi-FI" dirty="0"/>
              <a:t>altistavia tekijöitä esim. huonot sosiaaliset olot, lapsuuden turvattomuus, muiden päihteiden varhainen käyttö</a:t>
            </a:r>
          </a:p>
          <a:p>
            <a:pPr lvl="1"/>
            <a:r>
              <a:rPr lang="fi-FI" dirty="0"/>
              <a:t>kannabiksen kokeilijoita kaikissa yhteiskuntaluokissa</a:t>
            </a:r>
          </a:p>
          <a:p>
            <a:r>
              <a:rPr lang="fi-FI" dirty="0"/>
              <a:t>Suomessa</a:t>
            </a:r>
          </a:p>
          <a:p>
            <a:pPr lvl="1"/>
            <a:r>
              <a:rPr lang="fi-FI" dirty="0"/>
              <a:t>15–64-vuotiaista ongelmakäyttäjiä 0,5–1,0 %</a:t>
            </a:r>
          </a:p>
          <a:p>
            <a:pPr lvl="1"/>
            <a:r>
              <a:rPr lang="fi-FI" dirty="0"/>
              <a:t>käytetään kaikkialla Suomessa, pääkaupunkiseutu ja suurimmat kaupungit hieman korostuvat</a:t>
            </a:r>
          </a:p>
          <a:p>
            <a:r>
              <a:rPr lang="fi-FI" dirty="0"/>
              <a:t>huumeriippuvainen = </a:t>
            </a:r>
            <a:r>
              <a:rPr lang="fi-FI" b="1" dirty="0"/>
              <a:t>narkomaani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6909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Huumeiden käytön seuraukset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yksilöllisiä, riippuvat huumausaineesta ja sen käyttötavasta</a:t>
            </a:r>
          </a:p>
          <a:p>
            <a:r>
              <a:rPr lang="fi-FI" b="1" dirty="0"/>
              <a:t>välittömät haitat</a:t>
            </a:r>
          </a:p>
          <a:p>
            <a:pPr lvl="1"/>
            <a:r>
              <a:rPr lang="fi-FI" dirty="0"/>
              <a:t>pahoinvointi, aistiharhat, sekavuus (</a:t>
            </a:r>
            <a:r>
              <a:rPr lang="fi-FI" dirty="0">
                <a:sym typeface="Wingdings" panose="05000000000000000000" pitchFamily="2" charset="2"/>
              </a:rPr>
              <a:t> tapaturmat ja onnettomuudet)</a:t>
            </a:r>
            <a:r>
              <a:rPr lang="fi-FI" dirty="0"/>
              <a:t>, paniikkitilat, masentunut mieliala</a:t>
            </a:r>
          </a:p>
          <a:p>
            <a:pPr lvl="1"/>
            <a:r>
              <a:rPr lang="fi-FI" dirty="0"/>
              <a:t>suonensisäiset huumeet </a:t>
            </a:r>
            <a:r>
              <a:rPr lang="fi-FI" dirty="0">
                <a:sym typeface="Wingdings" panose="05000000000000000000" pitchFamily="2" charset="2"/>
              </a:rPr>
              <a:t> tartuntatautiriski (</a:t>
            </a:r>
            <a:r>
              <a:rPr lang="fi-FI" b="1" dirty="0">
                <a:sym typeface="Wingdings" panose="05000000000000000000" pitchFamily="2" charset="2"/>
              </a:rPr>
              <a:t>terveysneuvontapisteet</a:t>
            </a:r>
            <a:r>
              <a:rPr lang="fi-FI" dirty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fi-FI" b="1" dirty="0">
                <a:sym typeface="Wingdings" panose="05000000000000000000" pitchFamily="2" charset="2"/>
              </a:rPr>
              <a:t>huumerattijuoppous</a:t>
            </a:r>
            <a:endParaRPr lang="fi-FI" b="1" dirty="0"/>
          </a:p>
          <a:p>
            <a:r>
              <a:rPr lang="fi-FI" b="1" dirty="0"/>
              <a:t>pitkäaikaisen käytön haitat</a:t>
            </a:r>
          </a:p>
          <a:p>
            <a:pPr lvl="1"/>
            <a:r>
              <a:rPr lang="fi-FI" dirty="0"/>
              <a:t>esim. sydän- ja verenkiertoelimistön toiminnan häiriöt, ruokahaluttomuus, fyysinen ja psyykkinen riippuvuus, tajunnan tason laskun aiheuttamat mielenterveyden häiriöt, kooma, myrkytys- ja äkkikuolemat</a:t>
            </a:r>
          </a:p>
          <a:p>
            <a:pPr lvl="1"/>
            <a:r>
              <a:rPr lang="fi-FI" b="1" dirty="0"/>
              <a:t>syrjäytymiskierre</a:t>
            </a:r>
          </a:p>
        </p:txBody>
      </p:sp>
    </p:spTree>
    <p:extLst>
      <p:ext uri="{BB962C8B-B14F-4D97-AF65-F5344CB8AC3E}">
        <p14:creationId xmlns:p14="http://schemas.microsoft.com/office/powerpoint/2010/main" val="2471807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Huumeongelman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käytön rangaistavuus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/>
              <a:t>huumeiden käyttäjät välttelevät viranomaisia viimeiseen saakka, vaikka haluaisivatkin apua</a:t>
            </a:r>
          </a:p>
          <a:p>
            <a:r>
              <a:rPr lang="fi-FI" dirty="0"/>
              <a:t>Suomessa </a:t>
            </a:r>
            <a:r>
              <a:rPr lang="fi-FI" b="1" dirty="0"/>
              <a:t>päihdehuoltolaki</a:t>
            </a:r>
            <a:r>
              <a:rPr lang="fi-FI" dirty="0"/>
              <a:t> velvoittaa kunnat tarjoamaan sisällöltään ja laajuudeltaan sellaisia päihdehuollon palveluja kuin tarve vaatii</a:t>
            </a:r>
          </a:p>
          <a:p>
            <a:pPr lvl="1"/>
            <a:r>
              <a:rPr lang="fi-FI" dirty="0"/>
              <a:t>matalan kynnyksen palvelut (anonyymiys)</a:t>
            </a:r>
          </a:p>
          <a:p>
            <a:pPr lvl="2"/>
            <a:r>
              <a:rPr lang="fi-FI" dirty="0"/>
              <a:t>esim. ensisuojat, yökahvilat ja päiväkeskukset</a:t>
            </a:r>
          </a:p>
          <a:p>
            <a:pPr lvl="1"/>
            <a:r>
              <a:rPr lang="fi-FI" dirty="0"/>
              <a:t>terveyskeskukset</a:t>
            </a:r>
          </a:p>
          <a:p>
            <a:pPr lvl="2"/>
            <a:r>
              <a:rPr lang="fi-FI" dirty="0"/>
              <a:t>esim. keskusteluapua, vieroitus- ja korvaushoitoja, somaattisten sairauksien hoitoa</a:t>
            </a:r>
          </a:p>
          <a:p>
            <a:pPr lvl="1"/>
            <a:r>
              <a:rPr lang="fi-FI" dirty="0"/>
              <a:t>katkaisu- ja vieroitushoidot</a:t>
            </a:r>
          </a:p>
          <a:p>
            <a:pPr lvl="2"/>
            <a:r>
              <a:rPr lang="fi-FI" dirty="0"/>
              <a:t>tarvittaessa ympärivuorokautisesti</a:t>
            </a:r>
          </a:p>
        </p:txBody>
      </p:sp>
    </p:spTree>
    <p:extLst>
      <p:ext uri="{BB962C8B-B14F-4D97-AF65-F5344CB8AC3E}">
        <p14:creationId xmlns:p14="http://schemas.microsoft.com/office/powerpoint/2010/main" val="4205240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Yhteiskunnalliset vaikutukset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aiheuttaa Suomessa vuosittain noin 400 miljoonan euron kustannukset</a:t>
            </a:r>
          </a:p>
          <a:p>
            <a:r>
              <a:rPr lang="fi-FI" b="1" dirty="0"/>
              <a:t>välittömiä kustannuksia </a:t>
            </a:r>
            <a:r>
              <a:rPr lang="fi-FI" dirty="0"/>
              <a:t>esim.</a:t>
            </a:r>
          </a:p>
          <a:p>
            <a:pPr lvl="1"/>
            <a:r>
              <a:rPr lang="fi-FI" dirty="0"/>
              <a:t>sosiaali- ja terveydenhuollon kustannukset</a:t>
            </a:r>
          </a:p>
          <a:p>
            <a:pPr lvl="1"/>
            <a:r>
              <a:rPr lang="fi-FI" dirty="0"/>
              <a:t>käyttäjien toimeentulotuet</a:t>
            </a:r>
          </a:p>
          <a:p>
            <a:pPr lvl="1"/>
            <a:r>
              <a:rPr lang="fi-FI" dirty="0"/>
              <a:t>poliisille  ja oikeuslaitokselle aiheutuvat kustannukset</a:t>
            </a:r>
          </a:p>
          <a:p>
            <a:pPr lvl="1"/>
            <a:r>
              <a:rPr lang="fi-FI" dirty="0"/>
              <a:t>onnettomuuksien ja rikosten yhteydessä menetetty omaisuuden arvo</a:t>
            </a:r>
          </a:p>
          <a:p>
            <a:pPr lvl="1"/>
            <a:r>
              <a:rPr lang="fi-FI" dirty="0"/>
              <a:t>ennaltaehkäisevän päihdetyön kustannukset</a:t>
            </a:r>
          </a:p>
          <a:p>
            <a:r>
              <a:rPr lang="fi-FI" b="1" dirty="0"/>
              <a:t>välillisiä kustannuksia </a:t>
            </a:r>
            <a:r>
              <a:rPr lang="fi-FI" dirty="0"/>
              <a:t>esim.</a:t>
            </a:r>
          </a:p>
          <a:p>
            <a:pPr lvl="1"/>
            <a:r>
              <a:rPr lang="fi-FI" dirty="0"/>
              <a:t>sairauden tai vankeuden vuoksi menetetyn työpanoksen arvo</a:t>
            </a:r>
          </a:p>
          <a:p>
            <a:pPr lvl="1"/>
            <a:r>
              <a:rPr lang="fi-FI" dirty="0"/>
              <a:t>ennenaikaisen kuoleman vuoksi menetetty elämän arvo. Lisäksi huumeiden käytöstä </a:t>
            </a:r>
          </a:p>
          <a:p>
            <a:pPr lvl="1"/>
            <a:r>
              <a:rPr lang="fi-FI" dirty="0"/>
              <a:t>käytön aiheuttamiin tunnetiloihin (kipu, suru ym.) liittyy kustannuksia, joille ei voida määrittää rahallista arvoa</a:t>
            </a:r>
          </a:p>
        </p:txBody>
      </p:sp>
    </p:spTree>
    <p:extLst>
      <p:ext uri="{BB962C8B-B14F-4D97-AF65-F5344CB8AC3E}">
        <p14:creationId xmlns:p14="http://schemas.microsoft.com/office/powerpoint/2010/main" val="1154631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627</Words>
  <Application>Microsoft Office PowerPoint</Application>
  <PresentationFormat>Näytössä katseltava diaesitys (4:3)</PresentationFormat>
  <Paragraphs>94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Symbol</vt:lpstr>
      <vt:lpstr>Office Theme</vt:lpstr>
      <vt:lpstr>Terve 1: Terveyden perusteet</vt:lpstr>
      <vt:lpstr>Huumeet</vt:lpstr>
      <vt:lpstr>Huumeiden luokittelu</vt:lpstr>
      <vt:lpstr>Kannabis</vt:lpstr>
      <vt:lpstr>Kannabiksen käytön vaikutuksia</vt:lpstr>
      <vt:lpstr>Kokeilu, ongelmakäyttö ja riippuvuus</vt:lpstr>
      <vt:lpstr>Huumeiden käytön seuraukset</vt:lpstr>
      <vt:lpstr>Huumeongelman hoito</vt:lpstr>
      <vt:lpstr>Yhteiskunnalliset vaikutukset</vt:lpstr>
      <vt:lpstr>Kansainvälinen huumekauppa</vt:lpstr>
      <vt:lpstr>Huumausainepolitiikka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Pinterova Zuzana</cp:lastModifiedBy>
  <cp:revision>157</cp:revision>
  <dcterms:created xsi:type="dcterms:W3CDTF">2017-06-09T06:02:13Z</dcterms:created>
  <dcterms:modified xsi:type="dcterms:W3CDTF">2021-01-21T06:46:47Z</dcterms:modified>
</cp:coreProperties>
</file>