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9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9AFF6-1D43-4953-9689-C5CA6AF2B401}" v="5" dt="2023-04-14T07:13:49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jalainen Isto" userId="f653fdac-0e50-4499-93b7-752b5a0a6ba2" providerId="ADAL" clId="{AE79AFF6-1D43-4953-9689-C5CA6AF2B401}"/>
    <pc:docChg chg="custSel addSld delSld modSld sldOrd">
      <pc:chgData name="Karjalainen Isto" userId="f653fdac-0e50-4499-93b7-752b5a0a6ba2" providerId="ADAL" clId="{AE79AFF6-1D43-4953-9689-C5CA6AF2B401}" dt="2023-04-14T07:45:10.774" v="1021" actId="20577"/>
      <pc:docMkLst>
        <pc:docMk/>
      </pc:docMkLst>
      <pc:sldChg chg="modSp mod">
        <pc:chgData name="Karjalainen Isto" userId="f653fdac-0e50-4499-93b7-752b5a0a6ba2" providerId="ADAL" clId="{AE79AFF6-1D43-4953-9689-C5CA6AF2B401}" dt="2023-04-14T06:55:56.334" v="252" actId="27636"/>
        <pc:sldMkLst>
          <pc:docMk/>
          <pc:sldMk cId="4116347885" sldId="259"/>
        </pc:sldMkLst>
        <pc:spChg chg="mod">
          <ac:chgData name="Karjalainen Isto" userId="f653fdac-0e50-4499-93b7-752b5a0a6ba2" providerId="ADAL" clId="{AE79AFF6-1D43-4953-9689-C5CA6AF2B401}" dt="2023-04-14T06:55:56.332" v="251" actId="27636"/>
          <ac:spMkLst>
            <pc:docMk/>
            <pc:sldMk cId="4116347885" sldId="259"/>
            <ac:spMk id="5" creationId="{F675E4A5-F408-4140-B5A5-56836E6D9C0C}"/>
          </ac:spMkLst>
        </pc:spChg>
        <pc:spChg chg="mod">
          <ac:chgData name="Karjalainen Isto" userId="f653fdac-0e50-4499-93b7-752b5a0a6ba2" providerId="ADAL" clId="{AE79AFF6-1D43-4953-9689-C5CA6AF2B401}" dt="2023-04-14T06:55:56.334" v="252" actId="27636"/>
          <ac:spMkLst>
            <pc:docMk/>
            <pc:sldMk cId="4116347885" sldId="259"/>
            <ac:spMk id="6" creationId="{A1AADD6F-490C-429E-9E89-9CA0DA37A165}"/>
          </ac:spMkLst>
        </pc:spChg>
      </pc:sldChg>
      <pc:sldChg chg="del">
        <pc:chgData name="Karjalainen Isto" userId="f653fdac-0e50-4499-93b7-752b5a0a6ba2" providerId="ADAL" clId="{AE79AFF6-1D43-4953-9689-C5CA6AF2B401}" dt="2023-04-14T07:07:53.492" v="255" actId="47"/>
        <pc:sldMkLst>
          <pc:docMk/>
          <pc:sldMk cId="3979582328" sldId="263"/>
        </pc:sldMkLst>
      </pc:sldChg>
      <pc:sldChg chg="del">
        <pc:chgData name="Karjalainen Isto" userId="f653fdac-0e50-4499-93b7-752b5a0a6ba2" providerId="ADAL" clId="{AE79AFF6-1D43-4953-9689-C5CA6AF2B401}" dt="2023-04-14T07:08:11.253" v="261" actId="47"/>
        <pc:sldMkLst>
          <pc:docMk/>
          <pc:sldMk cId="4204053956" sldId="264"/>
        </pc:sldMkLst>
      </pc:sldChg>
      <pc:sldChg chg="del">
        <pc:chgData name="Karjalainen Isto" userId="f653fdac-0e50-4499-93b7-752b5a0a6ba2" providerId="ADAL" clId="{AE79AFF6-1D43-4953-9689-C5CA6AF2B401}" dt="2023-04-14T07:08:04.590" v="259" actId="47"/>
        <pc:sldMkLst>
          <pc:docMk/>
          <pc:sldMk cId="1679391893" sldId="265"/>
        </pc:sldMkLst>
      </pc:sldChg>
      <pc:sldChg chg="del">
        <pc:chgData name="Karjalainen Isto" userId="f653fdac-0e50-4499-93b7-752b5a0a6ba2" providerId="ADAL" clId="{AE79AFF6-1D43-4953-9689-C5CA6AF2B401}" dt="2023-04-14T07:08:07.943" v="260" actId="47"/>
        <pc:sldMkLst>
          <pc:docMk/>
          <pc:sldMk cId="2474779035" sldId="266"/>
        </pc:sldMkLst>
      </pc:sldChg>
      <pc:sldChg chg="del">
        <pc:chgData name="Karjalainen Isto" userId="f653fdac-0e50-4499-93b7-752b5a0a6ba2" providerId="ADAL" clId="{AE79AFF6-1D43-4953-9689-C5CA6AF2B401}" dt="2023-04-14T07:07:57.921" v="257" actId="47"/>
        <pc:sldMkLst>
          <pc:docMk/>
          <pc:sldMk cId="4202713360" sldId="268"/>
        </pc:sldMkLst>
      </pc:sldChg>
      <pc:sldChg chg="del">
        <pc:chgData name="Karjalainen Isto" userId="f653fdac-0e50-4499-93b7-752b5a0a6ba2" providerId="ADAL" clId="{AE79AFF6-1D43-4953-9689-C5CA6AF2B401}" dt="2023-04-14T07:08:02.410" v="258" actId="47"/>
        <pc:sldMkLst>
          <pc:docMk/>
          <pc:sldMk cId="2043358377" sldId="269"/>
        </pc:sldMkLst>
      </pc:sldChg>
      <pc:sldChg chg="del">
        <pc:chgData name="Karjalainen Isto" userId="f653fdac-0e50-4499-93b7-752b5a0a6ba2" providerId="ADAL" clId="{AE79AFF6-1D43-4953-9689-C5CA6AF2B401}" dt="2023-04-14T07:07:54.877" v="256" actId="47"/>
        <pc:sldMkLst>
          <pc:docMk/>
          <pc:sldMk cId="2189353130" sldId="270"/>
        </pc:sldMkLst>
      </pc:sldChg>
      <pc:sldChg chg="ord">
        <pc:chgData name="Karjalainen Isto" userId="f653fdac-0e50-4499-93b7-752b5a0a6ba2" providerId="ADAL" clId="{AE79AFF6-1D43-4953-9689-C5CA6AF2B401}" dt="2023-04-14T07:23:55.894" v="669"/>
        <pc:sldMkLst>
          <pc:docMk/>
          <pc:sldMk cId="1625685856" sldId="271"/>
        </pc:sldMkLst>
      </pc:sldChg>
      <pc:sldChg chg="modSp new mod">
        <pc:chgData name="Karjalainen Isto" userId="f653fdac-0e50-4499-93b7-752b5a0a6ba2" providerId="ADAL" clId="{AE79AFF6-1D43-4953-9689-C5CA6AF2B401}" dt="2023-04-14T07:14:00.943" v="464" actId="20577"/>
        <pc:sldMkLst>
          <pc:docMk/>
          <pc:sldMk cId="9933149" sldId="272"/>
        </pc:sldMkLst>
        <pc:spChg chg="mod">
          <ac:chgData name="Karjalainen Isto" userId="f653fdac-0e50-4499-93b7-752b5a0a6ba2" providerId="ADAL" clId="{AE79AFF6-1D43-4953-9689-C5CA6AF2B401}" dt="2023-04-14T07:09:02.785" v="274" actId="20577"/>
          <ac:spMkLst>
            <pc:docMk/>
            <pc:sldMk cId="9933149" sldId="272"/>
            <ac:spMk id="2" creationId="{A94F8A76-9BB1-A5EB-E0CB-23C7821E2353}"/>
          </ac:spMkLst>
        </pc:spChg>
        <pc:spChg chg="mod">
          <ac:chgData name="Karjalainen Isto" userId="f653fdac-0e50-4499-93b7-752b5a0a6ba2" providerId="ADAL" clId="{AE79AFF6-1D43-4953-9689-C5CA6AF2B401}" dt="2023-04-14T07:14:00.943" v="464" actId="20577"/>
          <ac:spMkLst>
            <pc:docMk/>
            <pc:sldMk cId="9933149" sldId="272"/>
            <ac:spMk id="3" creationId="{7933508B-B311-5D0F-47A2-8AE35C72247C}"/>
          </ac:spMkLst>
        </pc:spChg>
      </pc:sldChg>
      <pc:sldChg chg="modSp new mod ord">
        <pc:chgData name="Karjalainen Isto" userId="f653fdac-0e50-4499-93b7-752b5a0a6ba2" providerId="ADAL" clId="{AE79AFF6-1D43-4953-9689-C5CA6AF2B401}" dt="2023-04-14T07:45:10.774" v="1021" actId="20577"/>
        <pc:sldMkLst>
          <pc:docMk/>
          <pc:sldMk cId="2393517783" sldId="273"/>
        </pc:sldMkLst>
        <pc:spChg chg="mod">
          <ac:chgData name="Karjalainen Isto" userId="f653fdac-0e50-4499-93b7-752b5a0a6ba2" providerId="ADAL" clId="{AE79AFF6-1D43-4953-9689-C5CA6AF2B401}" dt="2023-04-14T07:45:10.774" v="1021" actId="20577"/>
          <ac:spMkLst>
            <pc:docMk/>
            <pc:sldMk cId="2393517783" sldId="273"/>
            <ac:spMk id="2" creationId="{348DC0FE-7D77-771A-DAB9-A9EF49B56604}"/>
          </ac:spMkLst>
        </pc:spChg>
        <pc:spChg chg="mod">
          <ac:chgData name="Karjalainen Isto" userId="f653fdac-0e50-4499-93b7-752b5a0a6ba2" providerId="ADAL" clId="{AE79AFF6-1D43-4953-9689-C5CA6AF2B401}" dt="2023-04-14T07:39:01.794" v="997" actId="20577"/>
          <ac:spMkLst>
            <pc:docMk/>
            <pc:sldMk cId="2393517783" sldId="273"/>
            <ac:spMk id="3" creationId="{7DA65B11-3EB6-4D27-E781-A9000262F993}"/>
          </ac:spMkLst>
        </pc:spChg>
      </pc:sldChg>
      <pc:sldChg chg="del">
        <pc:chgData name="Karjalainen Isto" userId="f653fdac-0e50-4499-93b7-752b5a0a6ba2" providerId="ADAL" clId="{AE79AFF6-1D43-4953-9689-C5CA6AF2B401}" dt="2023-04-14T07:07:51.984" v="254" actId="47"/>
        <pc:sldMkLst>
          <pc:docMk/>
          <pc:sldMk cId="3294813118" sldId="282"/>
        </pc:sldMkLst>
      </pc:sldChg>
      <pc:sldChg chg="modSp new del mod">
        <pc:chgData name="Karjalainen Isto" userId="f653fdac-0e50-4499-93b7-752b5a0a6ba2" providerId="ADAL" clId="{AE79AFF6-1D43-4953-9689-C5CA6AF2B401}" dt="2023-04-14T07:07:44.927" v="253" actId="47"/>
        <pc:sldMkLst>
          <pc:docMk/>
          <pc:sldMk cId="1311825542" sldId="283"/>
        </pc:sldMkLst>
        <pc:spChg chg="mod">
          <ac:chgData name="Karjalainen Isto" userId="f653fdac-0e50-4499-93b7-752b5a0a6ba2" providerId="ADAL" clId="{AE79AFF6-1D43-4953-9689-C5CA6AF2B401}" dt="2023-04-14T06:43:30.265" v="34" actId="20577"/>
          <ac:spMkLst>
            <pc:docMk/>
            <pc:sldMk cId="1311825542" sldId="283"/>
            <ac:spMk id="3" creationId="{0F2B3664-0443-D9DE-B856-E38041D192D8}"/>
          </ac:spMkLst>
        </pc:spChg>
        <pc:spChg chg="mod">
          <ac:chgData name="Karjalainen Isto" userId="f653fdac-0e50-4499-93b7-752b5a0a6ba2" providerId="ADAL" clId="{AE79AFF6-1D43-4953-9689-C5CA6AF2B401}" dt="2023-04-14T06:43:06.136" v="2" actId="27636"/>
          <ac:spMkLst>
            <pc:docMk/>
            <pc:sldMk cId="1311825542" sldId="283"/>
            <ac:spMk id="4" creationId="{BC02000E-5BDC-C9AF-A3A3-8430EF5CF63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F8D68-0147-4CFC-9A45-3433103B6446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4EED1-2C5D-4238-A531-96A74AD3DD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480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B2BF1D-00C7-4EFC-9C65-C2011E66C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2A70AFD-B24C-448B-A393-4428E1047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1B0E1B-AB65-427F-A623-6396F896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C65115-76A6-4DD1-ADF1-CAF08F52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F026CA-A315-4E83-8920-7CF59C8F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47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C3E815-DE18-44E8-8A84-0B17F0D0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584898D-BB79-4D8D-AFE9-5D4599D31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168ED7-124B-4967-B1DE-06908E69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F8B4D82-3AD6-44E2-BB72-854ED712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AE97DB-3A3A-402C-B2E0-2E227111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28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06F98FB-469F-477B-BB0A-9C934286F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8F04395-DFEF-46AF-8487-93734F75E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622DE4-7BD9-41C4-85CE-E6BFE69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724559-7FAC-4CDB-BAC4-147C9CCCC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A176A56-C37D-46D2-9305-7ED2FF70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95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63AC88-0E3D-4962-B637-6B4A8D93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3D5482-6877-47D9-BEE0-CF638ABC5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2F542E-849D-4945-8EDD-9279E590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61CAE5-9ECF-4373-B765-27652180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9FED33-4470-428A-B0CB-F362C22E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58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39337D-D84F-4A0B-BC14-ECF5C0CDE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E84D88-0879-4D8D-A308-0E21BEA1E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0A4CAB-292D-43BD-B20A-3316EE24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274787-48E3-423E-BD43-19E2B95D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6C8E75-8858-44CB-B488-020881BF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307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3DCEB1-FBBD-4588-9D65-45EA9D38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4EF63E-3A2D-4F60-A1D1-426B414C3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93EB58-53FA-4679-8E59-ED807C572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BA4CCD3-FCA4-422E-983C-CEDA1AE7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23B041D-FFE3-430E-BBFE-B14EF4E3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DBC111-B520-4637-95AD-EF9A5099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9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726C71-5556-4B27-9B5A-8473D8431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288A088-CDD5-41E0-854D-76EEF0B10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052CF8-C5EC-4ED1-81C9-7EC8A85B2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17438A0-CBE7-4444-BA33-92E855E47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CB1C19B-DBBA-4E82-AB0D-DF3C634CB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C1C28A4-71E5-4687-8EE8-985BFF21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F1DF7A2-EC5E-459E-A5D6-1607BF7B5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A57E9B4-5080-45B8-8B5F-ABAEC342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9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83AC7E-C1EA-45C1-90DB-06FD21E6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99B7DB9-2277-4A22-A1CD-8E58F45E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5CE70AB-AE63-4DCB-91D5-40F010013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9284E87-8B43-4082-B8F3-553D2B15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526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ECF4C29-7EB6-429A-9A4D-9355EDE2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942F11C-5940-4B1C-8869-F6BC9EE3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EAF4AAF-9CCE-4E6D-B342-B6A70D39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28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840889-8669-4236-A638-515365B4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460675-863A-413E-86A8-FCB767170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11FC71A-458B-4BBB-8796-8FB275971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BED3CFE-13F7-4920-BEB1-8CF8AA62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3818D91-FB08-4CEE-8D9F-14B8FC03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05C7D40-60B4-44F1-990B-0BBF456F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50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34A42F-1721-4E0B-9E9E-673B7FF8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8530B2-5D84-4D39-8BCF-2D5569EAC4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0413068-C1D1-478D-912F-DB2E93854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141A450-88F9-47CD-B1BF-FA0BE90EF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BF73610-7B61-4F6B-8C99-7E04C73E8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30C2CB8-0162-4E31-8E98-19AFDC31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994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E07891D-CEBD-461F-945D-A2EBAF20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AE12BB5-7DAA-4BE3-BB49-DBB8532E0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CB5B3B-0949-43E1-9FEA-61F59A462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3F51E-70CF-4128-B680-472228BBE6BC}" type="datetimeFigureOut">
              <a:rPr lang="fi-FI" smtClean="0"/>
              <a:t>14.4.2023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828424-90F6-44DD-A423-6AE4CE9F6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EC881A0-CA43-4311-9428-C762329C4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EEB0-7FC2-46C4-BE61-53C6040BEA9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80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ija.kekalainen@kuopio.fi" TargetMode="External"/><Relationship Id="rId2" Type="http://schemas.openxmlformats.org/officeDocument/2006/relationships/hyperlink" Target="mailto:isto.karjalainen@kuopio.f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ni.piiroinen@siilinjarvi.f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439F3B6F-9D9A-41D9-9DB3-8DCFE3FD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rmAutofit fontScale="90000"/>
          </a:bodyPr>
          <a:lstStyle/>
          <a:p>
            <a:r>
              <a:rPr lang="fi-FI" dirty="0"/>
              <a:t>Työturvallisuuslaki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675E4A5-F408-4140-B5A5-56836E6D9C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1770" y="957610"/>
            <a:ext cx="5181600" cy="525303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fi-FI" sz="3400" dirty="0">
                <a:solidFill>
                  <a:prstClr val="black"/>
                </a:solidFill>
              </a:rPr>
              <a:t>8§ </a:t>
            </a:r>
            <a:r>
              <a:rPr lang="fi-FI" sz="3400" b="1" dirty="0">
                <a:solidFill>
                  <a:prstClr val="black"/>
                </a:solidFill>
              </a:rPr>
              <a:t>Työnantajan yleinen huolehtimisvelvoite</a:t>
            </a:r>
          </a:p>
          <a:p>
            <a:pPr marL="0" lvl="0" indent="0">
              <a:buNone/>
            </a:pPr>
            <a:r>
              <a:rPr lang="fi-FI" sz="3400" dirty="0">
                <a:solidFill>
                  <a:prstClr val="black"/>
                </a:solidFill>
              </a:rPr>
              <a:t>Työnantaja on tarpeellisilla toimenpiteillä velvollinen huolehtimaan työntekijöiden turvallisuudesta ja terveydestä työssä. Tässä tarkoituksessa työnantajan on otettava huomioon työhön, työolosuhteisiin ja muuhun työympäristöön samoin kuin työntekijän henkilökohtaisiin edellytyksiin liittyvät seikat.</a:t>
            </a:r>
          </a:p>
          <a:p>
            <a:pPr marL="0" lvl="0" indent="0">
              <a:buNone/>
            </a:pPr>
            <a:r>
              <a:rPr lang="fi-FI" sz="3400" dirty="0">
                <a:solidFill>
                  <a:prstClr val="black"/>
                </a:solidFill>
              </a:rPr>
              <a:t>…Työnantajan on jatkuvasti tarkkailtava työympäristöä, työyhteisön tilaa ja työtapojen turvallisuutta. Työnantajan on myös tarkkailtava toteutettujen toimenpiteiden vaikutusta työn turvallisuuteen ja terveellisyyteen. </a:t>
            </a:r>
          </a:p>
          <a:p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1AADD6F-490C-429E-9E89-9CA0DA37A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957610"/>
            <a:ext cx="5755106" cy="55352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3600" dirty="0"/>
              <a:t>25§</a:t>
            </a:r>
            <a:r>
              <a:rPr lang="fi-FI" sz="3600" b="1" dirty="0"/>
              <a:t>Työn kuormitustekijöiden välttäminen ja vähentäminen</a:t>
            </a:r>
          </a:p>
          <a:p>
            <a:pPr marL="0" indent="0">
              <a:buNone/>
            </a:pPr>
            <a:r>
              <a:rPr lang="fi-FI" sz="3600" dirty="0"/>
              <a:t>Jos työntekijän todetaan työssään kuormittuvan hänen terveyttään vaarantavalla tavalla, työnantajan on asiasta tiedon saatuaan käytettävissään olevin keinoin ryhdyttävä toimiin kuormitustekijöiden selvittämiseksi sekä vaaran välttämiseksi tai vähentämiseksi.</a:t>
            </a:r>
          </a:p>
          <a:p>
            <a:pPr marL="0" indent="0">
              <a:buNone/>
            </a:pPr>
            <a:endParaRPr lang="fi-FI" sz="3600" dirty="0"/>
          </a:p>
          <a:p>
            <a:pPr marL="0" indent="0">
              <a:buNone/>
            </a:pPr>
            <a:r>
              <a:rPr lang="fi-FI" sz="3600" b="1" dirty="0"/>
              <a:t>Lakimuutos 1.6.2023</a:t>
            </a:r>
          </a:p>
          <a:p>
            <a:r>
              <a:rPr lang="fi-FI" sz="3600" dirty="0"/>
              <a:t>Haitallinen kuormitus voi olla myös psykososiaalista </a:t>
            </a:r>
          </a:p>
          <a:p>
            <a:r>
              <a:rPr lang="fi-FI" sz="3600" dirty="0"/>
              <a:t>Korostetaan yksilöllisiä työsuojelu-toimenpiteitä</a:t>
            </a:r>
          </a:p>
          <a:p>
            <a:pPr lvl="1"/>
            <a:r>
              <a:rPr lang="fi-FI" sz="2500" dirty="0"/>
              <a:t>Yli 55 vuotiaat ja äsken synnyttäneet mainittu erikseen</a:t>
            </a:r>
          </a:p>
        </p:txBody>
      </p:sp>
    </p:spTree>
    <p:extLst>
      <p:ext uri="{BB962C8B-B14F-4D97-AF65-F5344CB8AC3E}">
        <p14:creationId xmlns:p14="http://schemas.microsoft.com/office/powerpoint/2010/main" val="411634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B4165793-56D0-6B5D-6F4C-C324AC74E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921261"/>
          </a:xfrm>
        </p:spPr>
        <p:txBody>
          <a:bodyPr>
            <a:normAutofit fontScale="90000"/>
          </a:bodyPr>
          <a:lstStyle/>
          <a:p>
            <a:r>
              <a:rPr lang="fi-FI" dirty="0"/>
              <a:t>Työsuojeluvaltuutetun tehtävät</a:t>
            </a:r>
            <a:br>
              <a:rPr lang="fi-FI" dirty="0"/>
            </a:b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4B5E2EF-503D-6252-E153-8BE782FEE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Työsuojeluvaltuutettu</a:t>
            </a:r>
            <a:r>
              <a:rPr lang="fi-FI" u="sng" dirty="0"/>
              <a:t> edustaa </a:t>
            </a:r>
            <a:r>
              <a:rPr lang="fi-FI" dirty="0"/>
              <a:t>työpaikan työntekijöitä käsiteltäessä 26 §:ssä tarkoitettuja asioita yhteistoiminnassa työnantajan kanssa ja suhteessa työsuojeluviranomaisiin. Tämän lisäksi työsuojeluvaltuutetun tehtävänä on oma-aloitteisesti </a:t>
            </a:r>
            <a:r>
              <a:rPr lang="fi-FI" u="sng" dirty="0"/>
              <a:t>perehtyä</a:t>
            </a:r>
            <a:r>
              <a:rPr lang="fi-FI" dirty="0"/>
              <a:t> työpaikkansa työympäristöön ja työyhteisön tilaan liittyviin työntekijöiden turvallisuuteen ja terveyteen vaikuttaviin asioihin sekä työsuojelusäännöksiin. Samoin hänen tulee </a:t>
            </a:r>
            <a:r>
              <a:rPr lang="fi-FI" u="sng" dirty="0"/>
              <a:t> </a:t>
            </a:r>
            <a:r>
              <a:rPr lang="fi-FI" dirty="0"/>
              <a:t> työsuojelua koskeviin tarkastuksiin ja asiantuntijan tutkimuksiin, jos tämä tai työsuojeluviranomainen katsoo tutkimukseen osallistumisen tarpeelliseksi. Työsuojeluvaltuutetun tulee myös osaltaan </a:t>
            </a:r>
            <a:r>
              <a:rPr lang="fi-FI" u="sng" dirty="0"/>
              <a:t>kiinnittää</a:t>
            </a:r>
            <a:r>
              <a:rPr lang="fi-FI" dirty="0"/>
              <a:t> edustamiensa työntekijöiden </a:t>
            </a:r>
            <a:r>
              <a:rPr lang="fi-FI" u="sng" dirty="0"/>
              <a:t>huomiota</a:t>
            </a:r>
            <a:r>
              <a:rPr lang="fi-FI" dirty="0"/>
              <a:t> työn turvallisuutta ja terveellisyyttä edistäviin seikkoihin.</a:t>
            </a:r>
          </a:p>
          <a:p>
            <a:pPr marL="0" indent="0" algn="r">
              <a:buNone/>
            </a:pPr>
            <a:r>
              <a:rPr lang="fi-FI" sz="1700" dirty="0"/>
              <a:t>Laki työsuojelun valvonnasta ja työpaikan työsuojeluyhteistoiminnasta 31 § (20.1.2006/44)</a:t>
            </a:r>
          </a:p>
        </p:txBody>
      </p:sp>
    </p:spTree>
    <p:extLst>
      <p:ext uri="{BB962C8B-B14F-4D97-AF65-F5344CB8AC3E}">
        <p14:creationId xmlns:p14="http://schemas.microsoft.com/office/powerpoint/2010/main" val="162568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4F8A76-9BB1-A5EB-E0CB-23C7821E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Ota yhteyttä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33508B-B311-5D0F-47A2-8AE35C722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Isto Karjalainen	</a:t>
            </a:r>
            <a:r>
              <a:rPr lang="fi-FI" dirty="0">
                <a:hlinkClick r:id="rId2"/>
              </a:rPr>
              <a:t>isto.karjalainen@kuopio.fi</a:t>
            </a:r>
            <a:r>
              <a:rPr lang="fi-FI" dirty="0"/>
              <a:t>	044 7184020</a:t>
            </a:r>
          </a:p>
          <a:p>
            <a:endParaRPr lang="fi-FI" dirty="0"/>
          </a:p>
          <a:p>
            <a:r>
              <a:rPr lang="fi-FI" dirty="0"/>
              <a:t>Saija Kekäläinen	</a:t>
            </a:r>
            <a:r>
              <a:rPr lang="fi-FI" dirty="0">
                <a:hlinkClick r:id="rId3"/>
              </a:rPr>
              <a:t>saija.kekalainen@kuopio.fi</a:t>
            </a:r>
            <a:r>
              <a:rPr lang="fi-FI" dirty="0"/>
              <a:t>	044 718 4062</a:t>
            </a:r>
          </a:p>
          <a:p>
            <a:endParaRPr lang="fi-FI" dirty="0"/>
          </a:p>
          <a:p>
            <a:r>
              <a:rPr lang="fi-FI" dirty="0"/>
              <a:t>Jani Piiroinen 	</a:t>
            </a:r>
            <a:r>
              <a:rPr lang="fi-FI" dirty="0">
                <a:hlinkClick r:id="rId4"/>
              </a:rPr>
              <a:t>jani.piiroinen@siilinjarvi.fi</a:t>
            </a:r>
            <a:r>
              <a:rPr lang="fi-FI" dirty="0"/>
              <a:t>	044 740 1200</a:t>
            </a:r>
          </a:p>
        </p:txBody>
      </p:sp>
    </p:spTree>
    <p:extLst>
      <p:ext uri="{BB962C8B-B14F-4D97-AF65-F5344CB8AC3E}">
        <p14:creationId xmlns:p14="http://schemas.microsoft.com/office/powerpoint/2010/main" val="993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8DC0FE-7D77-771A-DAB9-A9EF49B5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Onhan kaikilla / </a:t>
            </a:r>
            <a:r>
              <a:rPr lang="fi-FI"/>
              <a:t>Kysy kaverilta onko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A65B11-3EB6-4D27-E781-A9000262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Voimia huolehtia omasta jaksamisesta</a:t>
            </a:r>
          </a:p>
          <a:p>
            <a:r>
              <a:rPr lang="fi-FI" dirty="0"/>
              <a:t>Rohkeutta ottaa vaikeitakin asioita puheeksi</a:t>
            </a:r>
          </a:p>
          <a:p>
            <a:r>
              <a:rPr lang="fi-FI" dirty="0"/>
              <a:t>Aikaa yhteiseen keskusteluun työn kehittämisestä</a:t>
            </a:r>
          </a:p>
          <a:p>
            <a:r>
              <a:rPr lang="fi-FI" dirty="0"/>
              <a:t>Mahdollisuus ottaa pieniäkin työhön liittyviä muutoksia kokeiluun</a:t>
            </a:r>
          </a:p>
          <a:p>
            <a:r>
              <a:rPr lang="fi-FI" dirty="0"/>
              <a:t>Innostusta kehittää itseään</a:t>
            </a:r>
          </a:p>
          <a:p>
            <a:r>
              <a:rPr lang="fi-FI" dirty="0"/>
              <a:t>Tunne, että tulee kuulluksi</a:t>
            </a:r>
          </a:p>
          <a:p>
            <a:r>
              <a:rPr lang="fi-FI" dirty="0"/>
              <a:t>Turvallinen olo olla ihan omana itsenään työpaikalla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351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FABE52F94C084BAE72F37DA6CFB9C1" ma:contentTypeVersion="13" ma:contentTypeDescription="Luo uusi asiakirja." ma:contentTypeScope="" ma:versionID="2a80ad080f26308cb1d515c6dea9d310">
  <xsd:schema xmlns:xsd="http://www.w3.org/2001/XMLSchema" xmlns:xs="http://www.w3.org/2001/XMLSchema" xmlns:p="http://schemas.microsoft.com/office/2006/metadata/properties" xmlns:ns1="http://schemas.microsoft.com/sharepoint/v3" xmlns:ns3="f69bba8d-8be0-4cf5-8a06-27465fb72784" xmlns:ns4="cb51b0cb-9d34-4180-b72a-49dbe5cb8e6a" targetNamespace="http://schemas.microsoft.com/office/2006/metadata/properties" ma:root="true" ma:fieldsID="331f34a4a3ed04b6e661a2e8cd3b1f9c" ns1:_="" ns3:_="" ns4:_="">
    <xsd:import namespace="http://schemas.microsoft.com/sharepoint/v3"/>
    <xsd:import namespace="f69bba8d-8be0-4cf5-8a06-27465fb72784"/>
    <xsd:import namespace="cb51b0cb-9d34-4180-b72a-49dbe5cb8e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bba8d-8be0-4cf5-8a06-27465fb727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1b0cb-9d34-4180-b72a-49dbe5cb8e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6041FB-6B15-430A-9685-BFD909D54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9bba8d-8be0-4cf5-8a06-27465fb72784"/>
    <ds:schemaRef ds:uri="cb51b0cb-9d34-4180-b72a-49dbe5cb8e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D6D3D3-D7CC-43D0-ABE4-188F095745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56AC94-4B5B-4AF6-9E6B-FE91C1352677}">
  <ds:schemaRefs>
    <ds:schemaRef ds:uri="http://schemas.openxmlformats.org/package/2006/metadata/core-properties"/>
    <ds:schemaRef ds:uri="http://schemas.microsoft.com/office/2006/documentManagement/types"/>
    <ds:schemaRef ds:uri="cb51b0cb-9d34-4180-b72a-49dbe5cb8e6a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terms/"/>
    <ds:schemaRef ds:uri="f69bba8d-8be0-4cf5-8a06-27465fb727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289</Words>
  <Application>Microsoft Office PowerPoint</Application>
  <PresentationFormat>Laajakuva</PresentationFormat>
  <Paragraphs>28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Työturvallisuuslaki</vt:lpstr>
      <vt:lpstr>Työsuojeluvaltuutetun tehtävät </vt:lpstr>
      <vt:lpstr>Ota yhteyttä</vt:lpstr>
      <vt:lpstr>Onhan kaikilla / Kysy kaverilta onko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Karjalainen Isto</dc:creator>
  <cp:lastModifiedBy>Karjalainen Isto</cp:lastModifiedBy>
  <cp:revision>9</cp:revision>
  <dcterms:created xsi:type="dcterms:W3CDTF">2022-04-03T14:57:20Z</dcterms:created>
  <dcterms:modified xsi:type="dcterms:W3CDTF">2023-04-14T07:45:19Z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0x0101004EFABE52F94C084BAE72F37DA6CFB9C1</vt:lpwstr>
  </property>
</Properties>
</file>