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58" r:id="rId3"/>
    <p:sldId id="260" r:id="rId4"/>
    <p:sldId id="279" r:id="rId5"/>
    <p:sldId id="280" r:id="rId6"/>
    <p:sldId id="261" r:id="rId7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300">
          <p15:clr>
            <a:srgbClr val="A4A3A4"/>
          </p15:clr>
        </p15:guide>
        <p15:guide id="6" orient="horz" pos="1117">
          <p15:clr>
            <a:srgbClr val="A4A3A4"/>
          </p15:clr>
        </p15:guide>
        <p15:guide id="7" pos="302">
          <p15:clr>
            <a:srgbClr val="A4A3A4"/>
          </p15:clr>
        </p15:guide>
        <p15:guide id="9" pos="7378" userDrawn="1">
          <p15:clr>
            <a:srgbClr val="A4A3A4"/>
          </p15:clr>
        </p15:guide>
        <p15:guide id="10" pos="665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A5B"/>
    <a:srgbClr val="00295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9" autoAdjust="0"/>
    <p:restoredTop sz="94607" autoAdjust="0"/>
  </p:normalViewPr>
  <p:slideViewPr>
    <p:cSldViewPr showGuides="1">
      <p:cViewPr varScale="1">
        <p:scale>
          <a:sx n="78" d="100"/>
          <a:sy n="78" d="100"/>
        </p:scale>
        <p:origin x="120" y="732"/>
      </p:cViewPr>
      <p:guideLst>
        <p:guide orient="horz" pos="2160"/>
        <p:guide orient="horz" pos="3884"/>
        <p:guide orient="horz" pos="300"/>
        <p:guide orient="horz" pos="1117"/>
        <p:guide pos="302"/>
        <p:guide pos="7378"/>
        <p:guide pos="665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5808B-E55E-495E-AD4D-B469E5CD22EF}" type="datetimeFigureOut">
              <a:rPr lang="fi-FI" sz="800" smtClean="0"/>
              <a:t>22.1.2024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AF4E2-CB80-489C-B09B-4F5EEF4552BF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579175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4BDF7DAC-3845-4961-8DB5-52D3C261C68E}" type="datetimeFigureOut">
              <a:rPr lang="fi-FI" smtClean="0"/>
              <a:pPr/>
              <a:t>22.1.2024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DA2CDBA3-8E53-4B38-8A28-94E4F9D9260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82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7FC8AB4-BAF4-4D42-8872-AFDC24CCDD75}" type="datetime1">
              <a:rPr lang="fi-FI" smtClean="0"/>
              <a:t>22.1.2024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1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2" name="Rectangle 21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7843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CE15D4-FA64-420B-9AFA-D27A5DC99D4A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57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3444F-85E1-4DC9-8EA2-A919F80CF21D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460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174A7B-F398-422A-9274-A7A0A77AE029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542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4896296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A6F59-3B3E-4434-8A80-1A363BC70A00}" type="datetime1">
              <a:rPr lang="fi-FI" smtClean="0"/>
              <a:t>22.1.2024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23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4" y="1773238"/>
            <a:ext cx="460895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489629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8048" y="1773238"/>
            <a:ext cx="460826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4896297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582CA-7D08-4C64-A2BA-A286A40F9810}" type="datetime1">
              <a:rPr lang="fi-FI" smtClean="0"/>
              <a:t>22.1.2024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8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5" y="1773238"/>
            <a:ext cx="1036954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1065688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341A2-48E2-4BFE-BD0D-9B7D2B6441E4}" type="datetime1">
              <a:rPr lang="fi-FI" smtClean="0"/>
              <a:t>22.1.2024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022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72CC-29C7-4312-AA7D-FC0D130E2651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3024287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67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345362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5881-BBB2-4666-A10D-F4C42740CE29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9427" y="1773238"/>
            <a:ext cx="3024286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366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3183C9-4B92-47A3-9B0C-4F7FFD5778B3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9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6481317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674" y="0"/>
            <a:ext cx="4460326" cy="6669360"/>
          </a:xfrm>
          <a:custGeom>
            <a:avLst/>
            <a:gdLst/>
            <a:ahLst/>
            <a:cxnLst/>
            <a:rect l="l" t="t" r="r" b="b"/>
            <a:pathLst>
              <a:path w="4460326" h="6669360">
                <a:moveTo>
                  <a:pt x="1820710" y="0"/>
                </a:moveTo>
                <a:lnTo>
                  <a:pt x="4460326" y="0"/>
                </a:lnTo>
                <a:lnTo>
                  <a:pt x="4460326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424" y="6381328"/>
            <a:ext cx="798984" cy="216471"/>
          </a:xfrm>
        </p:spPr>
        <p:txBody>
          <a:bodyPr/>
          <a:lstStyle>
            <a:lvl1pPr algn="l">
              <a:defRPr/>
            </a:lvl1pPr>
          </a:lstStyle>
          <a:p>
            <a:fld id="{D172078D-D4CF-4F8B-89D4-683D8E317D99}" type="datetime1">
              <a:rPr lang="fi-FI" smtClean="0"/>
              <a:t>22.1.2024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81328"/>
            <a:ext cx="4392488" cy="216471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425" y="6381551"/>
            <a:ext cx="431999" cy="215801"/>
          </a:xfrm>
        </p:spPr>
        <p:txBody>
          <a:bodyPr/>
          <a:lstStyle>
            <a:lvl1pPr algn="l">
              <a:defRPr/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2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9AA285B-F5FB-48E8-9E8F-9D20CFE3E443}" type="datetime1">
              <a:rPr lang="fi-FI" smtClean="0"/>
              <a:t>22.1.2024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739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6703-07DF-4528-8F0F-740BB826187F}" type="datetime1">
              <a:rPr lang="fi-FI" smtClean="0"/>
              <a:t>22.1.2024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240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240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72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4B8D-95FF-4589-9B9A-3A6306CC07E9}" type="datetime1">
              <a:rPr lang="fi-FI" smtClean="0"/>
              <a:t>22.1.2024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56588" y="1773237"/>
            <a:ext cx="3455987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66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344767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0EBD-CCAD-42A7-BEF7-F6A4385AEC96}" type="datetime1">
              <a:rPr lang="fi-FI" smtClean="0"/>
              <a:t>22.1.2024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3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70593-6CFC-4FA8-9168-1F36779AADF9}" type="datetime1">
              <a:rPr lang="fi-FI" smtClean="0"/>
              <a:t>22.1.2024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6240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256240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408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F5A953-C7A8-4DC0-B83F-3DF5D37EDE88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65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30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9941DD-DFFB-4F5E-804F-172516824F1B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2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2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2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accent2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7609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68543-CE59-49F8-867C-8A3FBAAD7A9F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57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14E90D-FE23-4FB2-9E95-A78C890E1071}" type="datetime1">
              <a:rPr lang="fi-FI" smtClean="0"/>
              <a:t>22.1.2024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984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BE958-3B47-436D-8DD1-2D5CAB1F4512}" type="datetime1">
              <a:rPr lang="fi-FI" smtClean="0"/>
              <a:t>22.1.2024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99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0CBC3C4-7E9F-4D5C-9AE6-9858016C1106}" type="datetime1">
              <a:rPr lang="fi-FI" smtClean="0"/>
              <a:t>22.1.2024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3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4" name="Rectangle 23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73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03B9F0-AC92-4F95-88F1-368CC87E5C5E}" type="datetime1">
              <a:rPr lang="fi-FI" smtClean="0"/>
              <a:t>22.1.2024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2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40458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35665-A412-4858-82BF-B092FC41CFF7}" type="datetime1">
              <a:rPr lang="fi-FI" smtClean="0"/>
              <a:t>22.1.2024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63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990C-8331-4DA1-97FF-1E3F516B1243}" type="datetime1">
              <a:rPr lang="fi-FI" smtClean="0"/>
              <a:t>22.1.2024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10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31D3040-EC68-41B6-B426-75D972819FB0}" type="datetime1">
              <a:rPr lang="fi-FI" smtClean="0"/>
              <a:t>22.1.2024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3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ra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562767B-731B-4464-9ABA-9ADF7EB493B6}" type="datetime1">
              <a:rPr lang="fi-FI" smtClean="0"/>
              <a:t>22.1.2024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75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B8B2A89-1602-4E9D-8AE2-C3B623ABF8B4}" type="datetime1">
              <a:rPr lang="fi-FI" smtClean="0"/>
              <a:t>22.1.2024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218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o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2BBFBBC-9947-494E-8801-827AD1579B09}" type="datetime1">
              <a:rPr lang="fi-FI" smtClean="0"/>
              <a:t>22.1.2024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tx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78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435E05-882E-487F-8F92-FA8A4A13627E}" type="datetime1">
              <a:rPr lang="fi-FI" smtClean="0"/>
              <a:t>22.1.2024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tx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95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73239"/>
            <a:ext cx="11229363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43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5DB4A7-9188-4095-84E1-E1DCB0ECE150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9284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FC9E98-C3B4-4609-BD80-85D9B3F8898B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40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303AC-00DE-4A76-B195-7695749E5363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08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38" y="1773239"/>
            <a:ext cx="11233150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09E99790-A5AA-4C9F-86E4-F2AE5C5929B8}" type="datetime1">
              <a:rPr lang="fi-FI" smtClean="0"/>
              <a:t>22.1.2024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(c)" hidden="1"/>
          <p:cNvSpPr txBox="1"/>
          <p:nvPr userDrawn="1"/>
        </p:nvSpPr>
        <p:spPr>
          <a:xfrm>
            <a:off x="12031551" y="6877509"/>
            <a:ext cx="15709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jyo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7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74" r:id="rId6"/>
    <p:sldLayoutId id="2147483663" r:id="rId7"/>
    <p:sldLayoutId id="2147483651" r:id="rId8"/>
    <p:sldLayoutId id="2147483664" r:id="rId9"/>
    <p:sldLayoutId id="2147483667" r:id="rId10"/>
    <p:sldLayoutId id="2147483665" r:id="rId11"/>
    <p:sldLayoutId id="2147483666" r:id="rId12"/>
    <p:sldLayoutId id="2147483652" r:id="rId13"/>
    <p:sldLayoutId id="2147483653" r:id="rId14"/>
    <p:sldLayoutId id="2147483668" r:id="rId15"/>
    <p:sldLayoutId id="2147483670" r:id="rId16"/>
    <p:sldLayoutId id="2147483671" r:id="rId17"/>
    <p:sldLayoutId id="2147483672" r:id="rId18"/>
    <p:sldLayoutId id="2147483673" r:id="rId19"/>
    <p:sldLayoutId id="2147483669" r:id="rId20"/>
    <p:sldLayoutId id="2147483690" r:id="rId21"/>
    <p:sldLayoutId id="2147483691" r:id="rId22"/>
    <p:sldLayoutId id="2147483692" r:id="rId23"/>
    <p:sldLayoutId id="2147483683" r:id="rId24"/>
    <p:sldLayoutId id="2147483682" r:id="rId25"/>
    <p:sldLayoutId id="2147483684" r:id="rId26"/>
    <p:sldLayoutId id="2147483685" r:id="rId27"/>
    <p:sldLayoutId id="2147483679" r:id="rId28"/>
    <p:sldLayoutId id="2147483680" r:id="rId29"/>
    <p:sldLayoutId id="2147483681" r:id="rId30"/>
    <p:sldLayoutId id="2147483654" r:id="rId31"/>
    <p:sldLayoutId id="2147483655" r:id="rId32"/>
    <p:sldLayoutId id="2147483687" r:id="rId33"/>
    <p:sldLayoutId id="2147483689" r:id="rId34"/>
    <p:sldLayoutId id="2147483686" r:id="rId35"/>
    <p:sldLayoutId id="2147483688" r:id="rId3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8DF0E-79CC-4AD4-9282-BDA748660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KTKP020 Kasvatus, yhteiskunta ja muutos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6DCE36-DFEA-49B5-9C94-1C08F4DFCF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Opehuone 3</a:t>
            </a:r>
          </a:p>
          <a:p>
            <a:r>
              <a:rPr lang="fi-FI" dirty="0"/>
              <a:t>22.1.2024</a:t>
            </a:r>
          </a:p>
          <a:p>
            <a:r>
              <a:rPr lang="fi-FI" dirty="0"/>
              <a:t>Matti Itkonen / Mikko Hiljanen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3BD7A-A09F-4D82-B119-CE3709359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8AB4-BAF4-4D42-8872-AFDC24CCDD75}" type="datetime1">
              <a:rPr lang="fi-FI" smtClean="0"/>
              <a:t>22.1.2024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F42CC-ED38-43FF-9EA2-1EE00D9D7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9D064-1A71-4202-B860-A7740089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7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444F-85E1-4DC9-8EA2-A919F80CF21D}" type="datetime1">
              <a:rPr lang="fi-FI" smtClean="0"/>
              <a:t>22.1.2024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Kuvien kertomaa</a:t>
            </a:r>
            <a:br>
              <a:rPr lang="fi-FI" dirty="0"/>
            </a:br>
            <a:endParaRPr lang="fi-FI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9787" y="2996952"/>
            <a:ext cx="4319587" cy="2015802"/>
          </a:xfrm>
        </p:spPr>
        <p:txBody>
          <a:bodyPr/>
          <a:lstStyle/>
          <a:p>
            <a:r>
              <a:rPr lang="fi-FI" dirty="0"/>
              <a:t>Valitse puhelimestasi kuva, joka on itsellesi merkityksellinen ja tuo sinusta ilmi jotakin sellaista, minkä haluat kertoa muille.</a:t>
            </a:r>
          </a:p>
          <a:p>
            <a:endParaRPr lang="fi-FI" dirty="0"/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E46D92EC-BCC3-0127-A7DA-D8C00FADEC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054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83432" y="2025750"/>
            <a:ext cx="9433048" cy="1223714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Käsiksi käsitteisiin – kotitehtävän purku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425" y="1412776"/>
            <a:ext cx="11229363" cy="5184576"/>
          </a:xfrm>
        </p:spPr>
        <p:txBody>
          <a:bodyPr/>
          <a:lstStyle/>
          <a:p>
            <a:r>
              <a:rPr lang="fi-FI" sz="1600" dirty="0"/>
              <a:t>Jakautukaa 3-4 henkilön pienryhmiin.</a:t>
            </a:r>
          </a:p>
          <a:p>
            <a:r>
              <a:rPr lang="fi-FI" sz="1600" dirty="0"/>
              <a:t>Kukin pienryhmä valitsee kaksi itseään kiinnostavaa käsitettä alla olevista:</a:t>
            </a:r>
            <a:endParaRPr lang="fi-FI" dirty="0"/>
          </a:p>
          <a:p>
            <a:pPr marL="269875" lvl="1" indent="0">
              <a:buNone/>
            </a:pPr>
            <a:r>
              <a:rPr lang="fi-FI" dirty="0"/>
              <a:t>	Sosiaaliset rakenteet 			Organisaatio		Arvot ja moraali</a:t>
            </a:r>
          </a:p>
          <a:p>
            <a:pPr marL="269875" lvl="1" indent="0">
              <a:buNone/>
            </a:pPr>
            <a:r>
              <a:rPr lang="fi-FI" dirty="0"/>
              <a:t>	Valta ja sosiaalinen kerrostuneisuus		Sosialisaatio 		Yksilö</a:t>
            </a:r>
          </a:p>
          <a:p>
            <a:pPr marL="269875" lvl="1" indent="0">
              <a:buNone/>
            </a:pPr>
            <a:r>
              <a:rPr lang="fi-FI" dirty="0"/>
              <a:t>	Yhteisö					Yhteiskunta		Ryhmä</a:t>
            </a:r>
          </a:p>
          <a:p>
            <a:r>
              <a:rPr lang="fi-FI" sz="1600" dirty="0"/>
              <a:t>Keskustelkaa ja kirjatkaa muistiin</a:t>
            </a:r>
          </a:p>
          <a:p>
            <a:pPr lvl="1"/>
            <a:r>
              <a:rPr lang="fi-FI" sz="1600" dirty="0"/>
              <a:t>Miten ymmärrätte kyseiset käsitteet (luettuanne Kasvatussosiologia-kirjan määrittelyt)?</a:t>
            </a:r>
          </a:p>
          <a:p>
            <a:pPr lvl="2"/>
            <a:r>
              <a:rPr lang="fi-FI" sz="1600" dirty="0"/>
              <a:t>Määritelkää käsitettä muistiinpanoihinne.</a:t>
            </a:r>
            <a:endParaRPr lang="fi-FI" sz="1600" dirty="0">
              <a:latin typeface="Lato" panose="020F0502020204030203" pitchFamily="34" charset="0"/>
            </a:endParaRPr>
          </a:p>
          <a:p>
            <a:pPr lvl="1"/>
            <a:r>
              <a:rPr lang="fi-FI" sz="1600" dirty="0"/>
              <a:t>Keskustelkaa, miten käsitteiden ymmärtäminen lisää asiantuntemustanne kasvatusalalla.</a:t>
            </a:r>
          </a:p>
          <a:p>
            <a:pPr lvl="2"/>
            <a:r>
              <a:rPr lang="fi-FI" sz="1600" dirty="0"/>
              <a:t>Miten selitätte käsitteiden avulla valitsemianne koulussa ja/tai kasvatukseen alalla näkyviä yhteiskunnallisia ilmiöitä (esim. maahanmuuttajataustaiset oppilaat, PISA-tulosten lasku, inkluusio, köyhyys, alueellinen epätasa-arvo, mielenterveysongelmat, työttömyys)? Koettakaa käyttää mahdollisimman useaa käsitettä/näkökulmaa.</a:t>
            </a:r>
          </a:p>
          <a:p>
            <a:pPr lvl="2"/>
            <a:r>
              <a:rPr lang="fi-FI" sz="1600" dirty="0"/>
              <a:t>Valmistautukaa kuvaamaan keskustelujanne koko opehuoneelle.</a:t>
            </a:r>
            <a:endParaRPr lang="fi-FI" sz="1400" dirty="0"/>
          </a:p>
          <a:p>
            <a:pPr lvl="1"/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3</a:t>
            </a:fld>
            <a:endParaRPr lang="fi-FI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4597B65E-C038-964E-AEA5-8284B6332D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627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9E98-C3B4-4609-BD80-85D9B3F8898B}" type="datetime1">
              <a:rPr lang="fi-FI" smtClean="0"/>
              <a:t>22.1.2024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Normeja rikkomaan</a:t>
            </a:r>
          </a:p>
        </p:txBody>
      </p:sp>
    </p:spTree>
    <p:extLst>
      <p:ext uri="{BB962C8B-B14F-4D97-AF65-F5344CB8AC3E}">
        <p14:creationId xmlns:p14="http://schemas.microsoft.com/office/powerpoint/2010/main" val="268393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normit ovat?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Keskustelkaa ryhmissä</a:t>
            </a:r>
          </a:p>
          <a:p>
            <a:pPr lvl="1"/>
            <a:r>
              <a:rPr lang="fi-FI" dirty="0"/>
              <a:t>Mitä normit ovat ja minkälaisia erilaisia normeja on olemassa (virallinen/epävirallinen, sosiaalinen/kulttuurinen, yhteiskunnan/yhteisön)?</a:t>
            </a:r>
          </a:p>
          <a:p>
            <a:pPr lvl="1"/>
            <a:r>
              <a:rPr lang="fi-FI" dirty="0"/>
              <a:t>Miten niitä säädellään (erityisesti epävirallisia normeja, joita ei sanktioida lainsäädännön pohjalta) - rangaistus/palkkio?</a:t>
            </a:r>
          </a:p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044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Norminrikkomistehtävä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368" y="1412776"/>
            <a:ext cx="11229363" cy="4392612"/>
          </a:xfrm>
        </p:spPr>
        <p:txBody>
          <a:bodyPr/>
          <a:lstStyle/>
          <a:p>
            <a:r>
              <a:rPr lang="fi-FI" dirty="0"/>
              <a:t>Tehtävänanto:</a:t>
            </a:r>
          </a:p>
          <a:p>
            <a:pPr lvl="1"/>
            <a:r>
              <a:rPr lang="fi-FI" dirty="0"/>
              <a:t>Rikkokaa pienryhmissä jotain sosiaalista normia (ilman että rikotte lakia; muistakaa mahdolliset koronarajoitukset).</a:t>
            </a:r>
          </a:p>
          <a:p>
            <a:pPr lvl="1"/>
            <a:r>
              <a:rPr lang="fi-FI" dirty="0"/>
              <a:t>Tuottakaa rikkomuksesta kuvaus, jossa luonnehditte itse rikkomusta (mitä teitte?) ja normin rikkomisen taustalla olevaa ideaa (miksi teitte?) sekä sitä, millaisia ajatuksia/tuntemuksia rikkominen herätti.</a:t>
            </a:r>
          </a:p>
          <a:p>
            <a:pPr lvl="2"/>
            <a:r>
              <a:rPr lang="fi-FI" dirty="0"/>
              <a:t>Palauttakaa tuotos opehuoneen Peda.net-sivulla olevaan palautuskansioon ensi maanantaihin, 29.1., klo 12:een mennessä. Valmistautukaa esittelemään tuotoksenne muulle ryhmälle ensi viikon tapaamisessa.</a:t>
            </a:r>
          </a:p>
          <a:p>
            <a:endParaRPr lang="fi-FI" dirty="0"/>
          </a:p>
          <a:p>
            <a:r>
              <a:rPr lang="fi-FI" dirty="0"/>
              <a:t>Norminrikkomistehtävässä keskeistä on normien saaminen näkyviksi niitä rikkomalla (niiden sitovuuden ymmärtäminen vrt. ensimmäinen suurryhmätapaaminen). </a:t>
            </a:r>
          </a:p>
          <a:p>
            <a:pPr lvl="1"/>
            <a:r>
              <a:rPr lang="fi-FI" dirty="0"/>
              <a:t>Tästä syystä teidän on rikottava sellaisia normeja, joiden rikkomisesta tulee ”todellinen” kokemus altavastaajana olemisesta -&gt; jos halutaan muuttaa koulua tai yhteiskuntaa, niin joudutaan </a:t>
            </a:r>
            <a:r>
              <a:rPr lang="fi-FI" dirty="0" err="1"/>
              <a:t>kasvotuksin</a:t>
            </a:r>
            <a:r>
              <a:rPr lang="fi-FI" dirty="0"/>
              <a:t> tämän aseman kanssa.</a:t>
            </a:r>
          </a:p>
          <a:p>
            <a:pPr lvl="1"/>
            <a:endParaRPr lang="fi-FI" dirty="0"/>
          </a:p>
          <a:p>
            <a:pPr lvl="1"/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22.1.2024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649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O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.potx" id="{0DFE65F5-F1E1-403F-8A93-29D28E6C8532}" vid="{5D28690B-7111-41DF-9F1C-51C9F5A3512A}"/>
    </a:ext>
  </a:extLst>
</a:theme>
</file>

<file path=ppt/theme/theme2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 JYU Template</Template>
  <TotalTime>474</TotalTime>
  <Words>377</Words>
  <Application>Microsoft Office PowerPoint</Application>
  <PresentationFormat>Laajakuva</PresentationFormat>
  <Paragraphs>49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1" baseType="lpstr">
      <vt:lpstr>Aleo</vt:lpstr>
      <vt:lpstr>Lato</vt:lpstr>
      <vt:lpstr>Lato Black</vt:lpstr>
      <vt:lpstr>Wingdings</vt:lpstr>
      <vt:lpstr>JYO</vt:lpstr>
      <vt:lpstr>KTKP020 Kasvatus, yhteiskunta ja muutos</vt:lpstr>
      <vt:lpstr>Kuvien kertomaa </vt:lpstr>
      <vt:lpstr>Käsiksi käsitteisiin – kotitehtävän purku</vt:lpstr>
      <vt:lpstr>Normeja rikkomaan</vt:lpstr>
      <vt:lpstr>Mitä normit ovat?</vt:lpstr>
      <vt:lpstr>Norminrikkomistehtävä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KTKP020 Kasvatus, yhteiskunta ja muutos</dc:title>
  <dc:creator>Hiljanen, Mikko</dc:creator>
  <cp:lastModifiedBy>Matti Itkonen</cp:lastModifiedBy>
  <cp:revision>27</cp:revision>
  <cp:lastPrinted>2024-01-22T06:59:35Z</cp:lastPrinted>
  <dcterms:created xsi:type="dcterms:W3CDTF">2021-01-18T10:52:14Z</dcterms:created>
  <dcterms:modified xsi:type="dcterms:W3CDTF">2024-01-22T07:00:02Z</dcterms:modified>
</cp:coreProperties>
</file>