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4" r:id="rId4"/>
    <p:sldId id="259" r:id="rId5"/>
    <p:sldId id="265" r:id="rId6"/>
    <p:sldId id="260" r:id="rId7"/>
    <p:sldId id="261" r:id="rId8"/>
    <p:sldId id="262" r:id="rId9"/>
    <p:sldId id="266" r:id="rId10"/>
    <p:sldId id="263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734900-42F8-435A-8306-EEA6E5831A01}" type="datetimeFigureOut">
              <a:rPr lang="fi-FI" smtClean="0"/>
              <a:t>16.11.2011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6EAFEA5-D53A-4DF2-A244-0120F291554B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Talouden häiriöt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134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Suomen työttömyys- ja työllisyysaste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988840"/>
            <a:ext cx="5228059" cy="4182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964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Suhdannevaihtelut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Taloudessa vaihtelevat </a:t>
            </a:r>
            <a:r>
              <a:rPr lang="fi-FI" b="1" dirty="0" smtClean="0"/>
              <a:t>suhdanteet</a:t>
            </a:r>
            <a:r>
              <a:rPr lang="fi-FI" dirty="0" smtClean="0"/>
              <a:t> eli talouden </a:t>
            </a:r>
            <a:r>
              <a:rPr lang="fi-FI" i="1" dirty="0" smtClean="0"/>
              <a:t>hyvät ja huonot ajat</a:t>
            </a:r>
          </a:p>
          <a:p>
            <a:r>
              <a:rPr lang="fi-FI" b="1" dirty="0" smtClean="0"/>
              <a:t>1. Noususuhdanne</a:t>
            </a:r>
            <a:r>
              <a:rPr lang="fi-FI" dirty="0" smtClean="0"/>
              <a:t>: talous kasvaa, yritykset tekevät voittoja ja investoivat, työllisyys kasvaa, ihmiset kuluttavat ja verotulot kasvavat</a:t>
            </a:r>
          </a:p>
          <a:p>
            <a:r>
              <a:rPr lang="fi-FI" b="1" dirty="0" smtClean="0"/>
              <a:t>2. Korkeasuhdanne</a:t>
            </a:r>
            <a:r>
              <a:rPr lang="fi-FI" dirty="0" smtClean="0"/>
              <a:t>: talouden huippukausi, kustannukset (palkat, raaka-aineet) ja kysyntä suurta, jolloin </a:t>
            </a:r>
            <a:r>
              <a:rPr lang="fi-FI" b="1" dirty="0" smtClean="0"/>
              <a:t>hinnat </a:t>
            </a:r>
            <a:r>
              <a:rPr lang="fi-FI" b="1" dirty="0" smtClean="0"/>
              <a:t>nousevat (inflaatio)</a:t>
            </a:r>
            <a:endParaRPr lang="fi-FI" b="1" dirty="0" smtClean="0"/>
          </a:p>
          <a:p>
            <a:r>
              <a:rPr lang="fi-FI" b="1" dirty="0" smtClean="0"/>
              <a:t>3. Laskusuhdanne</a:t>
            </a:r>
            <a:r>
              <a:rPr lang="fi-FI" dirty="0" smtClean="0"/>
              <a:t>: talouskasvu heikkenee, yritysten myynti alenee, lomautuksia ja työttömyys kasvaa, kulutus heikkenee, valtion verotulot vähenevät </a:t>
            </a:r>
          </a:p>
          <a:p>
            <a:r>
              <a:rPr lang="fi-FI" b="1" dirty="0" smtClean="0"/>
              <a:t>4. Matalasuhdanne (lama): </a:t>
            </a:r>
            <a:r>
              <a:rPr lang="fi-FI" dirty="0" smtClean="0"/>
              <a:t>talous kääntyy laskuun, korkea työttömyys, valtio ottaa velkaa ja yrittää työllistää, yritysten tuotanto alhaalla</a:t>
            </a:r>
          </a:p>
          <a:p>
            <a:r>
              <a:rPr lang="fi-FI" dirty="0" smtClean="0">
                <a:sym typeface="Wingdings" pitchFamily="2" charset="2"/>
              </a:rPr>
              <a:t> suhdanteet johtuvat usein kansainvälisestä kaupasta, Suomi riippuvainen viennistä ja jos vienti ei vedä, talous heikkenee nopeasti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165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909638"/>
            <a:ext cx="7124700" cy="503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209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Inflaatio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= </a:t>
            </a:r>
            <a:r>
              <a:rPr lang="fi-FI" i="1" dirty="0" smtClean="0"/>
              <a:t>hintojen nousu, rahan arvon lasku</a:t>
            </a:r>
          </a:p>
          <a:p>
            <a:r>
              <a:rPr lang="fi-FI" dirty="0" smtClean="0"/>
              <a:t>Seurataan </a:t>
            </a:r>
            <a:r>
              <a:rPr lang="fi-FI" b="1" dirty="0" smtClean="0"/>
              <a:t>kuluttajahintaindeksillä </a:t>
            </a:r>
            <a:r>
              <a:rPr lang="fi-FI" dirty="0" smtClean="0"/>
              <a:t>(tutkitaan n. 500 eri tuotteen hintakehitys kuukausittain + korkotaso, vuokrat..)</a:t>
            </a:r>
          </a:p>
          <a:p>
            <a:r>
              <a:rPr lang="fi-FI" b="1" dirty="0" smtClean="0"/>
              <a:t>Kysyntäinflaatio</a:t>
            </a:r>
            <a:r>
              <a:rPr lang="fi-FI" dirty="0" smtClean="0"/>
              <a:t>: Hinnat nousevat kasvaneesta kysynnästä johtuen</a:t>
            </a:r>
          </a:p>
          <a:p>
            <a:r>
              <a:rPr lang="fi-FI" b="1" dirty="0" smtClean="0"/>
              <a:t>Kustannusinflaatio</a:t>
            </a:r>
            <a:r>
              <a:rPr lang="fi-FI" dirty="0" smtClean="0"/>
              <a:t>: tuotteiden hinta kasvaa, koska kustannukset nousevat (esim. palkat, raaka-aineet)</a:t>
            </a:r>
          </a:p>
          <a:p>
            <a:r>
              <a:rPr lang="fi-FI" b="1" dirty="0" smtClean="0"/>
              <a:t>Monetaarinen inflaatio</a:t>
            </a:r>
            <a:r>
              <a:rPr lang="fi-FI" dirty="0" smtClean="0"/>
              <a:t>: rahaa liikaa liikkeellä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527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663" y="1052736"/>
            <a:ext cx="704915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6307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>
              <a:effectLst/>
            </a:endParaRPr>
          </a:p>
          <a:p>
            <a:endParaRPr lang="fi-FI" dirty="0" smtClean="0">
              <a:effectLst/>
            </a:endParaRPr>
          </a:p>
          <a:p>
            <a:endParaRPr lang="fi-FI" dirty="0"/>
          </a:p>
        </p:txBody>
      </p:sp>
      <p:pic>
        <p:nvPicPr>
          <p:cNvPr id="2163" name="Picture 1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548680"/>
            <a:ext cx="7496919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3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Deflaatio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= </a:t>
            </a:r>
            <a:r>
              <a:rPr lang="fi-FI" i="1" dirty="0" smtClean="0"/>
              <a:t>hintojen lasku</a:t>
            </a:r>
          </a:p>
          <a:p>
            <a:r>
              <a:rPr lang="fi-FI" dirty="0" smtClean="0"/>
              <a:t>Kuluttaminen hyytyy, ihmiset odottavat laskevan edelleen</a:t>
            </a:r>
          </a:p>
          <a:p>
            <a:r>
              <a:rPr lang="fi-FI" dirty="0" smtClean="0">
                <a:sym typeface="Wingdings" pitchFamily="2" charset="2"/>
              </a:rPr>
              <a:t> yritysten myynti romahtaa, työttömyys ym. Ongelmat</a:t>
            </a:r>
          </a:p>
          <a:p>
            <a:endParaRPr lang="fi-FI" dirty="0">
              <a:sym typeface="Wingdings" pitchFamily="2" charset="2"/>
            </a:endParaRPr>
          </a:p>
          <a:p>
            <a:r>
              <a:rPr lang="fi-FI" dirty="0" smtClean="0">
                <a:sym typeface="Wingdings" pitchFamily="2" charset="2"/>
              </a:rPr>
              <a:t>Inflaatiossa alle 2%:n vuotuinen hintojen nousu tervettä, kertoo hyvästä taloustilanteesta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04002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Työttömyys voidaan jakaa:</a:t>
            </a:r>
          </a:p>
          <a:p>
            <a:r>
              <a:rPr lang="fi-FI" b="1" dirty="0" smtClean="0"/>
              <a:t>1. Suhdannetyöttömyyteen </a:t>
            </a:r>
            <a:r>
              <a:rPr lang="fi-FI" dirty="0" smtClean="0"/>
              <a:t>(laskukauden ilmiö)</a:t>
            </a:r>
          </a:p>
          <a:p>
            <a:r>
              <a:rPr lang="fi-FI" b="1" dirty="0" smtClean="0"/>
              <a:t>2. Kausityöttömyyteen </a:t>
            </a:r>
            <a:r>
              <a:rPr lang="fi-FI" dirty="0" smtClean="0"/>
              <a:t>(vuodenajoista riippuvainen)</a:t>
            </a:r>
          </a:p>
          <a:p>
            <a:r>
              <a:rPr lang="fi-FI" b="1" dirty="0" smtClean="0"/>
              <a:t>3. Kitkatyöttömyyteen </a:t>
            </a:r>
            <a:r>
              <a:rPr lang="fi-FI" dirty="0" smtClean="0"/>
              <a:t>(tilapäiseen työttömyyteen, esim. vastavalmistunut, pätkätyöläinen)</a:t>
            </a:r>
          </a:p>
          <a:p>
            <a:r>
              <a:rPr lang="fi-FI" b="1" dirty="0" smtClean="0"/>
              <a:t>4. Rakennetyöttömyyteen </a:t>
            </a:r>
            <a:r>
              <a:rPr lang="fi-FI" dirty="0" smtClean="0"/>
              <a:t>(elinkeinorakenteen muutoksesta johtuvaa, koneistuminen, globalisaatio, maatalouden alasajo)</a:t>
            </a:r>
          </a:p>
          <a:p>
            <a:r>
              <a:rPr lang="fi-FI" b="1" dirty="0" smtClean="0"/>
              <a:t>5. Piilotyöttömyyteen </a:t>
            </a:r>
            <a:r>
              <a:rPr lang="fi-FI" dirty="0" smtClean="0"/>
              <a:t>(ne jotka eivät näy tilastoissa)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76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Tilastokeskus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29112"/>
            <a:ext cx="7499218" cy="450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1961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sta">
  <a:themeElements>
    <a:clrScheme name="Nas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Nas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s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41</TotalTime>
  <Words>268</Words>
  <Application>Microsoft Office PowerPoint</Application>
  <PresentationFormat>Näytössä katseltava diaesitys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Nasta</vt:lpstr>
      <vt:lpstr>Talouden häiriöt</vt:lpstr>
      <vt:lpstr>Suhdannevaihtelut</vt:lpstr>
      <vt:lpstr>PowerPoint-esitys</vt:lpstr>
      <vt:lpstr>Inflaatio</vt:lpstr>
      <vt:lpstr>PowerPoint-esitys</vt:lpstr>
      <vt:lpstr>PowerPoint-esitys</vt:lpstr>
      <vt:lpstr>Deflaatio</vt:lpstr>
      <vt:lpstr>Työttömyys</vt:lpstr>
      <vt:lpstr>Tilastokeskus</vt:lpstr>
      <vt:lpstr>Suomen työttömyys- ja työllisyysaste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Talouden häiriöt</dc:title>
  <dc:creator>Anttila</dc:creator>
  <cp:lastModifiedBy>Anttila</cp:lastModifiedBy>
  <cp:revision>6</cp:revision>
  <dcterms:created xsi:type="dcterms:W3CDTF">2010-11-16T20:36:15Z</dcterms:created>
  <dcterms:modified xsi:type="dcterms:W3CDTF">2011-11-16T04:44:43Z</dcterms:modified>
</cp:coreProperties>
</file>